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96" r:id="rId2"/>
    <p:sldId id="297" r:id="rId3"/>
    <p:sldId id="298" r:id="rId4"/>
    <p:sldId id="299" r:id="rId5"/>
    <p:sldId id="300" r:id="rId6"/>
    <p:sldId id="301" r:id="rId7"/>
    <p:sldId id="303" r:id="rId8"/>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82" r:id="rId23"/>
    <p:sldId id="295" r:id="rId24"/>
    <p:sldId id="270" r:id="rId25"/>
    <p:sldId id="271" r:id="rId26"/>
    <p:sldId id="272" r:id="rId27"/>
    <p:sldId id="276" r:id="rId28"/>
    <p:sldId id="275" r:id="rId29"/>
    <p:sldId id="277" r:id="rId30"/>
    <p:sldId id="281" r:id="rId31"/>
    <p:sldId id="278" r:id="rId32"/>
    <p:sldId id="279" r:id="rId33"/>
    <p:sldId id="280" r:id="rId34"/>
    <p:sldId id="283" r:id="rId35"/>
    <p:sldId id="284" r:id="rId36"/>
    <p:sldId id="288" r:id="rId37"/>
    <p:sldId id="289" r:id="rId38"/>
    <p:sldId id="290" r:id="rId39"/>
    <p:sldId id="291" r:id="rId40"/>
    <p:sldId id="292" r:id="rId41"/>
    <p:sldId id="293" r:id="rId42"/>
    <p:sldId id="285" r:id="rId43"/>
    <p:sldId id="286" r:id="rId44"/>
    <p:sldId id="28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4C91DCB-9B28-4363-82F4-51A506F4B06E}"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CADDF-21BC-4566-88FE-1441F1F3061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3148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C91DCB-9B28-4363-82F4-51A506F4B06E}"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CADDF-21BC-4566-88FE-1441F1F3061E}" type="slidenum">
              <a:rPr lang="en-US" smtClean="0"/>
              <a:t>‹#›</a:t>
            </a:fld>
            <a:endParaRPr lang="en-US"/>
          </a:p>
        </p:txBody>
      </p:sp>
    </p:spTree>
    <p:extLst>
      <p:ext uri="{BB962C8B-B14F-4D97-AF65-F5344CB8AC3E}">
        <p14:creationId xmlns:p14="http://schemas.microsoft.com/office/powerpoint/2010/main" val="2316694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C91DCB-9B28-4363-82F4-51A506F4B06E}"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CADDF-21BC-4566-88FE-1441F1F3061E}" type="slidenum">
              <a:rPr lang="en-US" smtClean="0"/>
              <a:t>‹#›</a:t>
            </a:fld>
            <a:endParaRPr lang="en-US"/>
          </a:p>
        </p:txBody>
      </p:sp>
    </p:spTree>
    <p:extLst>
      <p:ext uri="{BB962C8B-B14F-4D97-AF65-F5344CB8AC3E}">
        <p14:creationId xmlns:p14="http://schemas.microsoft.com/office/powerpoint/2010/main" val="2809238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C91DCB-9B28-4363-82F4-51A506F4B06E}"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CADDF-21BC-4566-88FE-1441F1F3061E}" type="slidenum">
              <a:rPr lang="en-US" smtClean="0"/>
              <a:t>‹#›</a:t>
            </a:fld>
            <a:endParaRPr lang="en-US"/>
          </a:p>
        </p:txBody>
      </p:sp>
    </p:spTree>
    <p:extLst>
      <p:ext uri="{BB962C8B-B14F-4D97-AF65-F5344CB8AC3E}">
        <p14:creationId xmlns:p14="http://schemas.microsoft.com/office/powerpoint/2010/main" val="3238525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C91DCB-9B28-4363-82F4-51A506F4B06E}"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CADDF-21BC-4566-88FE-1441F1F3061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9085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4C91DCB-9B28-4363-82F4-51A506F4B06E}" type="datetimeFigureOut">
              <a:rPr lang="en-US" smtClean="0"/>
              <a:t>7/9/2023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CADDF-21BC-4566-88FE-1441F1F3061E}" type="slidenum">
              <a:rPr lang="en-US" smtClean="0"/>
              <a:t>‹#›</a:t>
            </a:fld>
            <a:endParaRPr lang="en-US"/>
          </a:p>
        </p:txBody>
      </p:sp>
    </p:spTree>
    <p:extLst>
      <p:ext uri="{BB962C8B-B14F-4D97-AF65-F5344CB8AC3E}">
        <p14:creationId xmlns:p14="http://schemas.microsoft.com/office/powerpoint/2010/main" val="24193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4C91DCB-9B28-4363-82F4-51A506F4B06E}" type="datetimeFigureOut">
              <a:rPr lang="en-US" smtClean="0"/>
              <a:t>7/9/2023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CADDF-21BC-4566-88FE-1441F1F3061E}" type="slidenum">
              <a:rPr lang="en-US" smtClean="0"/>
              <a:t>‹#›</a:t>
            </a:fld>
            <a:endParaRPr lang="en-US"/>
          </a:p>
        </p:txBody>
      </p:sp>
    </p:spTree>
    <p:extLst>
      <p:ext uri="{BB962C8B-B14F-4D97-AF65-F5344CB8AC3E}">
        <p14:creationId xmlns:p14="http://schemas.microsoft.com/office/powerpoint/2010/main" val="908221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4C91DCB-9B28-4363-82F4-51A506F4B06E}" type="datetimeFigureOut">
              <a:rPr lang="en-US" smtClean="0"/>
              <a:t>7/9/2023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ECADDF-21BC-4566-88FE-1441F1F3061E}" type="slidenum">
              <a:rPr lang="en-US" smtClean="0"/>
              <a:t>‹#›</a:t>
            </a:fld>
            <a:endParaRPr lang="en-US"/>
          </a:p>
        </p:txBody>
      </p:sp>
    </p:spTree>
    <p:extLst>
      <p:ext uri="{BB962C8B-B14F-4D97-AF65-F5344CB8AC3E}">
        <p14:creationId xmlns:p14="http://schemas.microsoft.com/office/powerpoint/2010/main" val="292253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4C91DCB-9B28-4363-82F4-51A506F4B06E}" type="datetimeFigureOut">
              <a:rPr lang="en-US" smtClean="0"/>
              <a:t>7/9/2023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7ECADDF-21BC-4566-88FE-1441F1F3061E}" type="slidenum">
              <a:rPr lang="en-US" smtClean="0"/>
              <a:t>‹#›</a:t>
            </a:fld>
            <a:endParaRPr lang="en-US"/>
          </a:p>
        </p:txBody>
      </p:sp>
    </p:spTree>
    <p:extLst>
      <p:ext uri="{BB962C8B-B14F-4D97-AF65-F5344CB8AC3E}">
        <p14:creationId xmlns:p14="http://schemas.microsoft.com/office/powerpoint/2010/main" val="3153273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4C91DCB-9B28-4363-82F4-51A506F4B06E}" type="datetimeFigureOut">
              <a:rPr lang="en-US" smtClean="0"/>
              <a:t>7/9/2023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7ECADDF-21BC-4566-88FE-1441F1F3061E}" type="slidenum">
              <a:rPr lang="en-US" smtClean="0"/>
              <a:t>‹#›</a:t>
            </a:fld>
            <a:endParaRPr lang="en-US"/>
          </a:p>
        </p:txBody>
      </p:sp>
    </p:spTree>
    <p:extLst>
      <p:ext uri="{BB962C8B-B14F-4D97-AF65-F5344CB8AC3E}">
        <p14:creationId xmlns:p14="http://schemas.microsoft.com/office/powerpoint/2010/main" val="1761149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C91DCB-9B28-4363-82F4-51A506F4B06E}" type="datetimeFigureOut">
              <a:rPr lang="en-US" smtClean="0"/>
              <a:t>7/9/2023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CADDF-21BC-4566-88FE-1441F1F3061E}" type="slidenum">
              <a:rPr lang="en-US" smtClean="0"/>
              <a:t>‹#›</a:t>
            </a:fld>
            <a:endParaRPr lang="en-US"/>
          </a:p>
        </p:txBody>
      </p:sp>
    </p:spTree>
    <p:extLst>
      <p:ext uri="{BB962C8B-B14F-4D97-AF65-F5344CB8AC3E}">
        <p14:creationId xmlns:p14="http://schemas.microsoft.com/office/powerpoint/2010/main" val="1544992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4C91DCB-9B28-4363-82F4-51A506F4B06E}" type="datetimeFigureOut">
              <a:rPr lang="en-US" smtClean="0"/>
              <a:t>7/9/2023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7ECADDF-21BC-4566-88FE-1441F1F3061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8744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017" y="295564"/>
            <a:ext cx="11702473" cy="5892800"/>
          </a:xfrm>
          <a:prstGeom prst="rect">
            <a:avLst/>
          </a:prstGeom>
        </p:spPr>
      </p:pic>
    </p:spTree>
    <p:extLst>
      <p:ext uri="{BB962C8B-B14F-4D97-AF65-F5344CB8AC3E}">
        <p14:creationId xmlns:p14="http://schemas.microsoft.com/office/powerpoint/2010/main" val="2519331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Computing?</a:t>
            </a:r>
            <a:endParaRPr lang="en-US" dirty="0"/>
          </a:p>
        </p:txBody>
      </p:sp>
      <p:sp>
        <p:nvSpPr>
          <p:cNvPr id="3" name="Content Placeholder 2"/>
          <p:cNvSpPr>
            <a:spLocks noGrp="1"/>
          </p:cNvSpPr>
          <p:nvPr>
            <p:ph idx="1"/>
          </p:nvPr>
        </p:nvSpPr>
        <p:spPr/>
        <p:txBody>
          <a:bodyPr/>
          <a:lstStyle/>
          <a:p>
            <a:r>
              <a:rPr lang="en-US" dirty="0" smtClean="0"/>
              <a:t>Includes designing and building hardware / software for a wide range of purposes, processing, structuring and managing various kinds of information</a:t>
            </a:r>
          </a:p>
          <a:p>
            <a:endParaRPr lang="en-US" dirty="0" smtClean="0"/>
          </a:p>
          <a:p>
            <a:pPr>
              <a:buFont typeface="Wingdings" panose="05000000000000000000" pitchFamily="2" charset="2"/>
              <a:buChar char="Ø"/>
            </a:pPr>
            <a:r>
              <a:rPr lang="en-US" dirty="0" smtClean="0"/>
              <a:t>Distributed Computing</a:t>
            </a:r>
          </a:p>
          <a:p>
            <a:pPr>
              <a:buFont typeface="Wingdings" panose="05000000000000000000" pitchFamily="2" charset="2"/>
              <a:buChar char="Ø"/>
            </a:pPr>
            <a:r>
              <a:rPr lang="en-US" dirty="0" smtClean="0"/>
              <a:t>Grid Computing</a:t>
            </a:r>
          </a:p>
          <a:p>
            <a:pPr>
              <a:buFont typeface="Wingdings" panose="05000000000000000000" pitchFamily="2" charset="2"/>
              <a:buChar char="Ø"/>
            </a:pPr>
            <a:r>
              <a:rPr lang="en-US" dirty="0"/>
              <a:t>C</a:t>
            </a:r>
            <a:r>
              <a:rPr lang="en-US" dirty="0" smtClean="0"/>
              <a:t>luster Computing</a:t>
            </a:r>
          </a:p>
          <a:p>
            <a:pPr>
              <a:buFont typeface="Wingdings" panose="05000000000000000000" pitchFamily="2" charset="2"/>
              <a:buChar char="Ø"/>
            </a:pPr>
            <a:r>
              <a:rPr lang="en-US" dirty="0" smtClean="0"/>
              <a:t>Utility Computing</a:t>
            </a:r>
          </a:p>
          <a:p>
            <a:pPr>
              <a:buFont typeface="Wingdings" panose="05000000000000000000" pitchFamily="2" charset="2"/>
              <a:buChar char="Ø"/>
            </a:pPr>
            <a:r>
              <a:rPr lang="en-US" sz="2400" dirty="0" smtClean="0">
                <a:solidFill>
                  <a:srgbClr val="FF0000"/>
                </a:solidFill>
              </a:rPr>
              <a:t>Cloud Computing</a:t>
            </a:r>
            <a:endParaRPr lang="en-US" sz="2400" dirty="0">
              <a:solidFill>
                <a:srgbClr val="FF0000"/>
              </a:solidFill>
            </a:endParaRPr>
          </a:p>
        </p:txBody>
      </p:sp>
    </p:spTree>
    <p:extLst>
      <p:ext uri="{BB962C8B-B14F-4D97-AF65-F5344CB8AC3E}">
        <p14:creationId xmlns:p14="http://schemas.microsoft.com/office/powerpoint/2010/main" val="10910231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Centralized Vs Distributed Computing</a:t>
            </a:r>
            <a:endParaRPr lang="en-US" dirty="0"/>
          </a:p>
        </p:txBody>
      </p:sp>
      <p:pic>
        <p:nvPicPr>
          <p:cNvPr id="4" name="Picture 3"/>
          <p:cNvPicPr>
            <a:picLocks noChangeAspect="1"/>
          </p:cNvPicPr>
          <p:nvPr/>
        </p:nvPicPr>
        <p:blipFill>
          <a:blip r:embed="rId2"/>
          <a:stretch>
            <a:fillRect/>
          </a:stretch>
        </p:blipFill>
        <p:spPr>
          <a:xfrm>
            <a:off x="681974" y="1983835"/>
            <a:ext cx="4835271" cy="3715775"/>
          </a:xfrm>
          <a:prstGeom prst="rect">
            <a:avLst/>
          </a:prstGeom>
        </p:spPr>
      </p:pic>
      <p:pic>
        <p:nvPicPr>
          <p:cNvPr id="5" name="Picture 4"/>
          <p:cNvPicPr>
            <a:picLocks noChangeAspect="1"/>
          </p:cNvPicPr>
          <p:nvPr/>
        </p:nvPicPr>
        <p:blipFill>
          <a:blip r:embed="rId3"/>
          <a:stretch>
            <a:fillRect/>
          </a:stretch>
        </p:blipFill>
        <p:spPr>
          <a:xfrm>
            <a:off x="6126479" y="1983834"/>
            <a:ext cx="4985139" cy="3715775"/>
          </a:xfrm>
          <a:prstGeom prst="rect">
            <a:avLst/>
          </a:prstGeom>
        </p:spPr>
      </p:pic>
    </p:spTree>
    <p:extLst>
      <p:ext uri="{BB962C8B-B14F-4D97-AF65-F5344CB8AC3E}">
        <p14:creationId xmlns:p14="http://schemas.microsoft.com/office/powerpoint/2010/main" val="121781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computing</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 Controlling and managing is distributed</a:t>
            </a:r>
          </a:p>
          <a:p>
            <a:pPr>
              <a:buFont typeface="Wingdings" panose="05000000000000000000" pitchFamily="2" charset="2"/>
              <a:buChar char="§"/>
            </a:pPr>
            <a:r>
              <a:rPr lang="en-US" dirty="0"/>
              <a:t> </a:t>
            </a:r>
            <a:r>
              <a:rPr lang="en-US" dirty="0" err="1" smtClean="0"/>
              <a:t>Uni</a:t>
            </a:r>
            <a:r>
              <a:rPr lang="en-US" dirty="0" smtClean="0"/>
              <a:t> processor is not a concept</a:t>
            </a:r>
          </a:p>
          <a:p>
            <a:pPr>
              <a:buFont typeface="Wingdings" panose="05000000000000000000" pitchFamily="2" charset="2"/>
              <a:buChar char="§"/>
            </a:pPr>
            <a:r>
              <a:rPr lang="en-US" dirty="0"/>
              <a:t> </a:t>
            </a:r>
            <a:r>
              <a:rPr lang="en-US" dirty="0" smtClean="0"/>
              <a:t>Distributed Processor carries its own local memory and storage</a:t>
            </a:r>
          </a:p>
          <a:p>
            <a:pPr>
              <a:buFont typeface="Wingdings" panose="05000000000000000000" pitchFamily="2" charset="2"/>
              <a:buChar char="§"/>
            </a:pPr>
            <a:r>
              <a:rPr lang="en-US" dirty="0"/>
              <a:t> </a:t>
            </a:r>
            <a:r>
              <a:rPr lang="en-US" dirty="0" smtClean="0"/>
              <a:t>It provides computing services in distributed manner</a:t>
            </a:r>
          </a:p>
          <a:p>
            <a:pPr>
              <a:buFont typeface="Wingdings" panose="05000000000000000000" pitchFamily="2" charset="2"/>
              <a:buChar char="§"/>
            </a:pPr>
            <a:r>
              <a:rPr lang="en-US" dirty="0"/>
              <a:t> </a:t>
            </a:r>
            <a:r>
              <a:rPr lang="en-US" dirty="0" smtClean="0"/>
              <a:t>Each processor communicates with another processor through high speed lines</a:t>
            </a:r>
          </a:p>
          <a:p>
            <a:pPr>
              <a:buFont typeface="Wingdings" panose="05000000000000000000" pitchFamily="2" charset="2"/>
              <a:buChar char="§"/>
            </a:pPr>
            <a:r>
              <a:rPr lang="en-US" dirty="0"/>
              <a:t> </a:t>
            </a:r>
            <a:r>
              <a:rPr lang="en-US" dirty="0" smtClean="0"/>
              <a:t>Components: Workstations, Servers, Personal assistant devices</a:t>
            </a:r>
          </a:p>
          <a:p>
            <a:pPr>
              <a:buFont typeface="Wingdings" panose="05000000000000000000" pitchFamily="2" charset="2"/>
              <a:buChar char="§"/>
            </a:pPr>
            <a:r>
              <a:rPr lang="en-US" dirty="0"/>
              <a:t> </a:t>
            </a:r>
            <a:r>
              <a:rPr lang="en-US" dirty="0" smtClean="0"/>
              <a:t>Examples: Internet, ATM machines, Intranet</a:t>
            </a:r>
          </a:p>
          <a:p>
            <a:pPr>
              <a:buFont typeface="Wingdings" panose="05000000000000000000" pitchFamily="2" charset="2"/>
              <a:buChar char="§"/>
            </a:pPr>
            <a:endParaRPr lang="en-US" dirty="0" smtClean="0"/>
          </a:p>
        </p:txBody>
      </p:sp>
    </p:spTree>
    <p:extLst>
      <p:ext uri="{BB962C8B-B14F-4D97-AF65-F5344CB8AC3E}">
        <p14:creationId xmlns:p14="http://schemas.microsoft.com/office/powerpoint/2010/main" val="42348740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32597"/>
          </a:xfrm>
        </p:spPr>
        <p:txBody>
          <a:bodyPr/>
          <a:lstStyle/>
          <a:p>
            <a:r>
              <a:rPr lang="en-US" dirty="0"/>
              <a:t>Distributed applications</a:t>
            </a:r>
          </a:p>
        </p:txBody>
      </p:sp>
      <p:sp>
        <p:nvSpPr>
          <p:cNvPr id="3" name="Content Placeholder 2"/>
          <p:cNvSpPr>
            <a:spLocks noGrp="1"/>
          </p:cNvSpPr>
          <p:nvPr>
            <p:ph idx="1"/>
          </p:nvPr>
        </p:nvSpPr>
        <p:spPr/>
        <p:txBody>
          <a:bodyPr/>
          <a:lstStyle/>
          <a:p>
            <a:pPr marL="0" indent="0">
              <a:buNone/>
            </a:pPr>
            <a:r>
              <a:rPr lang="en-US" dirty="0" smtClean="0"/>
              <a:t>1. </a:t>
            </a:r>
            <a:r>
              <a:rPr lang="en-US" dirty="0"/>
              <a:t>Clients invoke individual servers</a:t>
            </a:r>
          </a:p>
        </p:txBody>
      </p:sp>
      <p:pic>
        <p:nvPicPr>
          <p:cNvPr id="4" name="Picture 3"/>
          <p:cNvPicPr>
            <a:picLocks noChangeAspect="1"/>
          </p:cNvPicPr>
          <p:nvPr/>
        </p:nvPicPr>
        <p:blipFill>
          <a:blip r:embed="rId2"/>
          <a:stretch>
            <a:fillRect/>
          </a:stretch>
        </p:blipFill>
        <p:spPr>
          <a:xfrm>
            <a:off x="612194" y="2254073"/>
            <a:ext cx="11251258" cy="3856442"/>
          </a:xfrm>
          <a:prstGeom prst="rect">
            <a:avLst/>
          </a:prstGeom>
        </p:spPr>
      </p:pic>
    </p:spTree>
    <p:extLst>
      <p:ext uri="{BB962C8B-B14F-4D97-AF65-F5344CB8AC3E}">
        <p14:creationId xmlns:p14="http://schemas.microsoft.com/office/powerpoint/2010/main" val="36075171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030514"/>
            <a:ext cx="10058400" cy="4838580"/>
          </a:xfrm>
        </p:spPr>
        <p:txBody>
          <a:bodyPr/>
          <a:lstStyle/>
          <a:p>
            <a:r>
              <a:rPr lang="en-US" dirty="0"/>
              <a:t>2. A typical distributed application based on peer processes</a:t>
            </a:r>
          </a:p>
        </p:txBody>
      </p:sp>
      <p:pic>
        <p:nvPicPr>
          <p:cNvPr id="4" name="Picture 3"/>
          <p:cNvPicPr>
            <a:picLocks noChangeAspect="1"/>
          </p:cNvPicPr>
          <p:nvPr/>
        </p:nvPicPr>
        <p:blipFill>
          <a:blip r:embed="rId2"/>
          <a:stretch>
            <a:fillRect/>
          </a:stretch>
        </p:blipFill>
        <p:spPr>
          <a:xfrm>
            <a:off x="1097280" y="1469269"/>
            <a:ext cx="10058400" cy="4771874"/>
          </a:xfrm>
          <a:prstGeom prst="rect">
            <a:avLst/>
          </a:prstGeom>
        </p:spPr>
      </p:pic>
    </p:spTree>
    <p:extLst>
      <p:ext uri="{BB962C8B-B14F-4D97-AF65-F5344CB8AC3E}">
        <p14:creationId xmlns:p14="http://schemas.microsoft.com/office/powerpoint/2010/main" val="4427829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164826"/>
          </a:xfrm>
        </p:spPr>
        <p:txBody>
          <a:bodyPr/>
          <a:lstStyle/>
          <a:p>
            <a:r>
              <a:rPr lang="en-US" dirty="0" smtClean="0"/>
              <a:t>Grid Computing</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 </a:t>
            </a:r>
            <a:r>
              <a:rPr lang="en-US" dirty="0" smtClean="0"/>
              <a:t>Grid </a:t>
            </a:r>
            <a:r>
              <a:rPr lang="en-US" dirty="0"/>
              <a:t>computing harnesses unused processing cycles of all computers </a:t>
            </a:r>
            <a:r>
              <a:rPr lang="en-US" dirty="0" smtClean="0"/>
              <a:t>in a </a:t>
            </a:r>
            <a:r>
              <a:rPr lang="en-US" dirty="0"/>
              <a:t>network for solving problems too intensive for any stand-alone </a:t>
            </a:r>
            <a:r>
              <a:rPr lang="en-US" dirty="0" smtClean="0"/>
              <a:t>machine</a:t>
            </a:r>
          </a:p>
          <a:p>
            <a:pPr>
              <a:buFont typeface="Wingdings" panose="05000000000000000000" pitchFamily="2" charset="2"/>
              <a:buChar char="§"/>
            </a:pPr>
            <a:r>
              <a:rPr lang="en-US" dirty="0"/>
              <a:t> </a:t>
            </a:r>
          </a:p>
        </p:txBody>
      </p:sp>
      <p:pic>
        <p:nvPicPr>
          <p:cNvPr id="4" name="Picture 3"/>
          <p:cNvPicPr>
            <a:picLocks noChangeAspect="1"/>
          </p:cNvPicPr>
          <p:nvPr/>
        </p:nvPicPr>
        <p:blipFill>
          <a:blip r:embed="rId2"/>
          <a:stretch>
            <a:fillRect/>
          </a:stretch>
        </p:blipFill>
        <p:spPr>
          <a:xfrm>
            <a:off x="966651" y="2533032"/>
            <a:ext cx="10912296" cy="3336062"/>
          </a:xfrm>
          <a:prstGeom prst="rect">
            <a:avLst/>
          </a:prstGeom>
        </p:spPr>
      </p:pic>
    </p:spTree>
    <p:extLst>
      <p:ext uri="{BB962C8B-B14F-4D97-AF65-F5344CB8AC3E}">
        <p14:creationId xmlns:p14="http://schemas.microsoft.com/office/powerpoint/2010/main" val="6552089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Grid computing</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Today’s Science/Research is based on computations, data analysis, </a:t>
            </a:r>
            <a:r>
              <a:rPr lang="en-US" dirty="0" smtClean="0"/>
              <a:t>data visualization </a:t>
            </a:r>
            <a:r>
              <a:rPr lang="en-US" dirty="0"/>
              <a:t>&amp; </a:t>
            </a:r>
            <a:r>
              <a:rPr lang="en-US" dirty="0" smtClean="0"/>
              <a:t>collaborations</a:t>
            </a:r>
          </a:p>
          <a:p>
            <a:pPr>
              <a:buFont typeface="Wingdings" panose="05000000000000000000" pitchFamily="2" charset="2"/>
              <a:buChar char="§"/>
            </a:pPr>
            <a:r>
              <a:rPr lang="en-US" dirty="0"/>
              <a:t> Computer Simulations &amp; Modelling are more cost effective </a:t>
            </a:r>
            <a:r>
              <a:rPr lang="en-US" dirty="0" smtClean="0"/>
              <a:t>than experimental methods</a:t>
            </a:r>
          </a:p>
          <a:p>
            <a:pPr>
              <a:buFont typeface="Wingdings" panose="05000000000000000000" pitchFamily="2" charset="2"/>
              <a:buChar char="§"/>
            </a:pPr>
            <a:r>
              <a:rPr lang="en-US" dirty="0"/>
              <a:t> Scientific and Engineering problems are becoming more complex &amp; </a:t>
            </a:r>
            <a:r>
              <a:rPr lang="en-US" dirty="0" smtClean="0"/>
              <a:t>users need </a:t>
            </a:r>
            <a:r>
              <a:rPr lang="en-US" dirty="0"/>
              <a:t>more accurate, precise solutions to their problems in shortest </a:t>
            </a:r>
            <a:r>
              <a:rPr lang="en-US" dirty="0" smtClean="0"/>
              <a:t>possible time</a:t>
            </a:r>
          </a:p>
          <a:p>
            <a:pPr>
              <a:buFont typeface="Wingdings" panose="05000000000000000000" pitchFamily="2" charset="2"/>
              <a:buChar char="§"/>
            </a:pPr>
            <a:r>
              <a:rPr lang="en-US" dirty="0" smtClean="0"/>
              <a:t> Data </a:t>
            </a:r>
            <a:r>
              <a:rPr lang="en-US" dirty="0"/>
              <a:t>Visualization is becoming very </a:t>
            </a:r>
            <a:r>
              <a:rPr lang="en-US" dirty="0" smtClean="0"/>
              <a:t>important</a:t>
            </a:r>
          </a:p>
          <a:p>
            <a:pPr>
              <a:buFont typeface="Wingdings" panose="05000000000000000000" pitchFamily="2" charset="2"/>
              <a:buChar char="§"/>
            </a:pPr>
            <a:r>
              <a:rPr lang="en-US" dirty="0"/>
              <a:t> Exploiting under utilized resources</a:t>
            </a:r>
          </a:p>
        </p:txBody>
      </p:sp>
    </p:spTree>
    <p:extLst>
      <p:ext uri="{BB962C8B-B14F-4D97-AF65-F5344CB8AC3E}">
        <p14:creationId xmlns:p14="http://schemas.microsoft.com/office/powerpoint/2010/main" val="8156803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Computing</a:t>
            </a:r>
            <a:endParaRPr lang="en-US" dirty="0"/>
          </a:p>
        </p:txBody>
      </p:sp>
      <p:sp>
        <p:nvSpPr>
          <p:cNvPr id="3" name="Content Placeholder 2"/>
          <p:cNvSpPr>
            <a:spLocks noGrp="1"/>
          </p:cNvSpPr>
          <p:nvPr>
            <p:ph idx="1"/>
          </p:nvPr>
        </p:nvSpPr>
        <p:spPr>
          <a:xfrm>
            <a:off x="1097280" y="1845734"/>
            <a:ext cx="9904549" cy="4023360"/>
          </a:xfrm>
        </p:spPr>
        <p:txBody>
          <a:bodyPr>
            <a:normAutofit fontScale="92500" lnSpcReduction="10000"/>
          </a:bodyPr>
          <a:lstStyle/>
          <a:p>
            <a:pPr algn="just">
              <a:buFont typeface="Wingdings" panose="05000000000000000000" pitchFamily="2" charset="2"/>
              <a:buChar char="§"/>
            </a:pPr>
            <a:r>
              <a:rPr lang="en-US" dirty="0"/>
              <a:t> A cluster is a type of parallel or distributed </a:t>
            </a:r>
            <a:r>
              <a:rPr lang="en-US" dirty="0" smtClean="0"/>
              <a:t>computer system</a:t>
            </a:r>
            <a:r>
              <a:rPr lang="en-US" dirty="0"/>
              <a:t>, which consists of a collection of </a:t>
            </a:r>
            <a:r>
              <a:rPr lang="en-US" dirty="0" smtClean="0"/>
              <a:t>inter-connected stand-alone </a:t>
            </a:r>
            <a:r>
              <a:rPr lang="en-US" dirty="0"/>
              <a:t>computers working together as a </a:t>
            </a:r>
            <a:r>
              <a:rPr lang="en-US" dirty="0" smtClean="0"/>
              <a:t>single integrated </a:t>
            </a:r>
            <a:r>
              <a:rPr lang="en-US" dirty="0"/>
              <a:t>computing </a:t>
            </a:r>
            <a:r>
              <a:rPr lang="en-US" dirty="0" smtClean="0"/>
              <a:t>resource</a:t>
            </a:r>
          </a:p>
          <a:p>
            <a:pPr algn="just">
              <a:buFont typeface="Wingdings" panose="05000000000000000000" pitchFamily="2" charset="2"/>
              <a:buChar char="§"/>
            </a:pPr>
            <a:r>
              <a:rPr lang="en-US" dirty="0"/>
              <a:t> Key components of a cluster include multiple </a:t>
            </a:r>
            <a:r>
              <a:rPr lang="en-US" dirty="0" smtClean="0"/>
              <a:t>standalone computers </a:t>
            </a:r>
            <a:r>
              <a:rPr lang="en-US" dirty="0"/>
              <a:t>(PCs, Workstations, or SMPs), operating systems</a:t>
            </a:r>
            <a:r>
              <a:rPr lang="en-US" dirty="0" smtClean="0"/>
              <a:t>, high-performance </a:t>
            </a:r>
            <a:r>
              <a:rPr lang="en-US" dirty="0"/>
              <a:t>interconnects, middleware, </a:t>
            </a:r>
            <a:r>
              <a:rPr lang="en-US" dirty="0" smtClean="0"/>
              <a:t>parallel programming </a:t>
            </a:r>
            <a:r>
              <a:rPr lang="en-US" dirty="0"/>
              <a:t>environments, and applications</a:t>
            </a:r>
            <a:r>
              <a:rPr lang="en-US" dirty="0" smtClean="0"/>
              <a:t>.</a:t>
            </a:r>
          </a:p>
          <a:p>
            <a:pPr algn="just">
              <a:buFont typeface="Wingdings" panose="05000000000000000000" pitchFamily="2" charset="2"/>
              <a:buChar char="§"/>
            </a:pPr>
            <a:r>
              <a:rPr lang="en-US" dirty="0"/>
              <a:t>Clusters are usually deployed to improve speed and/or </a:t>
            </a:r>
            <a:r>
              <a:rPr lang="en-US" dirty="0" smtClean="0"/>
              <a:t>reliability over </a:t>
            </a:r>
            <a:r>
              <a:rPr lang="en-US" dirty="0"/>
              <a:t>that provided by a single </a:t>
            </a:r>
            <a:r>
              <a:rPr lang="en-US" dirty="0" smtClean="0"/>
              <a:t>computer</a:t>
            </a:r>
          </a:p>
          <a:p>
            <a:pPr algn="just">
              <a:buFont typeface="Wingdings" panose="05000000000000000000" pitchFamily="2" charset="2"/>
              <a:buChar char="§"/>
            </a:pPr>
            <a:r>
              <a:rPr lang="en-US" dirty="0"/>
              <a:t>Basic building blocks of clusters are broken down into </a:t>
            </a:r>
            <a:r>
              <a:rPr lang="en-US" dirty="0" smtClean="0"/>
              <a:t>multiple categories</a:t>
            </a:r>
            <a:r>
              <a:rPr lang="en-US" dirty="0"/>
              <a:t>:</a:t>
            </a:r>
          </a:p>
          <a:p>
            <a:pPr marL="0" indent="0" algn="just">
              <a:buNone/>
            </a:pPr>
            <a:r>
              <a:rPr lang="en-US" dirty="0"/>
              <a:t>• Cluster Nodes</a:t>
            </a:r>
          </a:p>
          <a:p>
            <a:pPr marL="0" indent="0" algn="just">
              <a:buNone/>
            </a:pPr>
            <a:r>
              <a:rPr lang="en-US" dirty="0"/>
              <a:t>• Cluster Network</a:t>
            </a:r>
          </a:p>
          <a:p>
            <a:pPr marL="0" indent="0" algn="just">
              <a:buNone/>
            </a:pPr>
            <a:r>
              <a:rPr lang="en-US" dirty="0"/>
              <a:t>• Network Characterization</a:t>
            </a:r>
          </a:p>
        </p:txBody>
      </p:sp>
    </p:spTree>
    <p:extLst>
      <p:ext uri="{BB962C8B-B14F-4D97-AF65-F5344CB8AC3E}">
        <p14:creationId xmlns:p14="http://schemas.microsoft.com/office/powerpoint/2010/main" val="30003772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Utility Computing</a:t>
            </a:r>
            <a:endParaRPr lang="en-US" dirty="0"/>
          </a:p>
        </p:txBody>
      </p:sp>
      <p:sp>
        <p:nvSpPr>
          <p:cNvPr id="3" name="Content Placeholder 2"/>
          <p:cNvSpPr>
            <a:spLocks noGrp="1"/>
          </p:cNvSpPr>
          <p:nvPr>
            <p:ph idx="1"/>
          </p:nvPr>
        </p:nvSpPr>
        <p:spPr>
          <a:xfrm>
            <a:off x="1097280" y="1845733"/>
            <a:ext cx="10058400" cy="4732487"/>
          </a:xfrm>
        </p:spPr>
        <p:txBody>
          <a:bodyPr>
            <a:normAutofit fontScale="92500" lnSpcReduction="20000"/>
          </a:bodyPr>
          <a:lstStyle/>
          <a:p>
            <a:pPr>
              <a:buFont typeface="Wingdings" panose="05000000000000000000" pitchFamily="2" charset="2"/>
              <a:buChar char="§"/>
            </a:pPr>
            <a:r>
              <a:rPr lang="en-US" dirty="0"/>
              <a:t> Utility Computing is purely a concept which cloud computing practically </a:t>
            </a:r>
            <a:r>
              <a:rPr lang="en-US" dirty="0" smtClean="0"/>
              <a:t>implements</a:t>
            </a:r>
          </a:p>
          <a:p>
            <a:pPr>
              <a:buFont typeface="Wingdings" panose="05000000000000000000" pitchFamily="2" charset="2"/>
              <a:buChar char="§"/>
            </a:pPr>
            <a:r>
              <a:rPr lang="en-US" dirty="0"/>
              <a:t> Utility computing is a service provisioning model in which a service provider </a:t>
            </a:r>
            <a:r>
              <a:rPr lang="en-US" dirty="0" smtClean="0"/>
              <a:t>makes computing </a:t>
            </a:r>
            <a:r>
              <a:rPr lang="en-US" dirty="0"/>
              <a:t>resources and infrastructure management available to the customer </a:t>
            </a:r>
            <a:r>
              <a:rPr lang="en-US" dirty="0" smtClean="0"/>
              <a:t>as needed</a:t>
            </a:r>
            <a:r>
              <a:rPr lang="en-US" dirty="0"/>
              <a:t>, and charges them for specific usage rather than a flat rate</a:t>
            </a:r>
            <a:r>
              <a:rPr lang="en-US" dirty="0" smtClean="0"/>
              <a:t>.</a:t>
            </a:r>
          </a:p>
          <a:p>
            <a:pPr>
              <a:buFont typeface="Wingdings" panose="05000000000000000000" pitchFamily="2" charset="2"/>
              <a:buChar char="§"/>
            </a:pPr>
            <a:r>
              <a:rPr lang="en-US" dirty="0" smtClean="0"/>
              <a:t>Some highlights:</a:t>
            </a:r>
          </a:p>
          <a:p>
            <a:pPr marL="0" indent="0">
              <a:buNone/>
            </a:pPr>
            <a:r>
              <a:rPr lang="en-US" dirty="0" smtClean="0"/>
              <a:t>a</a:t>
            </a:r>
            <a:r>
              <a:rPr lang="en-US" dirty="0"/>
              <a:t>) Pay-for-use Pricing Business Model</a:t>
            </a:r>
          </a:p>
          <a:p>
            <a:pPr marL="0" indent="0">
              <a:buNone/>
            </a:pPr>
            <a:r>
              <a:rPr lang="en-US" dirty="0"/>
              <a:t>b) Data Center Virtualization and Provisioning</a:t>
            </a:r>
          </a:p>
          <a:p>
            <a:pPr marL="0" indent="0">
              <a:buNone/>
            </a:pPr>
            <a:r>
              <a:rPr lang="en-US" dirty="0"/>
              <a:t>c) Solves Resource Utilization Problem</a:t>
            </a:r>
          </a:p>
          <a:p>
            <a:pPr marL="0" indent="0">
              <a:buNone/>
            </a:pPr>
            <a:r>
              <a:rPr lang="en-US" dirty="0"/>
              <a:t>d) Outsourcing</a:t>
            </a:r>
          </a:p>
          <a:p>
            <a:pPr marL="0" indent="0">
              <a:buNone/>
            </a:pPr>
            <a:r>
              <a:rPr lang="en-US" dirty="0"/>
              <a:t>e) Web Services Delivery</a:t>
            </a:r>
          </a:p>
          <a:p>
            <a:pPr marL="0" indent="0">
              <a:buNone/>
            </a:pPr>
            <a:r>
              <a:rPr lang="en-US" dirty="0"/>
              <a:t>f) </a:t>
            </a:r>
            <a:r>
              <a:rPr lang="en-US" dirty="0" smtClean="0"/>
              <a:t>Automation</a:t>
            </a:r>
          </a:p>
          <a:p>
            <a:pPr marL="0" indent="0">
              <a:buNone/>
            </a:pPr>
            <a:endParaRPr lang="en-US" dirty="0" smtClean="0"/>
          </a:p>
          <a:p>
            <a:pPr>
              <a:buFont typeface="Wingdings" panose="05000000000000000000" pitchFamily="2" charset="2"/>
              <a:buChar char="§"/>
            </a:pPr>
            <a:r>
              <a:rPr lang="en-US" b="1" dirty="0"/>
              <a:t>Drawbacks: Data </a:t>
            </a:r>
            <a:r>
              <a:rPr lang="en-US" b="1" dirty="0" smtClean="0"/>
              <a:t>Backup , </a:t>
            </a:r>
            <a:r>
              <a:rPr lang="en-US" b="1" dirty="0"/>
              <a:t>Data </a:t>
            </a:r>
            <a:r>
              <a:rPr lang="en-US" b="1" dirty="0" smtClean="0"/>
              <a:t>Security, Partner Competency, Defining SLA</a:t>
            </a:r>
            <a:endParaRPr lang="en-US" b="1" dirty="0"/>
          </a:p>
        </p:txBody>
      </p:sp>
    </p:spTree>
    <p:extLst>
      <p:ext uri="{BB962C8B-B14F-4D97-AF65-F5344CB8AC3E}">
        <p14:creationId xmlns:p14="http://schemas.microsoft.com/office/powerpoint/2010/main" val="29639841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132764"/>
          </a:xfrm>
        </p:spPr>
        <p:txBody>
          <a:bodyPr/>
          <a:lstStyle/>
          <a:p>
            <a:r>
              <a:rPr lang="en-US" b="1" dirty="0">
                <a:solidFill>
                  <a:srgbClr val="FF0000"/>
                </a:solidFill>
              </a:rPr>
              <a:t>Cloud Computing</a:t>
            </a:r>
          </a:p>
        </p:txBody>
      </p:sp>
      <p:sp>
        <p:nvSpPr>
          <p:cNvPr id="3" name="Content Placeholder 2"/>
          <p:cNvSpPr>
            <a:spLocks noGrp="1"/>
          </p:cNvSpPr>
          <p:nvPr>
            <p:ph idx="1"/>
          </p:nvPr>
        </p:nvSpPr>
        <p:spPr/>
        <p:txBody>
          <a:bodyPr/>
          <a:lstStyle/>
          <a:p>
            <a:r>
              <a:rPr lang="en-US" dirty="0"/>
              <a:t>NITS (National Institute of Standards and </a:t>
            </a:r>
            <a:r>
              <a:rPr lang="en-US" dirty="0" smtClean="0"/>
              <a:t>Technology ) </a:t>
            </a:r>
            <a:r>
              <a:rPr lang="en-US" dirty="0"/>
              <a:t>defines </a:t>
            </a:r>
            <a:r>
              <a:rPr lang="en-US" dirty="0" smtClean="0"/>
              <a:t>Cloud Computing as;</a:t>
            </a:r>
          </a:p>
          <a:p>
            <a:endParaRPr lang="en-US" dirty="0" smtClean="0"/>
          </a:p>
          <a:p>
            <a:pPr algn="ctr"/>
            <a:r>
              <a:rPr lang="en-US" sz="2800" b="1" dirty="0"/>
              <a:t>“ Cloud computing is a model for enabling ubiquitous, convenient, on-demand network access to a shared pool </a:t>
            </a:r>
            <a:r>
              <a:rPr lang="en-US" sz="2800" b="1" dirty="0" smtClean="0"/>
              <a:t>of configurable </a:t>
            </a:r>
            <a:r>
              <a:rPr lang="en-US" sz="2800" b="1" dirty="0"/>
              <a:t>computing resources (</a:t>
            </a:r>
            <a:r>
              <a:rPr lang="en-US" sz="2800" b="1" dirty="0" err="1"/>
              <a:t>e.g</a:t>
            </a:r>
            <a:r>
              <a:rPr lang="en-US" sz="2800" b="1" dirty="0"/>
              <a:t> networks, servers, storage, applications, and services) that can </a:t>
            </a:r>
            <a:r>
              <a:rPr lang="en-US" sz="2800" b="1" dirty="0" smtClean="0"/>
              <a:t>be rapidly </a:t>
            </a:r>
            <a:r>
              <a:rPr lang="en-US" sz="2800" b="1" dirty="0"/>
              <a:t>provisioned and released with minimal management effort or service provider interaction. ”</a:t>
            </a:r>
          </a:p>
        </p:txBody>
      </p:sp>
    </p:spTree>
    <p:extLst>
      <p:ext uri="{BB962C8B-B14F-4D97-AF65-F5344CB8AC3E}">
        <p14:creationId xmlns:p14="http://schemas.microsoft.com/office/powerpoint/2010/main" val="38838983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818" y="373726"/>
            <a:ext cx="11360727" cy="276663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818" y="3140364"/>
            <a:ext cx="11176694" cy="2426970"/>
          </a:xfrm>
          <a:prstGeom prst="rect">
            <a:avLst/>
          </a:prstGeom>
        </p:spPr>
      </p:pic>
    </p:spTree>
    <p:extLst>
      <p:ext uri="{BB962C8B-B14F-4D97-AF65-F5344CB8AC3E}">
        <p14:creationId xmlns:p14="http://schemas.microsoft.com/office/powerpoint/2010/main" val="1033141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Characteristics</a:t>
            </a:r>
          </a:p>
        </p:txBody>
      </p:sp>
      <p:sp>
        <p:nvSpPr>
          <p:cNvPr id="3" name="Content Placeholder 2"/>
          <p:cNvSpPr>
            <a:spLocks noGrp="1"/>
          </p:cNvSpPr>
          <p:nvPr>
            <p:ph idx="1"/>
          </p:nvPr>
        </p:nvSpPr>
        <p:spPr>
          <a:xfrm>
            <a:off x="1097280" y="1737360"/>
            <a:ext cx="10058400" cy="4868156"/>
          </a:xfrm>
        </p:spPr>
        <p:txBody>
          <a:bodyPr>
            <a:normAutofit/>
          </a:bodyPr>
          <a:lstStyle/>
          <a:p>
            <a:pPr>
              <a:buFont typeface="Wingdings" panose="05000000000000000000" pitchFamily="2" charset="2"/>
              <a:buChar char="q"/>
            </a:pPr>
            <a:r>
              <a:rPr lang="en-US" dirty="0" smtClean="0"/>
              <a:t> On-demand self-service:</a:t>
            </a:r>
            <a:endParaRPr lang="en-US" dirty="0"/>
          </a:p>
          <a:p>
            <a:pPr algn="just"/>
            <a:r>
              <a:rPr lang="en-US" dirty="0" smtClean="0"/>
              <a:t>A </a:t>
            </a:r>
            <a:r>
              <a:rPr lang="en-US" dirty="0"/>
              <a:t>consumer can unilaterally provision computing capabilities, such as server time and network storage, </a:t>
            </a:r>
            <a:r>
              <a:rPr lang="en-US" dirty="0" smtClean="0"/>
              <a:t>as needed </a:t>
            </a:r>
            <a:r>
              <a:rPr lang="en-US" dirty="0"/>
              <a:t>automatically without requiring human interaction with each service </a:t>
            </a:r>
            <a:r>
              <a:rPr lang="en-US" dirty="0" smtClean="0"/>
              <a:t>provider</a:t>
            </a:r>
          </a:p>
          <a:p>
            <a:pPr algn="just">
              <a:buFont typeface="Wingdings" panose="05000000000000000000" pitchFamily="2" charset="2"/>
              <a:buChar char="q"/>
            </a:pPr>
            <a:r>
              <a:rPr lang="en-US" dirty="0" smtClean="0"/>
              <a:t> Broad </a:t>
            </a:r>
            <a:r>
              <a:rPr lang="en-US" dirty="0"/>
              <a:t>network </a:t>
            </a:r>
            <a:r>
              <a:rPr lang="en-US" dirty="0" smtClean="0"/>
              <a:t>access:</a:t>
            </a:r>
            <a:endParaRPr lang="en-US" dirty="0"/>
          </a:p>
          <a:p>
            <a:pPr algn="just"/>
            <a:r>
              <a:rPr lang="en-US" dirty="0" smtClean="0"/>
              <a:t>Capabilities </a:t>
            </a:r>
            <a:r>
              <a:rPr lang="en-US" dirty="0"/>
              <a:t>are available over the network and accessed through standard mechanisms that promote use </a:t>
            </a:r>
            <a:r>
              <a:rPr lang="en-US" dirty="0" smtClean="0"/>
              <a:t>by heterogeneous </a:t>
            </a:r>
            <a:r>
              <a:rPr lang="en-US" dirty="0"/>
              <a:t>thin or thick client platforms (e.g., mobile phones, tablets, laptops, and workstations</a:t>
            </a:r>
            <a:r>
              <a:rPr lang="en-US" dirty="0" smtClean="0"/>
              <a:t>).</a:t>
            </a:r>
          </a:p>
          <a:p>
            <a:pPr algn="just">
              <a:buFont typeface="Wingdings" panose="05000000000000000000" pitchFamily="2" charset="2"/>
              <a:buChar char="q"/>
            </a:pPr>
            <a:r>
              <a:rPr lang="en-US" dirty="0" smtClean="0"/>
              <a:t> Resource </a:t>
            </a:r>
            <a:r>
              <a:rPr lang="en-US" dirty="0"/>
              <a:t>pooling</a:t>
            </a:r>
          </a:p>
          <a:p>
            <a:pPr algn="just"/>
            <a:r>
              <a:rPr lang="en-US" dirty="0" smtClean="0"/>
              <a:t>The </a:t>
            </a:r>
            <a:r>
              <a:rPr lang="en-US" dirty="0"/>
              <a:t>provider’s computing resources are pooled to serve multiple consumers using a multi-tenant </a:t>
            </a:r>
            <a:r>
              <a:rPr lang="en-US" dirty="0" smtClean="0"/>
              <a:t>model, with </a:t>
            </a:r>
            <a:r>
              <a:rPr lang="en-US" dirty="0"/>
              <a:t>different physical and virtual resources dynamically assigned and reassigned according to </a:t>
            </a:r>
            <a:r>
              <a:rPr lang="en-US" dirty="0" smtClean="0"/>
              <a:t>consumer demand</a:t>
            </a:r>
            <a:endParaRPr lang="en-US" dirty="0"/>
          </a:p>
        </p:txBody>
      </p:sp>
    </p:spTree>
    <p:extLst>
      <p:ext uri="{BB962C8B-B14F-4D97-AF65-F5344CB8AC3E}">
        <p14:creationId xmlns:p14="http://schemas.microsoft.com/office/powerpoint/2010/main" val="10697094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18866"/>
          </a:xfrm>
        </p:spPr>
        <p:txBody>
          <a:bodyPr/>
          <a:lstStyle/>
          <a:p>
            <a:r>
              <a:rPr lang="en-US" dirty="0" smtClean="0"/>
              <a:t>Continue..</a:t>
            </a:r>
            <a:endParaRPr lang="en-US" dirty="0"/>
          </a:p>
        </p:txBody>
      </p:sp>
      <p:sp>
        <p:nvSpPr>
          <p:cNvPr id="3" name="Content Placeholder 2"/>
          <p:cNvSpPr>
            <a:spLocks noGrp="1"/>
          </p:cNvSpPr>
          <p:nvPr>
            <p:ph idx="1"/>
          </p:nvPr>
        </p:nvSpPr>
        <p:spPr>
          <a:xfrm>
            <a:off x="1097280" y="1746913"/>
            <a:ext cx="10058400" cy="4122181"/>
          </a:xfrm>
        </p:spPr>
        <p:txBody>
          <a:bodyPr/>
          <a:lstStyle/>
          <a:p>
            <a:pPr>
              <a:buFont typeface="Wingdings" panose="05000000000000000000" pitchFamily="2" charset="2"/>
              <a:buChar char="q"/>
            </a:pPr>
            <a:r>
              <a:rPr lang="en-US" b="1" dirty="0" smtClean="0"/>
              <a:t> Rapid elasticity: </a:t>
            </a:r>
          </a:p>
          <a:p>
            <a:pPr marL="0" indent="0">
              <a:buNone/>
            </a:pPr>
            <a:r>
              <a:rPr lang="en-US" b="1" dirty="0" smtClean="0"/>
              <a:t>- </a:t>
            </a:r>
            <a:r>
              <a:rPr lang="en-US" dirty="0"/>
              <a:t>Capabilities can be rapidly and elastically provisioned - in some cases automatically - to quickly scale out; and rapidly released to quickly scale in. </a:t>
            </a:r>
          </a:p>
          <a:p>
            <a:pPr>
              <a:buFontTx/>
              <a:buChar char="-"/>
            </a:pPr>
            <a:r>
              <a:rPr lang="en-US" dirty="0" smtClean="0"/>
              <a:t>To </a:t>
            </a:r>
            <a:r>
              <a:rPr lang="en-US" dirty="0"/>
              <a:t>the consumer, the capabilities available for provisioning often appear to be unlimited and can be purchased in any quantity at any </a:t>
            </a:r>
            <a:r>
              <a:rPr lang="en-US" dirty="0" smtClean="0"/>
              <a:t>time</a:t>
            </a:r>
          </a:p>
          <a:p>
            <a:pPr>
              <a:buFont typeface="Wingdings" panose="05000000000000000000" pitchFamily="2" charset="2"/>
              <a:buChar char="q"/>
            </a:pPr>
            <a:r>
              <a:rPr lang="en-US" dirty="0"/>
              <a:t> </a:t>
            </a:r>
            <a:r>
              <a:rPr lang="en-US" b="1" dirty="0"/>
              <a:t>Measured </a:t>
            </a:r>
            <a:r>
              <a:rPr lang="en-US" b="1" dirty="0" smtClean="0"/>
              <a:t>service:</a:t>
            </a:r>
          </a:p>
          <a:p>
            <a:pPr>
              <a:buFontTx/>
              <a:buChar char="-"/>
            </a:pPr>
            <a:r>
              <a:rPr lang="en-US" dirty="0" smtClean="0"/>
              <a:t>Cloud </a:t>
            </a:r>
            <a:r>
              <a:rPr lang="en-US" dirty="0"/>
              <a:t>systems automatically control and optimize resource usage by leveraging a metering capability at some level of abstraction appropriate to the type of </a:t>
            </a:r>
            <a:r>
              <a:rPr lang="en-US" dirty="0" smtClean="0"/>
              <a:t>service</a:t>
            </a:r>
          </a:p>
          <a:p>
            <a:pPr>
              <a:buFontTx/>
              <a:buChar char="-"/>
            </a:pPr>
            <a:r>
              <a:rPr lang="en-US" dirty="0"/>
              <a:t> Resource usage can be monitored, controlled, and reported - providing transparency for both the provider and consumer of the service</a:t>
            </a:r>
          </a:p>
        </p:txBody>
      </p:sp>
    </p:spTree>
    <p:extLst>
      <p:ext uri="{BB962C8B-B14F-4D97-AF65-F5344CB8AC3E}">
        <p14:creationId xmlns:p14="http://schemas.microsoft.com/office/powerpoint/2010/main" val="11763006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common characteristics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 Massive scale</a:t>
            </a:r>
          </a:p>
          <a:p>
            <a:pPr>
              <a:buFont typeface="Wingdings" panose="05000000000000000000" pitchFamily="2" charset="2"/>
              <a:buChar char="§"/>
            </a:pPr>
            <a:r>
              <a:rPr lang="en-US" dirty="0" smtClean="0"/>
              <a:t>Resilient computing</a:t>
            </a:r>
          </a:p>
          <a:p>
            <a:pPr>
              <a:buFont typeface="Wingdings" panose="05000000000000000000" pitchFamily="2" charset="2"/>
              <a:buChar char="§"/>
            </a:pPr>
            <a:r>
              <a:rPr lang="en-US" dirty="0"/>
              <a:t> </a:t>
            </a:r>
            <a:r>
              <a:rPr lang="en-US" dirty="0" smtClean="0"/>
              <a:t>Homogeneity </a:t>
            </a:r>
          </a:p>
          <a:p>
            <a:pPr>
              <a:buFont typeface="Wingdings" panose="05000000000000000000" pitchFamily="2" charset="2"/>
              <a:buChar char="§"/>
            </a:pPr>
            <a:r>
              <a:rPr lang="en-US" dirty="0" smtClean="0"/>
              <a:t>Geographic distribution</a:t>
            </a:r>
          </a:p>
          <a:p>
            <a:pPr>
              <a:buFont typeface="Wingdings" panose="05000000000000000000" pitchFamily="2" charset="2"/>
              <a:buChar char="§"/>
            </a:pPr>
            <a:r>
              <a:rPr lang="en-US" dirty="0" smtClean="0"/>
              <a:t>Virtualization</a:t>
            </a:r>
          </a:p>
          <a:p>
            <a:pPr>
              <a:buFont typeface="Wingdings" panose="05000000000000000000" pitchFamily="2" charset="2"/>
              <a:buChar char="§"/>
            </a:pPr>
            <a:r>
              <a:rPr lang="en-US" dirty="0" smtClean="0"/>
              <a:t>Service orientation</a:t>
            </a:r>
          </a:p>
          <a:p>
            <a:pPr>
              <a:buFont typeface="Wingdings" panose="05000000000000000000" pitchFamily="2" charset="2"/>
              <a:buChar char="§"/>
            </a:pPr>
            <a:r>
              <a:rPr lang="en-US" dirty="0" smtClean="0"/>
              <a:t>Low cost software</a:t>
            </a:r>
          </a:p>
          <a:p>
            <a:pPr>
              <a:buFont typeface="Wingdings" panose="05000000000000000000" pitchFamily="2" charset="2"/>
              <a:buChar char="§"/>
            </a:pPr>
            <a:r>
              <a:rPr lang="en-US" dirty="0" smtClean="0"/>
              <a:t>Advanced security</a:t>
            </a:r>
            <a:endParaRPr lang="en-US" dirty="0"/>
          </a:p>
        </p:txBody>
      </p:sp>
    </p:spTree>
    <p:extLst>
      <p:ext uri="{BB962C8B-B14F-4D97-AF65-F5344CB8AC3E}">
        <p14:creationId xmlns:p14="http://schemas.microsoft.com/office/powerpoint/2010/main" val="819567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58535" y="672555"/>
            <a:ext cx="10899169" cy="5073152"/>
          </a:xfrm>
          <a:prstGeom prst="rect">
            <a:avLst/>
          </a:prstGeom>
        </p:spPr>
      </p:pic>
    </p:spTree>
    <p:extLst>
      <p:ext uri="{BB962C8B-B14F-4D97-AF65-F5344CB8AC3E}">
        <p14:creationId xmlns:p14="http://schemas.microsoft.com/office/powerpoint/2010/main" val="41010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rPr>
              <a:t>Cloud Deployment Models</a:t>
            </a:r>
            <a:endParaRPr lang="en-US" dirty="0"/>
          </a:p>
        </p:txBody>
      </p:sp>
      <p:sp>
        <p:nvSpPr>
          <p:cNvPr id="3" name="Content Placeholder 2"/>
          <p:cNvSpPr>
            <a:spLocks noGrp="1"/>
          </p:cNvSpPr>
          <p:nvPr>
            <p:ph idx="1"/>
          </p:nvPr>
        </p:nvSpPr>
        <p:spPr>
          <a:xfrm>
            <a:off x="1097280" y="2333766"/>
            <a:ext cx="10058400" cy="3535327"/>
          </a:xfrm>
        </p:spPr>
        <p:txBody>
          <a:bodyPr/>
          <a:lstStyle/>
          <a:p>
            <a:pPr>
              <a:buFont typeface="Wingdings" panose="05000000000000000000" pitchFamily="2" charset="2"/>
              <a:buChar char="q"/>
            </a:pPr>
            <a:r>
              <a:rPr lang="en-US" dirty="0" smtClean="0"/>
              <a:t> Public Cloud</a:t>
            </a:r>
            <a:endParaRPr lang="en-US" dirty="0"/>
          </a:p>
          <a:p>
            <a:pPr>
              <a:buFont typeface="Wingdings" panose="05000000000000000000" pitchFamily="2" charset="2"/>
              <a:buChar char="q"/>
            </a:pPr>
            <a:r>
              <a:rPr lang="en-US" dirty="0" smtClean="0"/>
              <a:t> Private Cloud</a:t>
            </a:r>
          </a:p>
          <a:p>
            <a:pPr>
              <a:buFont typeface="Wingdings" panose="05000000000000000000" pitchFamily="2" charset="2"/>
              <a:buChar char="q"/>
            </a:pPr>
            <a:r>
              <a:rPr lang="en-US" dirty="0"/>
              <a:t> </a:t>
            </a:r>
            <a:r>
              <a:rPr lang="en-US" dirty="0" smtClean="0"/>
              <a:t>Community Cloud</a:t>
            </a:r>
          </a:p>
          <a:p>
            <a:pPr>
              <a:buFont typeface="Wingdings" panose="05000000000000000000" pitchFamily="2" charset="2"/>
              <a:buChar char="q"/>
            </a:pPr>
            <a:r>
              <a:rPr lang="en-US" dirty="0"/>
              <a:t> </a:t>
            </a:r>
            <a:r>
              <a:rPr lang="en-US" dirty="0" smtClean="0"/>
              <a:t>Hybrid </a:t>
            </a:r>
            <a:r>
              <a:rPr lang="en-US" dirty="0"/>
              <a:t>Cloud</a:t>
            </a:r>
          </a:p>
        </p:txBody>
      </p:sp>
    </p:spTree>
    <p:extLst>
      <p:ext uri="{BB962C8B-B14F-4D97-AF65-F5344CB8AC3E}">
        <p14:creationId xmlns:p14="http://schemas.microsoft.com/office/powerpoint/2010/main" val="12038459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rPr>
              <a:t>Public Cloud</a:t>
            </a:r>
            <a:endParaRPr lang="en-US" dirty="0"/>
          </a:p>
        </p:txBody>
      </p:sp>
      <p:sp>
        <p:nvSpPr>
          <p:cNvPr id="3" name="Content Placeholder 2"/>
          <p:cNvSpPr>
            <a:spLocks noGrp="1"/>
          </p:cNvSpPr>
          <p:nvPr>
            <p:ph idx="1"/>
          </p:nvPr>
        </p:nvSpPr>
        <p:spPr/>
        <p:txBody>
          <a:bodyPr/>
          <a:lstStyle/>
          <a:p>
            <a:pPr algn="ctr"/>
            <a:endParaRPr lang="en-US" sz="3200" dirty="0" smtClean="0"/>
          </a:p>
          <a:p>
            <a:pPr algn="ctr"/>
            <a:r>
              <a:rPr lang="en-US" sz="3200" dirty="0" smtClean="0"/>
              <a:t>The </a:t>
            </a:r>
            <a:r>
              <a:rPr lang="en-US" sz="3200" dirty="0"/>
              <a:t>cloud infrastructure is made available to the general public or a large industry group and is owned by an organization selling cloud services</a:t>
            </a:r>
            <a:r>
              <a:rPr lang="en-US" sz="3200" dirty="0" smtClean="0"/>
              <a:t>.</a:t>
            </a:r>
          </a:p>
          <a:p>
            <a:pPr algn="ctr"/>
            <a:r>
              <a:rPr lang="en-US" sz="3200" dirty="0" smtClean="0"/>
              <a:t>E.g. Microsoft Azure, AWS, Google clouds etc.</a:t>
            </a:r>
            <a:endParaRPr lang="en-US" sz="3200" dirty="0"/>
          </a:p>
          <a:p>
            <a:endParaRPr lang="en-US" dirty="0"/>
          </a:p>
        </p:txBody>
      </p:sp>
    </p:spTree>
    <p:extLst>
      <p:ext uri="{BB962C8B-B14F-4D97-AF65-F5344CB8AC3E}">
        <p14:creationId xmlns:p14="http://schemas.microsoft.com/office/powerpoint/2010/main" val="15233784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rPr>
              <a:t>Private Cloud</a:t>
            </a:r>
            <a:endParaRPr lang="en-US" dirty="0"/>
          </a:p>
        </p:txBody>
      </p:sp>
      <p:sp>
        <p:nvSpPr>
          <p:cNvPr id="3" name="Content Placeholder 2"/>
          <p:cNvSpPr>
            <a:spLocks noGrp="1"/>
          </p:cNvSpPr>
          <p:nvPr>
            <p:ph idx="1"/>
          </p:nvPr>
        </p:nvSpPr>
        <p:spPr/>
        <p:txBody>
          <a:bodyPr/>
          <a:lstStyle/>
          <a:p>
            <a:pPr algn="ctr"/>
            <a:endParaRPr lang="en-US" sz="3200" dirty="0" smtClean="0"/>
          </a:p>
          <a:p>
            <a:pPr algn="ctr"/>
            <a:r>
              <a:rPr lang="en-US" sz="3200" dirty="0" smtClean="0"/>
              <a:t>The </a:t>
            </a:r>
            <a:r>
              <a:rPr lang="en-US" sz="3200" dirty="0"/>
              <a:t>cloud infrastructure is operated solely for a single organization. It may be managed by the organization or a third party, and may exist on-premises or off-premises</a:t>
            </a:r>
            <a:r>
              <a:rPr lang="en-US" sz="3200" dirty="0" smtClean="0"/>
              <a:t>.</a:t>
            </a:r>
          </a:p>
          <a:p>
            <a:pPr algn="ctr"/>
            <a:r>
              <a:rPr lang="en-US" sz="3200" dirty="0" smtClean="0"/>
              <a:t>It has high level of security and privacy. </a:t>
            </a:r>
          </a:p>
          <a:p>
            <a:pPr algn="ctr"/>
            <a:r>
              <a:rPr lang="en-US" sz="3200" dirty="0" smtClean="0"/>
              <a:t>E.g. HP data centers</a:t>
            </a:r>
            <a:endParaRPr lang="en-US" sz="3200" dirty="0"/>
          </a:p>
          <a:p>
            <a:pPr algn="ctr"/>
            <a:endParaRPr lang="en-US" sz="3200" dirty="0"/>
          </a:p>
          <a:p>
            <a:endParaRPr lang="en-US" dirty="0"/>
          </a:p>
        </p:txBody>
      </p:sp>
    </p:spTree>
    <p:extLst>
      <p:ext uri="{BB962C8B-B14F-4D97-AF65-F5344CB8AC3E}">
        <p14:creationId xmlns:p14="http://schemas.microsoft.com/office/powerpoint/2010/main" val="487341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rPr>
              <a:t>Community </a:t>
            </a:r>
            <a:r>
              <a:rPr lang="en-US" b="1" dirty="0">
                <a:latin typeface="Times New Roman" pitchFamily="18" charset="0"/>
              </a:rPr>
              <a:t>Cloud</a:t>
            </a:r>
            <a:endParaRPr lang="en-US" dirty="0"/>
          </a:p>
        </p:txBody>
      </p:sp>
      <p:sp>
        <p:nvSpPr>
          <p:cNvPr id="3" name="Content Placeholder 2"/>
          <p:cNvSpPr>
            <a:spLocks noGrp="1"/>
          </p:cNvSpPr>
          <p:nvPr>
            <p:ph idx="1"/>
          </p:nvPr>
        </p:nvSpPr>
        <p:spPr/>
        <p:txBody>
          <a:bodyPr/>
          <a:lstStyle/>
          <a:p>
            <a:pPr algn="ctr"/>
            <a:endParaRPr lang="en-US" sz="3200" dirty="0" smtClean="0"/>
          </a:p>
          <a:p>
            <a:pPr algn="ctr"/>
            <a:r>
              <a:rPr lang="en-US" sz="3200" dirty="0" smtClean="0"/>
              <a:t>The </a:t>
            </a:r>
            <a:r>
              <a:rPr lang="en-US" sz="3200" dirty="0"/>
              <a:t>cloud infrastructure is made available to </a:t>
            </a:r>
            <a:r>
              <a:rPr lang="en-US" sz="3200" dirty="0" smtClean="0"/>
              <a:t>multiple organizations where they share resources and services based on common operational and regulatory requirements.</a:t>
            </a:r>
          </a:p>
          <a:p>
            <a:pPr algn="ctr"/>
            <a:r>
              <a:rPr lang="en-US" sz="3200" dirty="0" smtClean="0"/>
              <a:t>E.g. IBM </a:t>
            </a:r>
            <a:r>
              <a:rPr lang="en-US" sz="3200" dirty="0" err="1" smtClean="0"/>
              <a:t>SoftLayer</a:t>
            </a:r>
            <a:r>
              <a:rPr lang="en-US" sz="3200" dirty="0" smtClean="0"/>
              <a:t> cloud</a:t>
            </a:r>
            <a:endParaRPr lang="en-US" sz="3200" dirty="0"/>
          </a:p>
          <a:p>
            <a:endParaRPr lang="en-US" dirty="0"/>
          </a:p>
        </p:txBody>
      </p:sp>
    </p:spTree>
    <p:extLst>
      <p:ext uri="{BB962C8B-B14F-4D97-AF65-F5344CB8AC3E}">
        <p14:creationId xmlns:p14="http://schemas.microsoft.com/office/powerpoint/2010/main" val="4777865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rPr>
              <a:t>Hybrid Cloud</a:t>
            </a:r>
            <a:endParaRPr lang="en-US" dirty="0"/>
          </a:p>
        </p:txBody>
      </p:sp>
      <p:sp>
        <p:nvSpPr>
          <p:cNvPr id="3" name="Content Placeholder 2"/>
          <p:cNvSpPr>
            <a:spLocks noGrp="1"/>
          </p:cNvSpPr>
          <p:nvPr>
            <p:ph idx="1"/>
          </p:nvPr>
        </p:nvSpPr>
        <p:spPr/>
        <p:txBody>
          <a:bodyPr/>
          <a:lstStyle/>
          <a:p>
            <a:pPr algn="ctr"/>
            <a:endParaRPr lang="en-US" sz="3200" dirty="0" smtClean="0"/>
          </a:p>
          <a:p>
            <a:pPr algn="ctr"/>
            <a:r>
              <a:rPr lang="en-US" sz="3200" dirty="0"/>
              <a:t>The cloud infrastructure is a composition of two or more clouds (private, community, or public) that remain unique entities but are bound together by standardized or proprietary technology that enables data and application portability (e.g., cloud bursting for load-balancing between clouds)</a:t>
            </a:r>
            <a:endParaRPr lang="en-US" dirty="0"/>
          </a:p>
        </p:txBody>
      </p:sp>
    </p:spTree>
    <p:extLst>
      <p:ext uri="{BB962C8B-B14F-4D97-AF65-F5344CB8AC3E}">
        <p14:creationId xmlns:p14="http://schemas.microsoft.com/office/powerpoint/2010/main" val="15121095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rPr>
              <a:t>Cloud Service </a:t>
            </a:r>
            <a:r>
              <a:rPr lang="en-US" b="1" dirty="0" smtClean="0">
                <a:latin typeface="Times New Roman" pitchFamily="18" charset="0"/>
              </a:rPr>
              <a:t>Models</a:t>
            </a:r>
            <a:endParaRPr lang="en-US" dirty="0"/>
          </a:p>
        </p:txBody>
      </p:sp>
      <p:sp>
        <p:nvSpPr>
          <p:cNvPr id="3" name="Content Placeholder 2"/>
          <p:cNvSpPr>
            <a:spLocks noGrp="1"/>
          </p:cNvSpPr>
          <p:nvPr>
            <p:ph idx="1"/>
          </p:nvPr>
        </p:nvSpPr>
        <p:spPr>
          <a:xfrm>
            <a:off x="1097280" y="2374710"/>
            <a:ext cx="10058400" cy="3494384"/>
          </a:xfrm>
        </p:spPr>
        <p:txBody>
          <a:bodyPr/>
          <a:lstStyle/>
          <a:p>
            <a:r>
              <a:rPr lang="en-US" sz="3600" dirty="0" smtClean="0"/>
              <a:t>1. Cloud </a:t>
            </a:r>
            <a:r>
              <a:rPr lang="en-US" sz="3600" b="1" dirty="0"/>
              <a:t>S</a:t>
            </a:r>
            <a:r>
              <a:rPr lang="en-US" sz="3600" dirty="0"/>
              <a:t>oftware as a Service (</a:t>
            </a:r>
            <a:r>
              <a:rPr lang="en-US" sz="3600" b="1" dirty="0"/>
              <a:t>S</a:t>
            </a:r>
            <a:r>
              <a:rPr lang="en-US" sz="3600" dirty="0"/>
              <a:t>aaS)</a:t>
            </a:r>
          </a:p>
          <a:p>
            <a:r>
              <a:rPr lang="en-US" sz="3600" dirty="0" smtClean="0"/>
              <a:t>2. Cloud </a:t>
            </a:r>
            <a:r>
              <a:rPr lang="en-US" sz="3600" b="1" dirty="0"/>
              <a:t>P</a:t>
            </a:r>
            <a:r>
              <a:rPr lang="en-US" sz="3600" dirty="0"/>
              <a:t>latform as a Service (</a:t>
            </a:r>
            <a:r>
              <a:rPr lang="en-US" sz="3600" b="1" dirty="0"/>
              <a:t>P</a:t>
            </a:r>
            <a:r>
              <a:rPr lang="en-US" sz="3600" dirty="0"/>
              <a:t>aaS)</a:t>
            </a:r>
          </a:p>
          <a:p>
            <a:r>
              <a:rPr lang="en-US" sz="3600" dirty="0" smtClean="0"/>
              <a:t>3. Cloud </a:t>
            </a:r>
            <a:r>
              <a:rPr lang="en-US" sz="3600" b="1" dirty="0"/>
              <a:t>I</a:t>
            </a:r>
            <a:r>
              <a:rPr lang="en-US" sz="3600" dirty="0"/>
              <a:t>nfrastructure as a Service (</a:t>
            </a:r>
            <a:r>
              <a:rPr lang="en-US" sz="3600" b="1" dirty="0"/>
              <a:t>I</a:t>
            </a:r>
            <a:r>
              <a:rPr lang="en-US" sz="3600" dirty="0"/>
              <a:t>aaS)</a:t>
            </a:r>
          </a:p>
          <a:p>
            <a:endParaRPr lang="en-US" dirty="0"/>
          </a:p>
        </p:txBody>
      </p:sp>
    </p:spTree>
    <p:extLst>
      <p:ext uri="{BB962C8B-B14F-4D97-AF65-F5344CB8AC3E}">
        <p14:creationId xmlns:p14="http://schemas.microsoft.com/office/powerpoint/2010/main" val="19532059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501" y="142010"/>
            <a:ext cx="11758007" cy="276744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870" y="2909455"/>
            <a:ext cx="11555268" cy="2854035"/>
          </a:xfrm>
          <a:prstGeom prst="rect">
            <a:avLst/>
          </a:prstGeom>
        </p:spPr>
      </p:pic>
    </p:spTree>
    <p:extLst>
      <p:ext uri="{BB962C8B-B14F-4D97-AF65-F5344CB8AC3E}">
        <p14:creationId xmlns:p14="http://schemas.microsoft.com/office/powerpoint/2010/main" val="98953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18296" y="436914"/>
            <a:ext cx="10689904" cy="5718225"/>
          </a:xfrm>
          <a:prstGeom prst="rect">
            <a:avLst/>
          </a:prstGeom>
        </p:spPr>
      </p:pic>
    </p:spTree>
    <p:extLst>
      <p:ext uri="{BB962C8B-B14F-4D97-AF65-F5344CB8AC3E}">
        <p14:creationId xmlns:p14="http://schemas.microsoft.com/office/powerpoint/2010/main" val="7932101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241946"/>
          </a:xfrm>
        </p:spPr>
        <p:txBody>
          <a:bodyPr/>
          <a:lstStyle/>
          <a:p>
            <a:r>
              <a:rPr lang="en-US" b="1" dirty="0">
                <a:latin typeface="Times New Roman" pitchFamily="18" charset="0"/>
              </a:rPr>
              <a:t>Software as a Service (SaaS)</a:t>
            </a:r>
            <a:endParaRPr lang="en-US" dirty="0"/>
          </a:p>
        </p:txBody>
      </p:sp>
      <p:sp>
        <p:nvSpPr>
          <p:cNvPr id="3" name="Content Placeholder 2"/>
          <p:cNvSpPr>
            <a:spLocks noGrp="1"/>
          </p:cNvSpPr>
          <p:nvPr>
            <p:ph idx="1"/>
          </p:nvPr>
        </p:nvSpPr>
        <p:spPr/>
        <p:txBody>
          <a:bodyPr/>
          <a:lstStyle/>
          <a:p>
            <a:pPr algn="just">
              <a:buFont typeface="Wingdings" panose="05000000000000000000" pitchFamily="2" charset="2"/>
              <a:buChar char="§"/>
            </a:pPr>
            <a:r>
              <a:rPr lang="en-US" dirty="0" smtClean="0"/>
              <a:t> The </a:t>
            </a:r>
            <a:r>
              <a:rPr lang="en-US" dirty="0"/>
              <a:t>capability provided to the consumer is to use the provider’s applications running on a cloud infrastructure. </a:t>
            </a:r>
          </a:p>
          <a:p>
            <a:pPr algn="just">
              <a:buFont typeface="Wingdings" panose="05000000000000000000" pitchFamily="2" charset="2"/>
              <a:buChar char="§"/>
            </a:pPr>
            <a:r>
              <a:rPr lang="en-US" dirty="0" smtClean="0"/>
              <a:t> The </a:t>
            </a:r>
            <a:r>
              <a:rPr lang="en-US" dirty="0"/>
              <a:t>applications are accessible from various client devices through a thin client interface such as a web browser (e.g., web-based email). </a:t>
            </a:r>
          </a:p>
          <a:p>
            <a:pPr algn="just">
              <a:buFont typeface="Wingdings" panose="05000000000000000000" pitchFamily="2" charset="2"/>
              <a:buChar char="§"/>
            </a:pPr>
            <a:r>
              <a:rPr lang="en-US" dirty="0" smtClean="0"/>
              <a:t> The </a:t>
            </a:r>
            <a:r>
              <a:rPr lang="en-US" dirty="0"/>
              <a:t>consumer does not manage or control the underlying cloud infrastructure including network, servers, operating systems, storage, or even individual application capabilities, with the possible exception of limited user-specific application configuration settings.</a:t>
            </a:r>
          </a:p>
          <a:p>
            <a:endParaRPr lang="en-US" dirty="0"/>
          </a:p>
        </p:txBody>
      </p:sp>
    </p:spTree>
    <p:extLst>
      <p:ext uri="{BB962C8B-B14F-4D97-AF65-F5344CB8AC3E}">
        <p14:creationId xmlns:p14="http://schemas.microsoft.com/office/powerpoint/2010/main" val="7492407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rPr>
              <a:t>Platform as a Service (PaaS)</a:t>
            </a:r>
            <a:endParaRPr lang="en-US" dirty="0"/>
          </a:p>
        </p:txBody>
      </p:sp>
      <p:sp>
        <p:nvSpPr>
          <p:cNvPr id="3" name="Content Placeholder 2"/>
          <p:cNvSpPr>
            <a:spLocks noGrp="1"/>
          </p:cNvSpPr>
          <p:nvPr>
            <p:ph idx="1"/>
          </p:nvPr>
        </p:nvSpPr>
        <p:spPr>
          <a:xfrm>
            <a:off x="1097280" y="2279176"/>
            <a:ext cx="10058400" cy="3589918"/>
          </a:xfrm>
        </p:spPr>
        <p:txBody>
          <a:bodyPr/>
          <a:lstStyle/>
          <a:p>
            <a:pPr algn="just">
              <a:buFont typeface="Wingdings" panose="05000000000000000000" pitchFamily="2" charset="2"/>
              <a:buChar char="§"/>
            </a:pPr>
            <a:r>
              <a:rPr lang="en-US" dirty="0" smtClean="0"/>
              <a:t> The </a:t>
            </a:r>
            <a:r>
              <a:rPr lang="en-US" dirty="0"/>
              <a:t>capability provided to the consumer is to deploy onto the cloud infrastructure consumer created or acquired applications created using programming languages and tools supported by the </a:t>
            </a:r>
            <a:r>
              <a:rPr lang="en-US" dirty="0" smtClean="0"/>
              <a:t>provider</a:t>
            </a:r>
          </a:p>
          <a:p>
            <a:pPr algn="just">
              <a:buFont typeface="Wingdings" panose="05000000000000000000" pitchFamily="2" charset="2"/>
              <a:buChar char="§"/>
            </a:pPr>
            <a:endParaRPr lang="en-US" dirty="0"/>
          </a:p>
          <a:p>
            <a:pPr algn="just">
              <a:buFont typeface="Wingdings" panose="05000000000000000000" pitchFamily="2" charset="2"/>
              <a:buChar char="§"/>
            </a:pPr>
            <a:r>
              <a:rPr lang="en-US" dirty="0" smtClean="0"/>
              <a:t> The </a:t>
            </a:r>
            <a:r>
              <a:rPr lang="en-US" dirty="0"/>
              <a:t>consumer does not manage or control the underlying cloud infrastructure including network, servers, operating systems, or storage, but has control over the deployed applications and possibly application hosting environment </a:t>
            </a:r>
            <a:r>
              <a:rPr lang="en-US" dirty="0" smtClean="0"/>
              <a:t>configurations</a:t>
            </a:r>
            <a:endParaRPr lang="en-US" dirty="0"/>
          </a:p>
        </p:txBody>
      </p:sp>
    </p:spTree>
    <p:extLst>
      <p:ext uri="{BB962C8B-B14F-4D97-AF65-F5344CB8AC3E}">
        <p14:creationId xmlns:p14="http://schemas.microsoft.com/office/powerpoint/2010/main" val="28202846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rPr>
              <a:t>Infrastructure as a Service (IaaS)</a:t>
            </a:r>
            <a:endParaRPr lang="en-US" dirty="0"/>
          </a:p>
        </p:txBody>
      </p:sp>
      <p:sp>
        <p:nvSpPr>
          <p:cNvPr id="3" name="Content Placeholder 2"/>
          <p:cNvSpPr>
            <a:spLocks noGrp="1"/>
          </p:cNvSpPr>
          <p:nvPr>
            <p:ph idx="1"/>
          </p:nvPr>
        </p:nvSpPr>
        <p:spPr/>
        <p:txBody>
          <a:bodyPr/>
          <a:lstStyle/>
          <a:p>
            <a:pPr algn="just">
              <a:buFont typeface="Wingdings" panose="05000000000000000000" pitchFamily="2" charset="2"/>
              <a:buChar char="§"/>
            </a:pPr>
            <a:r>
              <a:rPr lang="en-US" dirty="0"/>
              <a:t>The capability provided to the consumer is to provision processing, storage, networks, and other fundamental computing resources</a:t>
            </a:r>
            <a:r>
              <a:rPr lang="en-US" dirty="0" smtClean="0"/>
              <a:t>.</a:t>
            </a:r>
          </a:p>
          <a:p>
            <a:pPr algn="just">
              <a:buFont typeface="Wingdings" panose="05000000000000000000" pitchFamily="2" charset="2"/>
              <a:buChar char="§"/>
            </a:pPr>
            <a:endParaRPr lang="en-US" dirty="0"/>
          </a:p>
          <a:p>
            <a:pPr algn="just">
              <a:buFont typeface="Wingdings" panose="05000000000000000000" pitchFamily="2" charset="2"/>
              <a:buChar char="§"/>
            </a:pPr>
            <a:r>
              <a:rPr lang="en-US" dirty="0" smtClean="0"/>
              <a:t> Consumer </a:t>
            </a:r>
            <a:r>
              <a:rPr lang="en-US" dirty="0"/>
              <a:t>is able to deploy and run arbitrary software, which can include operating systems and </a:t>
            </a:r>
            <a:r>
              <a:rPr lang="en-US" dirty="0" smtClean="0"/>
              <a:t>applications</a:t>
            </a:r>
            <a:endParaRPr lang="en-US" dirty="0"/>
          </a:p>
          <a:p>
            <a:pPr algn="just">
              <a:buFont typeface="Wingdings" panose="05000000000000000000" pitchFamily="2" charset="2"/>
              <a:buChar char="§"/>
            </a:pPr>
            <a:endParaRPr lang="en-US" dirty="0"/>
          </a:p>
          <a:p>
            <a:pPr algn="just">
              <a:buFont typeface="Wingdings" panose="05000000000000000000" pitchFamily="2" charset="2"/>
              <a:buChar char="§"/>
            </a:pPr>
            <a:r>
              <a:rPr lang="en-US" dirty="0" smtClean="0"/>
              <a:t> The </a:t>
            </a:r>
            <a:r>
              <a:rPr lang="en-US" dirty="0"/>
              <a:t>consumer does not manage or control the underlying cloud infrastructure but has control over operating systems, storage, deployed applications, and possibly limited control of select networking components (e.g., host firewalls</a:t>
            </a:r>
            <a:r>
              <a:rPr lang="en-US" dirty="0" smtClean="0"/>
              <a:t>)</a:t>
            </a:r>
            <a:endParaRPr lang="en-US" dirty="0"/>
          </a:p>
        </p:txBody>
      </p:sp>
    </p:spTree>
    <p:extLst>
      <p:ext uri="{BB962C8B-B14F-4D97-AF65-F5344CB8AC3E}">
        <p14:creationId xmlns:p14="http://schemas.microsoft.com/office/powerpoint/2010/main" val="7748027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044930" y="235827"/>
            <a:ext cx="8286425" cy="6293669"/>
          </a:xfrm>
          <a:prstGeom prst="rect">
            <a:avLst/>
          </a:prstGeom>
        </p:spPr>
      </p:pic>
    </p:spTree>
    <p:extLst>
      <p:ext uri="{BB962C8B-B14F-4D97-AF65-F5344CB8AC3E}">
        <p14:creationId xmlns:p14="http://schemas.microsoft.com/office/powerpoint/2010/main" val="20963092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758430" y="509061"/>
            <a:ext cx="10626918" cy="5359476"/>
          </a:xfrm>
          <a:prstGeom prst="rect">
            <a:avLst/>
          </a:prstGeom>
        </p:spPr>
      </p:pic>
    </p:spTree>
    <p:extLst>
      <p:ext uri="{BB962C8B-B14F-4D97-AF65-F5344CB8AC3E}">
        <p14:creationId xmlns:p14="http://schemas.microsoft.com/office/powerpoint/2010/main" val="3112418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20913" y="659030"/>
            <a:ext cx="11033329" cy="5209507"/>
          </a:xfrm>
          <a:prstGeom prst="rect">
            <a:avLst/>
          </a:prstGeom>
        </p:spPr>
      </p:pic>
    </p:spTree>
    <p:extLst>
      <p:ext uri="{BB962C8B-B14F-4D97-AF65-F5344CB8AC3E}">
        <p14:creationId xmlns:p14="http://schemas.microsoft.com/office/powerpoint/2010/main" val="15358892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76907" y="518061"/>
            <a:ext cx="11433406" cy="5486954"/>
          </a:xfrm>
          <a:prstGeom prst="rect">
            <a:avLst/>
          </a:prstGeom>
        </p:spPr>
      </p:pic>
    </p:spTree>
    <p:extLst>
      <p:ext uri="{BB962C8B-B14F-4D97-AF65-F5344CB8AC3E}">
        <p14:creationId xmlns:p14="http://schemas.microsoft.com/office/powerpoint/2010/main" val="32151408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23751" y="346044"/>
            <a:ext cx="11230927" cy="5658970"/>
          </a:xfrm>
          <a:prstGeom prst="rect">
            <a:avLst/>
          </a:prstGeom>
        </p:spPr>
      </p:pic>
    </p:spTree>
    <p:extLst>
      <p:ext uri="{BB962C8B-B14F-4D97-AF65-F5344CB8AC3E}">
        <p14:creationId xmlns:p14="http://schemas.microsoft.com/office/powerpoint/2010/main" val="20132661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90408" y="773615"/>
            <a:ext cx="10976980" cy="4699135"/>
          </a:xfrm>
          <a:prstGeom prst="rect">
            <a:avLst/>
          </a:prstGeom>
        </p:spPr>
      </p:pic>
    </p:spTree>
    <p:extLst>
      <p:ext uri="{BB962C8B-B14F-4D97-AF65-F5344CB8AC3E}">
        <p14:creationId xmlns:p14="http://schemas.microsoft.com/office/powerpoint/2010/main" val="477950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431" y="133348"/>
            <a:ext cx="11300459" cy="3588905"/>
          </a:xfrm>
          <a:prstGeom prst="rect">
            <a:avLst/>
          </a:prstGeom>
        </p:spPr>
      </p:pic>
    </p:spTree>
    <p:extLst>
      <p:ext uri="{BB962C8B-B14F-4D97-AF65-F5344CB8AC3E}">
        <p14:creationId xmlns:p14="http://schemas.microsoft.com/office/powerpoint/2010/main" val="18626500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34063" y="337531"/>
            <a:ext cx="11054476" cy="5585597"/>
          </a:xfrm>
          <a:prstGeom prst="rect">
            <a:avLst/>
          </a:prstGeom>
        </p:spPr>
      </p:pic>
    </p:spTree>
    <p:extLst>
      <p:ext uri="{BB962C8B-B14F-4D97-AF65-F5344CB8AC3E}">
        <p14:creationId xmlns:p14="http://schemas.microsoft.com/office/powerpoint/2010/main" val="33948806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55167" y="771891"/>
            <a:ext cx="11023087" cy="3786461"/>
          </a:xfrm>
          <a:prstGeom prst="rect">
            <a:avLst/>
          </a:prstGeom>
        </p:spPr>
      </p:pic>
    </p:spTree>
    <p:extLst>
      <p:ext uri="{BB962C8B-B14F-4D97-AF65-F5344CB8AC3E}">
        <p14:creationId xmlns:p14="http://schemas.microsoft.com/office/powerpoint/2010/main" val="41308307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Lower Computer cost</a:t>
            </a:r>
          </a:p>
          <a:p>
            <a:pPr>
              <a:buFont typeface="Wingdings" panose="05000000000000000000" pitchFamily="2" charset="2"/>
              <a:buChar char="§"/>
            </a:pPr>
            <a:r>
              <a:rPr lang="en-US" dirty="0" smtClean="0"/>
              <a:t>Improved software updates</a:t>
            </a:r>
          </a:p>
          <a:p>
            <a:pPr>
              <a:buFont typeface="Wingdings" panose="05000000000000000000" pitchFamily="2" charset="2"/>
              <a:buChar char="§"/>
            </a:pPr>
            <a:r>
              <a:rPr lang="en-US" dirty="0" smtClean="0"/>
              <a:t>Improved document format capabilities</a:t>
            </a:r>
          </a:p>
          <a:p>
            <a:pPr>
              <a:buFont typeface="Wingdings" panose="05000000000000000000" pitchFamily="2" charset="2"/>
              <a:buChar char="§"/>
            </a:pPr>
            <a:r>
              <a:rPr lang="en-US" dirty="0" smtClean="0"/>
              <a:t>Unlimited storage capacity</a:t>
            </a:r>
          </a:p>
          <a:p>
            <a:pPr>
              <a:buFont typeface="Wingdings" panose="05000000000000000000" pitchFamily="2" charset="2"/>
              <a:buChar char="§"/>
            </a:pPr>
            <a:r>
              <a:rPr lang="en-US" dirty="0" smtClean="0"/>
              <a:t>Increased data reliability</a:t>
            </a:r>
          </a:p>
          <a:p>
            <a:pPr>
              <a:buFont typeface="Wingdings" panose="05000000000000000000" pitchFamily="2" charset="2"/>
              <a:buChar char="§"/>
            </a:pPr>
            <a:r>
              <a:rPr lang="en-US" dirty="0" smtClean="0"/>
              <a:t>Universal information access</a:t>
            </a:r>
          </a:p>
          <a:p>
            <a:pPr>
              <a:buFont typeface="Wingdings" panose="05000000000000000000" pitchFamily="2" charset="2"/>
              <a:buChar char="§"/>
            </a:pPr>
            <a:r>
              <a:rPr lang="en-US" dirty="0" smtClean="0"/>
              <a:t>Latest version availability</a:t>
            </a:r>
          </a:p>
          <a:p>
            <a:pPr>
              <a:buFont typeface="Wingdings" panose="05000000000000000000" pitchFamily="2" charset="2"/>
              <a:buChar char="§"/>
            </a:pPr>
            <a:r>
              <a:rPr lang="en-US" dirty="0" smtClean="0"/>
              <a:t>Easier group collaboration</a:t>
            </a:r>
          </a:p>
          <a:p>
            <a:pPr>
              <a:buFont typeface="Wingdings" panose="05000000000000000000" pitchFamily="2" charset="2"/>
              <a:buChar char="§"/>
            </a:pPr>
            <a:r>
              <a:rPr lang="en-US" dirty="0" smtClean="0"/>
              <a:t>Device </a:t>
            </a:r>
            <a:r>
              <a:rPr lang="en-US" dirty="0" err="1" smtClean="0"/>
              <a:t>independance</a:t>
            </a:r>
            <a:endParaRPr lang="en-US" dirty="0"/>
          </a:p>
        </p:txBody>
      </p:sp>
    </p:spTree>
    <p:extLst>
      <p:ext uri="{BB962C8B-B14F-4D97-AF65-F5344CB8AC3E}">
        <p14:creationId xmlns:p14="http://schemas.microsoft.com/office/powerpoint/2010/main" val="2083763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Requires constant internet connection</a:t>
            </a:r>
          </a:p>
          <a:p>
            <a:pPr>
              <a:buFont typeface="Wingdings" panose="05000000000000000000" pitchFamily="2" charset="2"/>
              <a:buChar char="§"/>
            </a:pPr>
            <a:r>
              <a:rPr lang="en-US" dirty="0" smtClean="0"/>
              <a:t>Does not work well with low speed</a:t>
            </a:r>
          </a:p>
          <a:p>
            <a:pPr>
              <a:buFont typeface="Wingdings" panose="05000000000000000000" pitchFamily="2" charset="2"/>
              <a:buChar char="§"/>
            </a:pPr>
            <a:r>
              <a:rPr lang="en-US" dirty="0" smtClean="0"/>
              <a:t>Features might be limited</a:t>
            </a:r>
          </a:p>
          <a:p>
            <a:pPr>
              <a:buFont typeface="Wingdings" panose="05000000000000000000" pitchFamily="2" charset="2"/>
              <a:buChar char="§"/>
            </a:pPr>
            <a:r>
              <a:rPr lang="en-US" dirty="0" smtClean="0"/>
              <a:t>Can be slow</a:t>
            </a:r>
          </a:p>
          <a:p>
            <a:pPr>
              <a:buFont typeface="Wingdings" panose="05000000000000000000" pitchFamily="2" charset="2"/>
              <a:buChar char="§"/>
            </a:pPr>
            <a:r>
              <a:rPr lang="en-US" dirty="0" smtClean="0"/>
              <a:t>Security</a:t>
            </a:r>
          </a:p>
          <a:p>
            <a:pPr>
              <a:buFont typeface="Wingdings" panose="05000000000000000000" pitchFamily="2" charset="2"/>
              <a:buChar char="§"/>
            </a:pPr>
            <a:r>
              <a:rPr lang="en-US" dirty="0" smtClean="0"/>
              <a:t>Stored data can be lost</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21448465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495" y="2361063"/>
            <a:ext cx="10058400" cy="1450757"/>
          </a:xfrm>
        </p:spPr>
        <p:txBody>
          <a:bodyPr>
            <a:normAutofit/>
          </a:bodyPr>
          <a:lstStyle/>
          <a:p>
            <a:pPr algn="ctr"/>
            <a:r>
              <a:rPr lang="en-US" sz="6000" b="1" dirty="0" smtClean="0"/>
              <a:t>Thank You!</a:t>
            </a:r>
            <a:endParaRPr lang="en-US" sz="6000" b="1" dirty="0"/>
          </a:p>
        </p:txBody>
      </p:sp>
    </p:spTree>
    <p:extLst>
      <p:ext uri="{BB962C8B-B14F-4D97-AF65-F5344CB8AC3E}">
        <p14:creationId xmlns:p14="http://schemas.microsoft.com/office/powerpoint/2010/main" val="3304061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797" y="429375"/>
            <a:ext cx="11001548" cy="5389534"/>
          </a:xfrm>
          <a:prstGeom prst="rect">
            <a:avLst/>
          </a:prstGeom>
        </p:spPr>
      </p:pic>
    </p:spTree>
    <p:extLst>
      <p:ext uri="{BB962C8B-B14F-4D97-AF65-F5344CB8AC3E}">
        <p14:creationId xmlns:p14="http://schemas.microsoft.com/office/powerpoint/2010/main" val="2511700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422" y="521738"/>
            <a:ext cx="10920614" cy="3597679"/>
          </a:xfrm>
          <a:prstGeom prst="rect">
            <a:avLst/>
          </a:prstGeom>
        </p:spPr>
      </p:pic>
    </p:spTree>
    <p:extLst>
      <p:ext uri="{BB962C8B-B14F-4D97-AF65-F5344CB8AC3E}">
        <p14:creationId xmlns:p14="http://schemas.microsoft.com/office/powerpoint/2010/main" val="2011080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059709" y="1237675"/>
          <a:ext cx="7730836" cy="3814554"/>
        </p:xfrm>
        <a:graphic>
          <a:graphicData uri="http://schemas.openxmlformats.org/drawingml/2006/table">
            <a:tbl>
              <a:tblPr firstRow="1" bandRow="1">
                <a:tableStyleId>{5C22544A-7EE6-4342-B048-85BDC9FD1C3A}</a:tableStyleId>
              </a:tblPr>
              <a:tblGrid>
                <a:gridCol w="1054205">
                  <a:extLst>
                    <a:ext uri="{9D8B030D-6E8A-4147-A177-3AD203B41FA5}">
                      <a16:colId xmlns:a16="http://schemas.microsoft.com/office/drawing/2014/main" val="1175195291"/>
                    </a:ext>
                  </a:extLst>
                </a:gridCol>
                <a:gridCol w="4155324">
                  <a:extLst>
                    <a:ext uri="{9D8B030D-6E8A-4147-A177-3AD203B41FA5}">
                      <a16:colId xmlns:a16="http://schemas.microsoft.com/office/drawing/2014/main" val="785130247"/>
                    </a:ext>
                  </a:extLst>
                </a:gridCol>
                <a:gridCol w="992710">
                  <a:extLst>
                    <a:ext uri="{9D8B030D-6E8A-4147-A177-3AD203B41FA5}">
                      <a16:colId xmlns:a16="http://schemas.microsoft.com/office/drawing/2014/main" val="507700879"/>
                    </a:ext>
                  </a:extLst>
                </a:gridCol>
                <a:gridCol w="1528597">
                  <a:extLst>
                    <a:ext uri="{9D8B030D-6E8A-4147-A177-3AD203B41FA5}">
                      <a16:colId xmlns:a16="http://schemas.microsoft.com/office/drawing/2014/main" val="424332414"/>
                    </a:ext>
                  </a:extLst>
                </a:gridCol>
              </a:tblGrid>
              <a:tr h="646883">
                <a:tc>
                  <a:txBody>
                    <a:bodyPr/>
                    <a:lstStyle/>
                    <a:p>
                      <a:pPr algn="ctr"/>
                      <a:r>
                        <a:rPr lang="en-US" dirty="0" smtClean="0"/>
                        <a:t>Module No.</a:t>
                      </a:r>
                      <a:endParaRPr lang="en-IN" dirty="0"/>
                    </a:p>
                  </a:txBody>
                  <a:tcPr anchor="ctr"/>
                </a:tc>
                <a:tc>
                  <a:txBody>
                    <a:bodyPr/>
                    <a:lstStyle/>
                    <a:p>
                      <a:pPr algn="ctr"/>
                      <a:r>
                        <a:rPr lang="en-US" dirty="0" smtClean="0"/>
                        <a:t>Module Name</a:t>
                      </a:r>
                      <a:r>
                        <a:rPr lang="en-US" baseline="0" dirty="0" smtClean="0"/>
                        <a:t> </a:t>
                      </a:r>
                      <a:endParaRPr lang="en-IN" dirty="0"/>
                    </a:p>
                  </a:txBody>
                  <a:tcPr anchor="ctr"/>
                </a:tc>
                <a:tc>
                  <a:txBody>
                    <a:bodyPr/>
                    <a:lstStyle/>
                    <a:p>
                      <a:pPr algn="ctr"/>
                      <a:r>
                        <a:rPr lang="en-US" dirty="0" smtClean="0"/>
                        <a:t>Hours </a:t>
                      </a:r>
                      <a:endParaRPr lang="en-IN" dirty="0"/>
                    </a:p>
                  </a:txBody>
                  <a:tcPr anchor="ctr"/>
                </a:tc>
                <a:tc>
                  <a:txBody>
                    <a:bodyPr/>
                    <a:lstStyle/>
                    <a:p>
                      <a:pPr algn="ctr"/>
                      <a:r>
                        <a:rPr lang="en-US" dirty="0" smtClean="0"/>
                        <a:t>Marks </a:t>
                      </a:r>
                      <a:endParaRPr lang="en-IN" dirty="0"/>
                    </a:p>
                  </a:txBody>
                  <a:tcPr anchor="ctr"/>
                </a:tc>
                <a:extLst>
                  <a:ext uri="{0D108BD9-81ED-4DB2-BD59-A6C34878D82A}">
                    <a16:rowId xmlns:a16="http://schemas.microsoft.com/office/drawing/2014/main" val="3853727273"/>
                  </a:ext>
                </a:extLst>
              </a:tr>
              <a:tr h="646883">
                <a:tc>
                  <a:txBody>
                    <a:bodyPr/>
                    <a:lstStyle/>
                    <a:p>
                      <a:pPr algn="ctr"/>
                      <a:r>
                        <a:rPr lang="en-US" dirty="0" smtClean="0"/>
                        <a:t>1</a:t>
                      </a:r>
                      <a:endParaRPr lang="en-IN"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dk1"/>
                          </a:solidFill>
                          <a:latin typeface="+mn-lt"/>
                          <a:ea typeface="+mn-ea"/>
                          <a:cs typeface="+mn-cs"/>
                        </a:rPr>
                        <a:t>Introduction to Cloud Computing and virtualization 	</a:t>
                      </a:r>
                    </a:p>
                  </a:txBody>
                  <a:tcPr anchor="ctr"/>
                </a:tc>
                <a:tc>
                  <a:txBody>
                    <a:bodyPr/>
                    <a:lstStyle/>
                    <a:p>
                      <a:pPr algn="ctr"/>
                      <a:r>
                        <a:rPr lang="en-US" dirty="0" smtClean="0"/>
                        <a:t>6</a:t>
                      </a:r>
                      <a:endParaRPr lang="en-IN" dirty="0"/>
                    </a:p>
                  </a:txBody>
                  <a:tcPr anchor="ctr"/>
                </a:tc>
                <a:tc>
                  <a:txBody>
                    <a:bodyPr/>
                    <a:lstStyle/>
                    <a:p>
                      <a:pPr algn="ctr"/>
                      <a:r>
                        <a:rPr lang="en-US" dirty="0" smtClean="0"/>
                        <a:t>15</a:t>
                      </a:r>
                      <a:endParaRPr lang="en-IN" dirty="0"/>
                    </a:p>
                  </a:txBody>
                  <a:tcPr anchor="ctr"/>
                </a:tc>
                <a:extLst>
                  <a:ext uri="{0D108BD9-81ED-4DB2-BD59-A6C34878D82A}">
                    <a16:rowId xmlns:a16="http://schemas.microsoft.com/office/drawing/2014/main" val="4003857606"/>
                  </a:ext>
                </a:extLst>
              </a:tr>
              <a:tr h="646883">
                <a:tc>
                  <a:txBody>
                    <a:bodyPr/>
                    <a:lstStyle/>
                    <a:p>
                      <a:pPr algn="ctr"/>
                      <a:r>
                        <a:rPr lang="en-US" dirty="0" smtClean="0"/>
                        <a:t>2</a:t>
                      </a:r>
                      <a:endParaRPr lang="en-IN" dirty="0"/>
                    </a:p>
                  </a:txBody>
                  <a:tcPr anchor="ctr"/>
                </a:tc>
                <a:tc>
                  <a:txBody>
                    <a:bodyPr/>
                    <a:lstStyle/>
                    <a:p>
                      <a:pPr algn="l"/>
                      <a:r>
                        <a:rPr lang="en-US" dirty="0" smtClean="0"/>
                        <a:t>Cloud computing Services and business value</a:t>
                      </a:r>
                      <a:endParaRPr lang="en-IN" dirty="0"/>
                    </a:p>
                  </a:txBody>
                  <a:tcPr anchor="ctr"/>
                </a:tc>
                <a:tc>
                  <a:txBody>
                    <a:bodyPr/>
                    <a:lstStyle/>
                    <a:p>
                      <a:pPr algn="ctr"/>
                      <a:r>
                        <a:rPr lang="en-US" dirty="0" smtClean="0"/>
                        <a:t>8</a:t>
                      </a:r>
                      <a:endParaRPr lang="en-IN" dirty="0"/>
                    </a:p>
                  </a:txBody>
                  <a:tcPr anchor="ctr"/>
                </a:tc>
                <a:tc>
                  <a:txBody>
                    <a:bodyPr/>
                    <a:lstStyle/>
                    <a:p>
                      <a:pPr algn="ctr"/>
                      <a:r>
                        <a:rPr lang="en-US" dirty="0" smtClean="0"/>
                        <a:t>21</a:t>
                      </a:r>
                      <a:endParaRPr lang="en-IN" dirty="0"/>
                    </a:p>
                  </a:txBody>
                  <a:tcPr anchor="ctr"/>
                </a:tc>
                <a:extLst>
                  <a:ext uri="{0D108BD9-81ED-4DB2-BD59-A6C34878D82A}">
                    <a16:rowId xmlns:a16="http://schemas.microsoft.com/office/drawing/2014/main" val="1468925282"/>
                  </a:ext>
                </a:extLst>
              </a:tr>
              <a:tr h="374781">
                <a:tc>
                  <a:txBody>
                    <a:bodyPr/>
                    <a:lstStyle/>
                    <a:p>
                      <a:pPr algn="ctr"/>
                      <a:r>
                        <a:rPr lang="en-US" dirty="0" smtClean="0"/>
                        <a:t>3</a:t>
                      </a:r>
                      <a:endParaRPr lang="en-IN" dirty="0"/>
                    </a:p>
                  </a:txBody>
                  <a:tcPr anchor="ctr"/>
                </a:tc>
                <a:tc>
                  <a:txBody>
                    <a:bodyPr/>
                    <a:lstStyle/>
                    <a:p>
                      <a:pPr algn="l"/>
                      <a:r>
                        <a:rPr lang="en-IN" dirty="0" smtClean="0"/>
                        <a:t>Cloud Deployment Techniques</a:t>
                      </a:r>
                      <a:endParaRPr lang="en-IN" dirty="0"/>
                    </a:p>
                  </a:txBody>
                  <a:tcPr anchor="ctr"/>
                </a:tc>
                <a:tc>
                  <a:txBody>
                    <a:bodyPr/>
                    <a:lstStyle/>
                    <a:p>
                      <a:pPr algn="ctr"/>
                      <a:r>
                        <a:rPr lang="en-US" dirty="0" smtClean="0"/>
                        <a:t>7</a:t>
                      </a:r>
                      <a:endParaRPr lang="en-IN" dirty="0"/>
                    </a:p>
                  </a:txBody>
                  <a:tcPr anchor="ctr"/>
                </a:tc>
                <a:tc>
                  <a:txBody>
                    <a:bodyPr/>
                    <a:lstStyle/>
                    <a:p>
                      <a:pPr algn="ctr"/>
                      <a:r>
                        <a:rPr lang="en-US" dirty="0" smtClean="0"/>
                        <a:t>18</a:t>
                      </a:r>
                      <a:endParaRPr lang="en-IN" dirty="0"/>
                    </a:p>
                  </a:txBody>
                  <a:tcPr anchor="ctr"/>
                </a:tc>
                <a:extLst>
                  <a:ext uri="{0D108BD9-81ED-4DB2-BD59-A6C34878D82A}">
                    <a16:rowId xmlns:a16="http://schemas.microsoft.com/office/drawing/2014/main" val="134808827"/>
                  </a:ext>
                </a:extLst>
              </a:tr>
              <a:tr h="374781">
                <a:tc>
                  <a:txBody>
                    <a:bodyPr/>
                    <a:lstStyle/>
                    <a:p>
                      <a:pPr algn="ctr"/>
                      <a:r>
                        <a:rPr lang="en-US" dirty="0" smtClean="0"/>
                        <a:t>4</a:t>
                      </a:r>
                      <a:endParaRPr lang="en-IN" dirty="0"/>
                    </a:p>
                  </a:txBody>
                  <a:tcPr anchor="ctr"/>
                </a:tc>
                <a:tc>
                  <a:txBody>
                    <a:bodyPr/>
                    <a:lstStyle/>
                    <a:p>
                      <a:pPr algn="l"/>
                      <a:r>
                        <a:rPr lang="en-IN" dirty="0" smtClean="0"/>
                        <a:t>Security</a:t>
                      </a:r>
                      <a:endParaRPr lang="en-IN" dirty="0"/>
                    </a:p>
                  </a:txBody>
                  <a:tcPr anchor="ctr"/>
                </a:tc>
                <a:tc>
                  <a:txBody>
                    <a:bodyPr/>
                    <a:lstStyle/>
                    <a:p>
                      <a:pPr algn="ctr"/>
                      <a:r>
                        <a:rPr lang="en-US" dirty="0" smtClean="0"/>
                        <a:t>7</a:t>
                      </a:r>
                      <a:endParaRPr lang="en-IN" dirty="0"/>
                    </a:p>
                  </a:txBody>
                  <a:tcPr anchor="ctr"/>
                </a:tc>
                <a:tc>
                  <a:txBody>
                    <a:bodyPr/>
                    <a:lstStyle/>
                    <a:p>
                      <a:pPr algn="ctr"/>
                      <a:r>
                        <a:rPr lang="en-US" dirty="0" smtClean="0"/>
                        <a:t>18</a:t>
                      </a:r>
                      <a:endParaRPr lang="en-IN" dirty="0"/>
                    </a:p>
                  </a:txBody>
                  <a:tcPr anchor="ctr"/>
                </a:tc>
                <a:extLst>
                  <a:ext uri="{0D108BD9-81ED-4DB2-BD59-A6C34878D82A}">
                    <a16:rowId xmlns:a16="http://schemas.microsoft.com/office/drawing/2014/main" val="2012953264"/>
                  </a:ext>
                </a:extLst>
              </a:tr>
              <a:tr h="374781">
                <a:tc>
                  <a:txBody>
                    <a:bodyPr/>
                    <a:lstStyle/>
                    <a:p>
                      <a:pPr algn="ctr"/>
                      <a:r>
                        <a:rPr lang="en-US" dirty="0" smtClean="0"/>
                        <a:t>5</a:t>
                      </a:r>
                      <a:endParaRPr lang="en-IN" dirty="0"/>
                    </a:p>
                  </a:txBody>
                  <a:tcPr anchor="ctr"/>
                </a:tc>
                <a:tc>
                  <a:txBody>
                    <a:bodyPr/>
                    <a:lstStyle/>
                    <a:p>
                      <a:pPr algn="l"/>
                      <a:r>
                        <a:rPr lang="en-IN" dirty="0" smtClean="0"/>
                        <a:t>Cloud Programming</a:t>
                      </a:r>
                      <a:endParaRPr lang="en-IN" dirty="0"/>
                    </a:p>
                  </a:txBody>
                  <a:tcPr anchor="ctr"/>
                </a:tc>
                <a:tc>
                  <a:txBody>
                    <a:bodyPr/>
                    <a:lstStyle/>
                    <a:p>
                      <a:pPr algn="ctr"/>
                      <a:r>
                        <a:rPr lang="en-US" dirty="0" smtClean="0"/>
                        <a:t>5</a:t>
                      </a:r>
                      <a:endParaRPr lang="en-IN" dirty="0"/>
                    </a:p>
                  </a:txBody>
                  <a:tcPr anchor="ctr"/>
                </a:tc>
                <a:tc>
                  <a:txBody>
                    <a:bodyPr/>
                    <a:lstStyle/>
                    <a:p>
                      <a:pPr algn="ctr"/>
                      <a:r>
                        <a:rPr lang="en-US" dirty="0" smtClean="0"/>
                        <a:t>13</a:t>
                      </a:r>
                      <a:endParaRPr lang="en-IN" dirty="0"/>
                    </a:p>
                  </a:txBody>
                  <a:tcPr anchor="ctr"/>
                </a:tc>
                <a:extLst>
                  <a:ext uri="{0D108BD9-81ED-4DB2-BD59-A6C34878D82A}">
                    <a16:rowId xmlns:a16="http://schemas.microsoft.com/office/drawing/2014/main" val="4109135446"/>
                  </a:ext>
                </a:extLst>
              </a:tr>
              <a:tr h="374781">
                <a:tc>
                  <a:txBody>
                    <a:bodyPr/>
                    <a:lstStyle/>
                    <a:p>
                      <a:pPr algn="ctr"/>
                      <a:r>
                        <a:rPr lang="en-US" dirty="0" smtClean="0"/>
                        <a:t>6</a:t>
                      </a:r>
                      <a:endParaRPr lang="en-IN" dirty="0"/>
                    </a:p>
                  </a:txBody>
                  <a:tcPr anchor="ctr"/>
                </a:tc>
                <a:tc>
                  <a:txBody>
                    <a:bodyPr/>
                    <a:lstStyle/>
                    <a:p>
                      <a:pPr algn="l"/>
                      <a:r>
                        <a:rPr lang="en-IN" dirty="0" smtClean="0"/>
                        <a:t>Architecture for Cloud Application</a:t>
                      </a:r>
                      <a:endParaRPr lang="en-IN" dirty="0"/>
                    </a:p>
                  </a:txBody>
                  <a:tcPr anchor="ctr"/>
                </a:tc>
                <a:tc>
                  <a:txBody>
                    <a:bodyPr/>
                    <a:lstStyle/>
                    <a:p>
                      <a:pPr algn="ctr"/>
                      <a:r>
                        <a:rPr lang="en-US" dirty="0" smtClean="0"/>
                        <a:t>6</a:t>
                      </a:r>
                      <a:endParaRPr lang="en-IN" dirty="0"/>
                    </a:p>
                  </a:txBody>
                  <a:tcPr anchor="ctr"/>
                </a:tc>
                <a:tc>
                  <a:txBody>
                    <a:bodyPr/>
                    <a:lstStyle/>
                    <a:p>
                      <a:pPr algn="ctr"/>
                      <a:r>
                        <a:rPr lang="en-US" dirty="0" smtClean="0"/>
                        <a:t>15</a:t>
                      </a:r>
                      <a:endParaRPr lang="en-IN" dirty="0"/>
                    </a:p>
                  </a:txBody>
                  <a:tcPr anchor="ctr"/>
                </a:tc>
                <a:extLst>
                  <a:ext uri="{0D108BD9-81ED-4DB2-BD59-A6C34878D82A}">
                    <a16:rowId xmlns:a16="http://schemas.microsoft.com/office/drawing/2014/main" val="1870491191"/>
                  </a:ext>
                </a:extLst>
              </a:tr>
              <a:tr h="374781">
                <a:tc gridSpan="2">
                  <a:txBody>
                    <a:bodyPr/>
                    <a:lstStyle/>
                    <a:p>
                      <a:pPr algn="ctr"/>
                      <a:r>
                        <a:rPr lang="en-US" b="1" dirty="0" smtClean="0"/>
                        <a:t>Total Hours</a:t>
                      </a:r>
                      <a:r>
                        <a:rPr lang="en-US" b="1" baseline="0" dirty="0" smtClean="0"/>
                        <a:t> and Marks </a:t>
                      </a:r>
                      <a:endParaRPr lang="en-IN" b="1" dirty="0"/>
                    </a:p>
                  </a:txBody>
                  <a:tcPr anchor="ctr"/>
                </a:tc>
                <a:tc hMerge="1">
                  <a:txBody>
                    <a:bodyPr/>
                    <a:lstStyle/>
                    <a:p>
                      <a:pPr algn="ctr"/>
                      <a:endParaRPr lang="en-IN" dirty="0"/>
                    </a:p>
                  </a:txBody>
                  <a:tcPr anchor="ctr"/>
                </a:tc>
                <a:tc>
                  <a:txBody>
                    <a:bodyPr/>
                    <a:lstStyle/>
                    <a:p>
                      <a:pPr algn="ctr"/>
                      <a:r>
                        <a:rPr lang="en-US" b="1" dirty="0" smtClean="0"/>
                        <a:t>39</a:t>
                      </a:r>
                      <a:endParaRPr lang="en-IN" b="1" dirty="0"/>
                    </a:p>
                  </a:txBody>
                  <a:tcPr anchor="ctr"/>
                </a:tc>
                <a:tc>
                  <a:txBody>
                    <a:bodyPr/>
                    <a:lstStyle/>
                    <a:p>
                      <a:pPr algn="ctr"/>
                      <a:r>
                        <a:rPr lang="en-US" b="1" dirty="0" smtClean="0"/>
                        <a:t>100</a:t>
                      </a:r>
                      <a:endParaRPr lang="en-IN" b="1" dirty="0"/>
                    </a:p>
                  </a:txBody>
                  <a:tcPr anchor="ctr"/>
                </a:tc>
                <a:extLst>
                  <a:ext uri="{0D108BD9-81ED-4DB2-BD59-A6C34878D82A}">
                    <a16:rowId xmlns:a16="http://schemas.microsoft.com/office/drawing/2014/main" val="849276947"/>
                  </a:ext>
                </a:extLst>
              </a:tr>
            </a:tbl>
          </a:graphicData>
        </a:graphic>
      </p:graphicFrame>
    </p:spTree>
    <p:extLst>
      <p:ext uri="{BB962C8B-B14F-4D97-AF65-F5344CB8AC3E}">
        <p14:creationId xmlns:p14="http://schemas.microsoft.com/office/powerpoint/2010/main" val="3365353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1427693"/>
            <a:ext cx="10058400" cy="2188964"/>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sz="6000" dirty="0" smtClean="0"/>
              <a:t>Module </a:t>
            </a:r>
            <a:r>
              <a:rPr lang="en-US" sz="6000" dirty="0" smtClean="0"/>
              <a:t>1</a:t>
            </a:r>
            <a:br>
              <a:rPr lang="en-US" sz="6000" dirty="0" smtClean="0"/>
            </a:br>
            <a:r>
              <a:rPr lang="en-US" sz="6000" b="1" dirty="0"/>
              <a:t>Introduction to Cloud Computing and virtualization </a:t>
            </a:r>
            <a:r>
              <a:rPr lang="en-US" dirty="0"/>
              <a:t>	</a:t>
            </a:r>
            <a:endParaRPr lang="en-US" dirty="0"/>
          </a:p>
        </p:txBody>
      </p:sp>
      <p:sp>
        <p:nvSpPr>
          <p:cNvPr id="3" name="Subtitle 2"/>
          <p:cNvSpPr>
            <a:spLocks noGrp="1"/>
          </p:cNvSpPr>
          <p:nvPr>
            <p:ph type="subTitle" idx="1"/>
          </p:nvPr>
        </p:nvSpPr>
        <p:spPr/>
        <p:txBody>
          <a:bodyPr>
            <a:normAutofit/>
          </a:bodyPr>
          <a:lstStyle/>
          <a:p>
            <a:r>
              <a:rPr lang="en-US" b="1" dirty="0" smtClean="0">
                <a:solidFill>
                  <a:schemeClr val="tx1"/>
                </a:solidFill>
              </a:rPr>
              <a:t>Subject: Cloud computing </a:t>
            </a:r>
            <a:endParaRPr lang="en-US" b="1" dirty="0" smtClean="0">
              <a:solidFill>
                <a:schemeClr val="tx1"/>
              </a:solidFill>
            </a:endParaRPr>
          </a:p>
          <a:p>
            <a:r>
              <a:rPr lang="en-US" b="1" dirty="0" smtClean="0">
                <a:solidFill>
                  <a:schemeClr val="tx1"/>
                </a:solidFill>
              </a:rPr>
              <a:t>Mr. AJINKYA VALANJOO</a:t>
            </a:r>
            <a:endParaRPr lang="en-US" b="1" dirty="0">
              <a:solidFill>
                <a:schemeClr val="tx1"/>
              </a:solidFill>
            </a:endParaRPr>
          </a:p>
        </p:txBody>
      </p:sp>
    </p:spTree>
    <p:extLst>
      <p:ext uri="{BB962C8B-B14F-4D97-AF65-F5344CB8AC3E}">
        <p14:creationId xmlns:p14="http://schemas.microsoft.com/office/powerpoint/2010/main" val="36522415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Introduction to Cloud Computing</a:t>
            </a:r>
          </a:p>
          <a:p>
            <a:pPr>
              <a:buFont typeface="Wingdings" panose="05000000000000000000" pitchFamily="2" charset="2"/>
              <a:buChar char="Ø"/>
            </a:pPr>
            <a:r>
              <a:rPr lang="en-US" dirty="0" smtClean="0"/>
              <a:t>Cloud characteristics</a:t>
            </a:r>
          </a:p>
          <a:p>
            <a:pPr>
              <a:buFont typeface="Wingdings" panose="05000000000000000000" pitchFamily="2" charset="2"/>
              <a:buChar char="Ø"/>
            </a:pPr>
            <a:r>
              <a:rPr lang="en-US" dirty="0" smtClean="0"/>
              <a:t>Cloud computing components</a:t>
            </a:r>
          </a:p>
          <a:p>
            <a:pPr>
              <a:buFont typeface="Wingdings" panose="05000000000000000000" pitchFamily="2" charset="2"/>
              <a:buChar char="Ø"/>
            </a:pPr>
            <a:r>
              <a:rPr lang="en-US" dirty="0" smtClean="0"/>
              <a:t>Comparing of cloud computing with Peer to peer architecture, Client server, Distributed, Grid</a:t>
            </a:r>
          </a:p>
          <a:p>
            <a:pPr>
              <a:buFont typeface="Wingdings" panose="05000000000000000000" pitchFamily="2" charset="2"/>
              <a:buChar char="Ø"/>
            </a:pPr>
            <a:r>
              <a:rPr lang="en-US" dirty="0" smtClean="0"/>
              <a:t>Cloud Deployment Model – Public, Private, Community, Hybrid</a:t>
            </a:r>
          </a:p>
          <a:p>
            <a:pPr>
              <a:buFont typeface="Wingdings" panose="05000000000000000000" pitchFamily="2" charset="2"/>
              <a:buChar char="Ø"/>
            </a:pPr>
            <a:r>
              <a:rPr lang="en-US" dirty="0" smtClean="0"/>
              <a:t>Service Models – SaaS, PaaS, IaaS</a:t>
            </a:r>
          </a:p>
        </p:txBody>
      </p:sp>
      <p:sp>
        <p:nvSpPr>
          <p:cNvPr id="4" name="Title 1"/>
          <p:cNvSpPr>
            <a:spLocks noGrp="1"/>
          </p:cNvSpPr>
          <p:nvPr>
            <p:ph type="title"/>
          </p:nvPr>
        </p:nvSpPr>
        <p:spPr>
          <a:xfrm>
            <a:off x="1097280" y="286603"/>
            <a:ext cx="8824642" cy="1105469"/>
          </a:xfrm>
        </p:spPr>
        <p:txBody>
          <a:bodyPr/>
          <a:lstStyle/>
          <a:p>
            <a:r>
              <a:rPr lang="en-US" dirty="0" smtClean="0"/>
              <a:t>Overview</a:t>
            </a:r>
            <a:endParaRPr lang="en-US" dirty="0"/>
          </a:p>
        </p:txBody>
      </p:sp>
    </p:spTree>
    <p:extLst>
      <p:ext uri="{BB962C8B-B14F-4D97-AF65-F5344CB8AC3E}">
        <p14:creationId xmlns:p14="http://schemas.microsoft.com/office/powerpoint/2010/main" val="303829647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292</TotalTime>
  <Words>1334</Words>
  <Application>Microsoft Office PowerPoint</Application>
  <PresentationFormat>Widescreen</PresentationFormat>
  <Paragraphs>174</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Calibri</vt:lpstr>
      <vt:lpstr>Calibri Light</vt:lpstr>
      <vt:lpstr>Times New Roman</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Module 1 Introduction to Cloud Computing and virtualization  </vt:lpstr>
      <vt:lpstr>Overview</vt:lpstr>
      <vt:lpstr>What is Computing?</vt:lpstr>
      <vt:lpstr>Centralized Vs Distributed Computing</vt:lpstr>
      <vt:lpstr>Distributed computing</vt:lpstr>
      <vt:lpstr>Distributed applications</vt:lpstr>
      <vt:lpstr>PowerPoint Presentation</vt:lpstr>
      <vt:lpstr>Grid Computing</vt:lpstr>
      <vt:lpstr>Application of Grid computing</vt:lpstr>
      <vt:lpstr>Cluster Computing</vt:lpstr>
      <vt:lpstr>Utility Computing</vt:lpstr>
      <vt:lpstr>Cloud Computing</vt:lpstr>
      <vt:lpstr>Characteristics</vt:lpstr>
      <vt:lpstr>Continue..</vt:lpstr>
      <vt:lpstr>Some other common characteristics</vt:lpstr>
      <vt:lpstr>PowerPoint Presentation</vt:lpstr>
      <vt:lpstr>Cloud Deployment Models</vt:lpstr>
      <vt:lpstr>Public Cloud</vt:lpstr>
      <vt:lpstr>Private Cloud</vt:lpstr>
      <vt:lpstr>Community Cloud</vt:lpstr>
      <vt:lpstr>Hybrid Cloud</vt:lpstr>
      <vt:lpstr>Cloud Service Models</vt:lpstr>
      <vt:lpstr>PowerPoint Presentation</vt:lpstr>
      <vt:lpstr>Software as a Service (SaaS)</vt:lpstr>
      <vt:lpstr>Platform as a Service (PaaS)</vt:lpstr>
      <vt:lpstr>Infrastructure as a Service (IaaS)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vt:lpstr>
      <vt:lpstr>Drawback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Introduction to Cloud</dc:title>
  <dc:creator>EXTC-408B-04</dc:creator>
  <cp:lastModifiedBy>user</cp:lastModifiedBy>
  <cp:revision>26</cp:revision>
  <dcterms:created xsi:type="dcterms:W3CDTF">2022-07-13T05:02:43Z</dcterms:created>
  <dcterms:modified xsi:type="dcterms:W3CDTF">2023-07-09T09:57:11Z</dcterms:modified>
</cp:coreProperties>
</file>