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iB1UjYSShaQqxb2es1dyG4Ubdi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635E78-76F6-44A3-9BBB-94C4D2B39CDD}">
  <a:tblStyle styleId="{F2635E78-76F6-44A3-9BBB-94C4D2B39CD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F6E6"/>
          </a:solidFill>
        </a:fill>
      </a:tcStyle>
    </a:wholeTbl>
    <a:band1H>
      <a:tcTxStyle/>
      <a:tcStyle>
        <a:fill>
          <a:solidFill>
            <a:srgbClr val="ECECCA"/>
          </a:solidFill>
        </a:fill>
      </a:tcStyle>
    </a:band1H>
    <a:band2H>
      <a:tcTxStyle/>
    </a:band2H>
    <a:band1V>
      <a:tcTxStyle/>
      <a:tcStyle>
        <a:fill>
          <a:solidFill>
            <a:srgbClr val="ECEC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3:notes"/>
          <p:cNvSpPr/>
          <p:nvPr>
            <p:ph idx="2" type="sldImg"/>
          </p:nvPr>
        </p:nvSpPr>
        <p:spPr>
          <a:xfrm>
            <a:off x="1258888"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5" name="Google Shape;175;p3:notes"/>
          <p:cNvSpPr txBox="1"/>
          <p:nvPr>
            <p:ph idx="1" type="body"/>
          </p:nvPr>
        </p:nvSpPr>
        <p:spPr>
          <a:xfrm>
            <a:off x="974725" y="4560888"/>
            <a:ext cx="5365750" cy="42306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3" name="Google Shape;3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8" name="Google Shape;41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4:notes"/>
          <p:cNvSpPr txBox="1"/>
          <p:nvPr>
            <p:ph idx="1" type="body"/>
          </p:nvPr>
        </p:nvSpPr>
        <p:spPr>
          <a:xfrm>
            <a:off x="685800" y="4343400"/>
            <a:ext cx="5486400" cy="4114800"/>
          </a:xfrm>
          <a:prstGeom prst="rect">
            <a:avLst/>
          </a:prstGeom>
          <a:noFill/>
          <a:ln>
            <a:noFill/>
          </a:ln>
        </p:spPr>
        <p:txBody>
          <a:bodyPr anchorCtr="0" anchor="t" bIns="0" lIns="0" spcFirstLastPara="1" rIns="0" wrap="square" tIns="0">
            <a:noAutofit/>
          </a:bodyPr>
          <a:lstStyle/>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Single OS image per machine</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Software and hardware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tightly coupled</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Running multiple applications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on same machine</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Underutilized resources</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Inflexible and costly infrastructure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9" name="Google Shape;42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5" name="Google Shape;4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0" name="Google Shape;44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7" name="Google Shape;45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3" name="Google Shape;46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9" name="Google Shape;46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5:notes"/>
          <p:cNvSpPr txBox="1"/>
          <p:nvPr>
            <p:ph idx="1" type="body"/>
          </p:nvPr>
        </p:nvSpPr>
        <p:spPr>
          <a:xfrm>
            <a:off x="685800" y="4343400"/>
            <a:ext cx="5486400" cy="4114800"/>
          </a:xfrm>
          <a:prstGeom prst="rect">
            <a:avLst/>
          </a:prstGeom>
          <a:noFill/>
          <a:ln>
            <a:noFill/>
          </a:ln>
        </p:spPr>
        <p:txBody>
          <a:bodyPr anchorCtr="0" anchor="t" bIns="0" lIns="0" spcFirstLastPara="1" rIns="0" wrap="square" tIns="0">
            <a:noAutofit/>
          </a:bodyPr>
          <a:lstStyle/>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Hardware-independence of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operating system and applications</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Virtual machines can be provisioned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to any system</a:t>
            </a:r>
            <a:endParaRPr/>
          </a:p>
          <a:p>
            <a:pPr indent="-342900" lvl="1" marL="457200" rtl="0" algn="l">
              <a:lnSpc>
                <a:spcPct val="95000"/>
              </a:lnSpc>
              <a:spcBef>
                <a:spcPts val="0"/>
              </a:spcBef>
              <a:spcAft>
                <a:spcPts val="0"/>
              </a:spcAft>
              <a:buClr>
                <a:srgbClr val="000000"/>
              </a:buClr>
              <a:buSzPts val="1300"/>
              <a:buFont typeface="Arial"/>
              <a:buChar char="•"/>
            </a:pPr>
            <a:r>
              <a:rPr lang="en-US" sz="1300">
                <a:solidFill>
                  <a:srgbClr val="000000"/>
                </a:solidFill>
                <a:latin typeface="Arial"/>
                <a:ea typeface="Arial"/>
                <a:cs typeface="Arial"/>
                <a:sym typeface="Arial"/>
              </a:rPr>
              <a:t>Can manage OS and application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as a single unit by encapsulating </a:t>
            </a:r>
            <a:br>
              <a:rPr lang="en-US" sz="1300">
                <a:solidFill>
                  <a:srgbClr val="000000"/>
                </a:solidFill>
                <a:latin typeface="Arial"/>
                <a:ea typeface="Arial"/>
                <a:cs typeface="Arial"/>
                <a:sym typeface="Arial"/>
              </a:rPr>
            </a:br>
            <a:r>
              <a:rPr lang="en-US" sz="1300">
                <a:solidFill>
                  <a:srgbClr val="000000"/>
                </a:solidFill>
                <a:latin typeface="Arial"/>
                <a:ea typeface="Arial"/>
                <a:cs typeface="Arial"/>
                <a:sym typeface="Arial"/>
              </a:rPr>
              <a:t>them into virtual machines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0" name="Google Shape;48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51" name="Google Shape;51;p5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6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2"/>
          <p:cNvSpPr txBox="1"/>
          <p:nvPr>
            <p:ph idx="1" type="body"/>
          </p:nvPr>
        </p:nvSpPr>
        <p:spPr>
          <a:xfrm rot="5400000">
            <a:off x="2366169" y="-189706"/>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42" name="Google Shape;142;p6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63"/>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63"/>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48" name="Google Shape;148;p6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54"/>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57" name="Google Shape;57;p5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0" name="Shape 60"/>
        <p:cNvGrpSpPr/>
        <p:nvPr/>
      </p:nvGrpSpPr>
      <p:grpSpPr>
        <a:xfrm>
          <a:off x="0" y="0"/>
          <a:ext cx="0" cy="0"/>
          <a:chOff x="0" y="0"/>
          <a:chExt cx="0" cy="0"/>
        </a:xfrm>
      </p:grpSpPr>
      <p:cxnSp>
        <p:nvCxnSpPr>
          <p:cNvPr id="61" name="Google Shape;61;p55"/>
          <p:cNvCxnSpPr/>
          <p:nvPr/>
        </p:nvCxnSpPr>
        <p:spPr>
          <a:xfrm>
            <a:off x="7315200" y="1066800"/>
            <a:ext cx="0" cy="4495800"/>
          </a:xfrm>
          <a:prstGeom prst="straightConnector1">
            <a:avLst/>
          </a:prstGeom>
          <a:noFill/>
          <a:ln cap="flat" cmpd="sng" w="9525">
            <a:solidFill>
              <a:schemeClr val="dk1"/>
            </a:solidFill>
            <a:prstDash val="solid"/>
            <a:round/>
            <a:headEnd len="med" w="med" type="none"/>
            <a:tailEnd len="med" w="med" type="none"/>
          </a:ln>
        </p:spPr>
      </p:cxnSp>
      <p:sp>
        <p:nvSpPr>
          <p:cNvPr id="62" name="Google Shape;62;p55"/>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64" name="Google Shape;64;p5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67" name="Google Shape;67;p55"/>
          <p:cNvGrpSpPr/>
          <p:nvPr/>
        </p:nvGrpSpPr>
        <p:grpSpPr>
          <a:xfrm>
            <a:off x="7493000" y="2992438"/>
            <a:ext cx="1338263" cy="2189162"/>
            <a:chOff x="4704" y="1885"/>
            <a:chExt cx="843" cy="1379"/>
          </a:xfrm>
        </p:grpSpPr>
        <p:sp>
          <p:nvSpPr>
            <p:cNvPr id="68" name="Google Shape;68;p55"/>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55"/>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55"/>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55"/>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55"/>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55"/>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55"/>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55"/>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55"/>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55"/>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5"/>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5"/>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5"/>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5"/>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5"/>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5"/>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5"/>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5"/>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5"/>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5"/>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5"/>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5"/>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5"/>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5"/>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5"/>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5"/>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5"/>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5"/>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5"/>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5"/>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5"/>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99" name="Google Shape;99;p55"/>
          <p:cNvCxnSpPr/>
          <p:nvPr/>
        </p:nvCxnSpPr>
        <p:spPr>
          <a:xfrm>
            <a:off x="304800" y="2819400"/>
            <a:ext cx="8229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56"/>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6"/>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3" name="Google Shape;103;p56"/>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04" name="Google Shape;104;p5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5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0" name="Google Shape;110;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1" name="Google Shape;111;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2" name="Google Shape;112;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3" name="Google Shape;113;p5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58"/>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5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28" name="Google Shape;128;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9" name="Google Shape;129;p6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1"/>
          <p:cNvSpPr/>
          <p:nvPr>
            <p:ph idx="2" type="pic"/>
          </p:nvPr>
        </p:nvSpPr>
        <p:spPr>
          <a:xfrm>
            <a:off x="1792288" y="612775"/>
            <a:ext cx="5486400" cy="4114800"/>
          </a:xfrm>
          <a:prstGeom prst="rect">
            <a:avLst/>
          </a:prstGeom>
          <a:noFill/>
          <a:ln>
            <a:noFill/>
          </a:ln>
        </p:spPr>
      </p:sp>
      <p:sp>
        <p:nvSpPr>
          <p:cNvPr id="135" name="Google Shape;135;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6" name="Google Shape;136;p6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00">
                <a:solidFill>
                  <a:schemeClr val="dk1"/>
                </a:solidFill>
                <a:latin typeface="Arial"/>
                <a:ea typeface="Arial"/>
                <a:cs typeface="Arial"/>
                <a:sym typeface="Arial"/>
              </a:defRPr>
            </a:lvl1pPr>
            <a:lvl2pPr indent="0" lvl="1" marL="0" algn="r">
              <a:spcBef>
                <a:spcPts val="0"/>
              </a:spcBef>
              <a:spcAft>
                <a:spcPts val="0"/>
              </a:spcAft>
              <a:buNone/>
              <a:defRPr sz="1000">
                <a:solidFill>
                  <a:schemeClr val="dk1"/>
                </a:solidFill>
                <a:latin typeface="Arial"/>
                <a:ea typeface="Arial"/>
                <a:cs typeface="Arial"/>
                <a:sym typeface="Arial"/>
              </a:defRPr>
            </a:lvl2pPr>
            <a:lvl3pPr indent="0" lvl="2" marL="0" algn="r">
              <a:spcBef>
                <a:spcPts val="0"/>
              </a:spcBef>
              <a:spcAft>
                <a:spcPts val="0"/>
              </a:spcAft>
              <a:buNone/>
              <a:defRPr sz="1000">
                <a:solidFill>
                  <a:schemeClr val="dk1"/>
                </a:solidFill>
                <a:latin typeface="Arial"/>
                <a:ea typeface="Arial"/>
                <a:cs typeface="Arial"/>
                <a:sym typeface="Arial"/>
              </a:defRPr>
            </a:lvl3pPr>
            <a:lvl4pPr indent="0" lvl="3" marL="0" algn="r">
              <a:spcBef>
                <a:spcPts val="0"/>
              </a:spcBef>
              <a:spcAft>
                <a:spcPts val="0"/>
              </a:spcAft>
              <a:buNone/>
              <a:defRPr sz="1000">
                <a:solidFill>
                  <a:schemeClr val="dk1"/>
                </a:solidFill>
                <a:latin typeface="Arial"/>
                <a:ea typeface="Arial"/>
                <a:cs typeface="Arial"/>
                <a:sym typeface="Arial"/>
              </a:defRPr>
            </a:lvl4pPr>
            <a:lvl5pPr indent="0" lvl="4" marL="0" algn="r">
              <a:spcBef>
                <a:spcPts val="0"/>
              </a:spcBef>
              <a:spcAft>
                <a:spcPts val="0"/>
              </a:spcAft>
              <a:buNone/>
              <a:defRPr sz="1000">
                <a:solidFill>
                  <a:schemeClr val="dk1"/>
                </a:solidFill>
                <a:latin typeface="Arial"/>
                <a:ea typeface="Arial"/>
                <a:cs typeface="Arial"/>
                <a:sym typeface="Arial"/>
              </a:defRPr>
            </a:lvl5pPr>
            <a:lvl6pPr indent="0" lvl="5" marL="0" algn="r">
              <a:spcBef>
                <a:spcPts val="0"/>
              </a:spcBef>
              <a:spcAft>
                <a:spcPts val="0"/>
              </a:spcAft>
              <a:buNone/>
              <a:defRPr sz="1000">
                <a:solidFill>
                  <a:schemeClr val="dk1"/>
                </a:solidFill>
                <a:latin typeface="Arial"/>
                <a:ea typeface="Arial"/>
                <a:cs typeface="Arial"/>
                <a:sym typeface="Arial"/>
              </a:defRPr>
            </a:lvl6pPr>
            <a:lvl7pPr indent="0" lvl="6" marL="0" algn="r">
              <a:spcBef>
                <a:spcPts val="0"/>
              </a:spcBef>
              <a:spcAft>
                <a:spcPts val="0"/>
              </a:spcAft>
              <a:buNone/>
              <a:defRPr sz="1000">
                <a:solidFill>
                  <a:schemeClr val="dk1"/>
                </a:solidFill>
                <a:latin typeface="Arial"/>
                <a:ea typeface="Arial"/>
                <a:cs typeface="Arial"/>
                <a:sym typeface="Arial"/>
              </a:defRPr>
            </a:lvl7pPr>
            <a:lvl8pPr indent="0" lvl="7" marL="0" algn="r">
              <a:spcBef>
                <a:spcPts val="0"/>
              </a:spcBef>
              <a:spcAft>
                <a:spcPts val="0"/>
              </a:spcAft>
              <a:buNone/>
              <a:defRPr sz="1000">
                <a:solidFill>
                  <a:schemeClr val="dk1"/>
                </a:solidFill>
                <a:latin typeface="Arial"/>
                <a:ea typeface="Arial"/>
                <a:cs typeface="Arial"/>
                <a:sym typeface="Arial"/>
              </a:defRPr>
            </a:lvl8pPr>
            <a:lvl9pPr indent="0" lvl="8" marL="0" algn="r">
              <a:spcBef>
                <a:spcPts val="0"/>
              </a:spcBef>
              <a:spcAft>
                <a:spcPts val="0"/>
              </a:spcAft>
              <a:buNone/>
              <a:defRPr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52"/>
          <p:cNvCxnSpPr/>
          <p:nvPr/>
        </p:nvCxnSpPr>
        <p:spPr>
          <a:xfrm>
            <a:off x="7962900" y="152400"/>
            <a:ext cx="0" cy="1524000"/>
          </a:xfrm>
          <a:prstGeom prst="straightConnector1">
            <a:avLst/>
          </a:prstGeom>
          <a:noFill/>
          <a:ln cap="flat" cmpd="sng" w="9525">
            <a:solidFill>
              <a:schemeClr val="dk1"/>
            </a:solidFill>
            <a:prstDash val="solid"/>
            <a:round/>
            <a:headEnd len="med" w="med" type="none"/>
            <a:tailEnd len="med" w="med" type="none"/>
          </a:ln>
        </p:spPr>
      </p:cxnSp>
      <p:sp>
        <p:nvSpPr>
          <p:cNvPr id="11" name="Google Shape;11;p5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2" name="Google Shape;12;p52"/>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 name="Google Shape;13;p5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6" name="Google Shape;16;p52"/>
          <p:cNvGrpSpPr/>
          <p:nvPr/>
        </p:nvGrpSpPr>
        <p:grpSpPr>
          <a:xfrm>
            <a:off x="8153400" y="152400"/>
            <a:ext cx="792163" cy="1295400"/>
            <a:chOff x="5136" y="960"/>
            <a:chExt cx="528" cy="864"/>
          </a:xfrm>
        </p:grpSpPr>
        <p:sp>
          <p:nvSpPr>
            <p:cNvPr id="17" name="Google Shape;17;p52"/>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52"/>
            <p:cNvSpPr/>
            <p:nvPr/>
          </p:nvSpPr>
          <p:spPr>
            <a:xfrm>
              <a:off x="5248"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52"/>
            <p:cNvSpPr/>
            <p:nvPr/>
          </p:nvSpPr>
          <p:spPr>
            <a:xfrm>
              <a:off x="5360"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52"/>
            <p:cNvSpPr/>
            <p:nvPr/>
          </p:nvSpPr>
          <p:spPr>
            <a:xfrm>
              <a:off x="5136"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52"/>
            <p:cNvSpPr/>
            <p:nvPr/>
          </p:nvSpPr>
          <p:spPr>
            <a:xfrm>
              <a:off x="5248"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52"/>
            <p:cNvSpPr/>
            <p:nvPr/>
          </p:nvSpPr>
          <p:spPr>
            <a:xfrm>
              <a:off x="5360" y="1072"/>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52"/>
            <p:cNvSpPr/>
            <p:nvPr/>
          </p:nvSpPr>
          <p:spPr>
            <a:xfrm>
              <a:off x="5472" y="1072"/>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52"/>
            <p:cNvSpPr/>
            <p:nvPr/>
          </p:nvSpPr>
          <p:spPr>
            <a:xfrm>
              <a:off x="5136"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52"/>
            <p:cNvSpPr/>
            <p:nvPr/>
          </p:nvSpPr>
          <p:spPr>
            <a:xfrm>
              <a:off x="5248" y="1184"/>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52"/>
            <p:cNvSpPr/>
            <p:nvPr/>
          </p:nvSpPr>
          <p:spPr>
            <a:xfrm>
              <a:off x="5360"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52"/>
            <p:cNvSpPr/>
            <p:nvPr/>
          </p:nvSpPr>
          <p:spPr>
            <a:xfrm>
              <a:off x="5472" y="1184"/>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52"/>
            <p:cNvSpPr/>
            <p:nvPr/>
          </p:nvSpPr>
          <p:spPr>
            <a:xfrm>
              <a:off x="5584" y="1184"/>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52"/>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52"/>
            <p:cNvSpPr/>
            <p:nvPr/>
          </p:nvSpPr>
          <p:spPr>
            <a:xfrm>
              <a:off x="5248"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52"/>
            <p:cNvSpPr/>
            <p:nvPr/>
          </p:nvSpPr>
          <p:spPr>
            <a:xfrm>
              <a:off x="5360" y="1296"/>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52"/>
            <p:cNvSpPr/>
            <p:nvPr/>
          </p:nvSpPr>
          <p:spPr>
            <a:xfrm>
              <a:off x="5472" y="1296"/>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52"/>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52"/>
            <p:cNvSpPr/>
            <p:nvPr/>
          </p:nvSpPr>
          <p:spPr>
            <a:xfrm>
              <a:off x="5248"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52"/>
            <p:cNvSpPr/>
            <p:nvPr/>
          </p:nvSpPr>
          <p:spPr>
            <a:xfrm>
              <a:off x="5360"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52"/>
            <p:cNvSpPr/>
            <p:nvPr/>
          </p:nvSpPr>
          <p:spPr>
            <a:xfrm>
              <a:off x="5472" y="1408"/>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52"/>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52"/>
            <p:cNvSpPr/>
            <p:nvPr/>
          </p:nvSpPr>
          <p:spPr>
            <a:xfrm>
              <a:off x="5136" y="1520"/>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2"/>
            <p:cNvSpPr/>
            <p:nvPr/>
          </p:nvSpPr>
          <p:spPr>
            <a:xfrm>
              <a:off x="5248"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2"/>
            <p:cNvSpPr/>
            <p:nvPr/>
          </p:nvSpPr>
          <p:spPr>
            <a:xfrm>
              <a:off x="5360" y="1520"/>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2"/>
            <p:cNvSpPr/>
            <p:nvPr/>
          </p:nvSpPr>
          <p:spPr>
            <a:xfrm>
              <a:off x="5472" y="1520"/>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2"/>
            <p:cNvSpPr/>
            <p:nvPr/>
          </p:nvSpPr>
          <p:spPr>
            <a:xfrm>
              <a:off x="5136"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2"/>
            <p:cNvSpPr/>
            <p:nvPr/>
          </p:nvSpPr>
          <p:spPr>
            <a:xfrm>
              <a:off x="5248" y="1632"/>
              <a:ext cx="80"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2"/>
            <p:cNvSpPr/>
            <p:nvPr/>
          </p:nvSpPr>
          <p:spPr>
            <a:xfrm>
              <a:off x="5360"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2"/>
            <p:cNvSpPr/>
            <p:nvPr/>
          </p:nvSpPr>
          <p:spPr>
            <a:xfrm>
              <a:off x="5472" y="1632"/>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2"/>
            <p:cNvSpPr/>
            <p:nvPr/>
          </p:nvSpPr>
          <p:spPr>
            <a:xfrm>
              <a:off x="5248"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2"/>
            <p:cNvSpPr/>
            <p:nvPr/>
          </p:nvSpPr>
          <p:spPr>
            <a:xfrm>
              <a:off x="5472" y="1744"/>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Full_virtualization" TargetMode="External"/><Relationship Id="rId4" Type="http://schemas.openxmlformats.org/officeDocument/2006/relationships/hyperlink" Target="https://en.wikipedia.org/wiki/Partial_virtualization" TargetMode="External"/><Relationship Id="rId5" Type="http://schemas.openxmlformats.org/officeDocument/2006/relationships/hyperlink" Target="https://en.wikipedia.org/wiki/Paravirtualiz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n.wikipedia.org/wiki/Operating_system-level_virtualization" TargetMode="External"/><Relationship Id="rId4" Type="http://schemas.openxmlformats.org/officeDocument/2006/relationships/hyperlink" Target="https://en.wikipedia.org/wiki/Application_virtualization" TargetMode="External"/><Relationship Id="rId5" Type="http://schemas.openxmlformats.org/officeDocument/2006/relationships/hyperlink" Target="https://en.wikipedia.org/wiki/Workspace_virtualization" TargetMode="External"/><Relationship Id="rId6" Type="http://schemas.openxmlformats.org/officeDocument/2006/relationships/hyperlink" Target="https://en.wikipedia.org/wiki/Service_virtualiz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en.wikipedia.org/wiki/Storage_virtualization" TargetMode="External"/><Relationship Id="rId4" Type="http://schemas.openxmlformats.org/officeDocument/2006/relationships/hyperlink" Target="https://en.wikipedia.org/wiki/Distributed_file_system" TargetMode="External"/><Relationship Id="rId5" Type="http://schemas.openxmlformats.org/officeDocument/2006/relationships/hyperlink" Target="https://en.wikipedia.org/wiki/File_system" TargetMode="External"/><Relationship Id="rId6" Type="http://schemas.openxmlformats.org/officeDocument/2006/relationships/hyperlink" Target="https://en.wikipedia.org/wiki/Virtual_file_syste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en.wikipedia.org/wiki/Storage_hypervisor" TargetMode="External"/><Relationship Id="rId4" Type="http://schemas.openxmlformats.org/officeDocument/2006/relationships/hyperlink" Target="https://en.wikipedia.org/wiki/Vdis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n.wikipedia.org/wiki/Network_virtualization" TargetMode="External"/><Relationship Id="rId4" Type="http://schemas.openxmlformats.org/officeDocument/2006/relationships/hyperlink" Target="https://en.wikipedia.org/wiki/Virtual_private_networ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title"/>
          </p:nvPr>
        </p:nvSpPr>
        <p:spPr>
          <a:xfrm>
            <a:off x="722313" y="2676525"/>
            <a:ext cx="7772400" cy="13620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MODULE 2</a:t>
            </a:r>
            <a:br>
              <a:rPr lang="en-US"/>
            </a:br>
            <a:r>
              <a:rPr lang="en-US"/>
              <a:t>VIRTUALIZATION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0"/>
          <p:cNvPicPr preferRelativeResize="0"/>
          <p:nvPr>
            <p:ph idx="1" type="body"/>
          </p:nvPr>
        </p:nvPicPr>
        <p:blipFill rotWithShape="1">
          <a:blip r:embed="rId3">
            <a:alphaModFix/>
          </a:blip>
          <a:srcRect b="0" l="0" r="0" t="0"/>
          <a:stretch/>
        </p:blipFill>
        <p:spPr>
          <a:xfrm>
            <a:off x="457200" y="762000"/>
            <a:ext cx="7830643" cy="495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11"/>
          <p:cNvPicPr preferRelativeResize="0"/>
          <p:nvPr>
            <p:ph idx="1" type="body"/>
          </p:nvPr>
        </p:nvPicPr>
        <p:blipFill rotWithShape="1">
          <a:blip r:embed="rId3">
            <a:alphaModFix/>
          </a:blip>
          <a:srcRect b="0" l="0" r="0" t="0"/>
          <a:stretch/>
        </p:blipFill>
        <p:spPr>
          <a:xfrm>
            <a:off x="533400" y="1143000"/>
            <a:ext cx="8179499"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2"/>
          <p:cNvPicPr preferRelativeResize="0"/>
          <p:nvPr/>
        </p:nvPicPr>
        <p:blipFill rotWithShape="1">
          <a:blip r:embed="rId3">
            <a:alphaModFix/>
          </a:blip>
          <a:srcRect b="0" l="0" r="0" t="0"/>
          <a:stretch/>
        </p:blipFill>
        <p:spPr>
          <a:xfrm>
            <a:off x="31124" y="533400"/>
            <a:ext cx="8986345" cy="3962400"/>
          </a:xfrm>
          <a:prstGeom prst="rect">
            <a:avLst/>
          </a:prstGeom>
          <a:noFill/>
          <a:ln>
            <a:noFill/>
          </a:ln>
        </p:spPr>
      </p:pic>
      <p:pic>
        <p:nvPicPr>
          <p:cNvPr id="265" name="Google Shape;265;p12"/>
          <p:cNvPicPr preferRelativeResize="0"/>
          <p:nvPr/>
        </p:nvPicPr>
        <p:blipFill rotWithShape="1">
          <a:blip r:embed="rId4">
            <a:alphaModFix/>
          </a:blip>
          <a:srcRect b="0" l="0" r="0" t="0"/>
          <a:stretch/>
        </p:blipFill>
        <p:spPr>
          <a:xfrm>
            <a:off x="31123" y="4572000"/>
            <a:ext cx="8986345"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3"/>
          <p:cNvPicPr preferRelativeResize="0"/>
          <p:nvPr>
            <p:ph idx="1" type="body"/>
          </p:nvPr>
        </p:nvPicPr>
        <p:blipFill rotWithShape="1">
          <a:blip r:embed="rId3">
            <a:alphaModFix/>
          </a:blip>
          <a:srcRect b="0" l="0" r="0" t="0"/>
          <a:stretch/>
        </p:blipFill>
        <p:spPr>
          <a:xfrm>
            <a:off x="521758" y="838200"/>
            <a:ext cx="8291567" cy="2895600"/>
          </a:xfrm>
          <a:prstGeom prst="rect">
            <a:avLst/>
          </a:prstGeom>
          <a:noFill/>
          <a:ln>
            <a:noFill/>
          </a:ln>
        </p:spPr>
      </p:pic>
      <p:pic>
        <p:nvPicPr>
          <p:cNvPr id="271" name="Google Shape;271;p13"/>
          <p:cNvPicPr preferRelativeResize="0"/>
          <p:nvPr/>
        </p:nvPicPr>
        <p:blipFill rotWithShape="1">
          <a:blip r:embed="rId4">
            <a:alphaModFix/>
          </a:blip>
          <a:srcRect b="0" l="0" r="0" t="0"/>
          <a:stretch/>
        </p:blipFill>
        <p:spPr>
          <a:xfrm>
            <a:off x="521757" y="3733800"/>
            <a:ext cx="8291568" cy="220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4"/>
          <p:cNvPicPr preferRelativeResize="0"/>
          <p:nvPr>
            <p:ph idx="1" type="body"/>
          </p:nvPr>
        </p:nvPicPr>
        <p:blipFill rotWithShape="1">
          <a:blip r:embed="rId3">
            <a:alphaModFix/>
          </a:blip>
          <a:srcRect b="0" l="0" r="0" t="0"/>
          <a:stretch/>
        </p:blipFill>
        <p:spPr>
          <a:xfrm>
            <a:off x="457200" y="1219200"/>
            <a:ext cx="8341518" cy="32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283" name="Google Shape;283;p15"/>
          <p:cNvPicPr preferRelativeResize="0"/>
          <p:nvPr/>
        </p:nvPicPr>
        <p:blipFill rotWithShape="1">
          <a:blip r:embed="rId3">
            <a:alphaModFix/>
          </a:blip>
          <a:srcRect b="0" l="0" r="0" t="0"/>
          <a:stretch/>
        </p:blipFill>
        <p:spPr>
          <a:xfrm>
            <a:off x="193523" y="762000"/>
            <a:ext cx="8756952" cy="53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6"/>
          <p:cNvSpPr txBox="1"/>
          <p:nvPr>
            <p:ph type="title"/>
          </p:nvPr>
        </p:nvSpPr>
        <p:spPr>
          <a:xfrm>
            <a:off x="457200" y="122238"/>
            <a:ext cx="7543800" cy="944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Hardware Virtualization</a:t>
            </a:r>
            <a:endParaRPr/>
          </a:p>
        </p:txBody>
      </p:sp>
      <p:sp>
        <p:nvSpPr>
          <p:cNvPr id="289" name="Google Shape;289;p16"/>
          <p:cNvSpPr txBox="1"/>
          <p:nvPr>
            <p:ph idx="1" type="body"/>
          </p:nvPr>
        </p:nvSpPr>
        <p:spPr>
          <a:xfrm>
            <a:off x="457200" y="1066800"/>
            <a:ext cx="8229600" cy="571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u="sng">
                <a:solidFill>
                  <a:schemeClr val="hlink"/>
                </a:solidFill>
                <a:hlinkClick r:id="rId3"/>
              </a:rPr>
              <a:t>Full virtualization</a:t>
            </a:r>
            <a:r>
              <a:rPr lang="en-US" sz="2400"/>
              <a:t> – almost complete simulation of the actual hardware to allow software, which typically consists of a guest operating system, to run unmodified.</a:t>
            </a:r>
            <a:endParaRPr/>
          </a:p>
          <a:p>
            <a:pPr indent="0" lvl="0" marL="0" rtl="0" algn="l">
              <a:spcBef>
                <a:spcPts val="480"/>
              </a:spcBef>
              <a:spcAft>
                <a:spcPts val="0"/>
              </a:spcAft>
              <a:buSzPts val="1680"/>
              <a:buNone/>
            </a:pPr>
            <a:r>
              <a:rPr lang="en-US" sz="2400"/>
              <a:t>	e.g. VMWare ESXi and Microsoft virtual server</a:t>
            </a:r>
            <a:endParaRPr/>
          </a:p>
          <a:p>
            <a:pPr indent="-342900" lvl="0" marL="342900" rtl="0" algn="l">
              <a:spcBef>
                <a:spcPts val="480"/>
              </a:spcBef>
              <a:spcAft>
                <a:spcPts val="0"/>
              </a:spcAft>
              <a:buSzPts val="1680"/>
              <a:buChar char="●"/>
            </a:pPr>
            <a:r>
              <a:rPr lang="en-US" sz="2400" u="sng">
                <a:solidFill>
                  <a:schemeClr val="hlink"/>
                </a:solidFill>
                <a:hlinkClick r:id="rId4"/>
              </a:rPr>
              <a:t>Partial virtualization</a:t>
            </a:r>
            <a:r>
              <a:rPr lang="en-US" sz="2400"/>
              <a:t> – some but not all of the target environment attributes are simulated. As a result, some guest programs may need modifications to run in such virtual environments.</a:t>
            </a:r>
            <a:endParaRPr/>
          </a:p>
          <a:p>
            <a:pPr indent="0" lvl="0" marL="0" rtl="0" algn="l">
              <a:spcBef>
                <a:spcPts val="480"/>
              </a:spcBef>
              <a:spcAft>
                <a:spcPts val="0"/>
              </a:spcAft>
              <a:buSzPts val="1680"/>
              <a:buNone/>
            </a:pPr>
            <a:r>
              <a:rPr lang="en-US" sz="2400"/>
              <a:t>	e.g. Address space virtualization used in time sharing systems</a:t>
            </a:r>
            <a:endParaRPr/>
          </a:p>
          <a:p>
            <a:pPr indent="-342900" lvl="0" marL="342900" rtl="0" algn="l">
              <a:spcBef>
                <a:spcPts val="480"/>
              </a:spcBef>
              <a:spcAft>
                <a:spcPts val="0"/>
              </a:spcAft>
              <a:buSzPts val="1680"/>
              <a:buChar char="●"/>
            </a:pPr>
            <a:r>
              <a:rPr lang="en-US" sz="2400" u="sng">
                <a:solidFill>
                  <a:schemeClr val="hlink"/>
                </a:solidFill>
                <a:hlinkClick r:id="rId5"/>
              </a:rPr>
              <a:t>Paravirtualization</a:t>
            </a:r>
            <a:r>
              <a:rPr lang="en-US" sz="2400"/>
              <a:t> – a hardware environment is not simulated; however, the guest programs are executed in their own isolated domains, as if they are running on a separate system. Guest programs need to be specifically modified to run in this environment.</a:t>
            </a:r>
            <a:endParaRPr/>
          </a:p>
          <a:p>
            <a:pPr indent="-342900" lvl="0" marL="342900" rtl="0" algn="l">
              <a:spcBef>
                <a:spcPts val="480"/>
              </a:spcBef>
              <a:spcAft>
                <a:spcPts val="0"/>
              </a:spcAft>
              <a:buSzPts val="168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aphicFrame>
        <p:nvGraphicFramePr>
          <p:cNvPr id="294" name="Google Shape;294;p17"/>
          <p:cNvGraphicFramePr/>
          <p:nvPr/>
        </p:nvGraphicFramePr>
        <p:xfrm>
          <a:off x="381000" y="1066800"/>
          <a:ext cx="3000000" cy="3000000"/>
        </p:xfrm>
        <a:graphic>
          <a:graphicData uri="http://schemas.openxmlformats.org/drawingml/2006/table">
            <a:tbl>
              <a:tblPr bandRow="1" firstRow="1">
                <a:noFill/>
                <a:tableStyleId>{F2635E78-76F6-44A3-9BBB-94C4D2B39CDD}</a:tableStyleId>
              </a:tblPr>
              <a:tblGrid>
                <a:gridCol w="4114800"/>
                <a:gridCol w="4114800"/>
              </a:tblGrid>
              <a:tr h="370850">
                <a:tc>
                  <a:txBody>
                    <a:bodyPr/>
                    <a:lstStyle/>
                    <a:p>
                      <a:pPr indent="0" lvl="0" marL="0" marR="0" rtl="0" algn="l">
                        <a:spcBef>
                          <a:spcPts val="0"/>
                        </a:spcBef>
                        <a:spcAft>
                          <a:spcPts val="0"/>
                        </a:spcAft>
                        <a:buNone/>
                      </a:pPr>
                      <a:r>
                        <a:rPr lang="en-US" sz="1800" u="none" cap="none" strike="noStrike"/>
                        <a:t>Full Virtualization</a:t>
                      </a:r>
                      <a:endParaRPr sz="1800"/>
                    </a:p>
                  </a:txBody>
                  <a:tcPr marT="45725" marB="45725" marR="91450" marL="91450"/>
                </a:tc>
                <a:tc>
                  <a:txBody>
                    <a:bodyPr/>
                    <a:lstStyle/>
                    <a:p>
                      <a:pPr indent="0" lvl="0" marL="0" marR="0" rtl="0" algn="l">
                        <a:spcBef>
                          <a:spcPts val="0"/>
                        </a:spcBef>
                        <a:spcAft>
                          <a:spcPts val="0"/>
                        </a:spcAft>
                        <a:buNone/>
                      </a:pPr>
                      <a:r>
                        <a:rPr lang="en-US" sz="1800"/>
                        <a:t>Para virtualization</a:t>
                      </a:r>
                      <a:endParaRPr sz="1800"/>
                    </a:p>
                  </a:txBody>
                  <a:tcPr marT="45725" marB="45725" marR="91450" marL="91450"/>
                </a:tc>
              </a:tr>
              <a:tr h="370850">
                <a:tc>
                  <a:txBody>
                    <a:bodyPr/>
                    <a:lstStyle/>
                    <a:p>
                      <a:pPr indent="0" lvl="0" marL="0" marR="0" rtl="0" algn="l">
                        <a:spcBef>
                          <a:spcPts val="0"/>
                        </a:spcBef>
                        <a:spcAft>
                          <a:spcPts val="0"/>
                        </a:spcAft>
                        <a:buNone/>
                      </a:pPr>
                      <a:r>
                        <a:rPr lang="en-US" sz="1800"/>
                        <a:t>In Full virtualization,</a:t>
                      </a:r>
                      <a:r>
                        <a:rPr lang="en-US" sz="1800"/>
                        <a:t> virtual machines permit the execution of the instructions with the running of unmodified OS in an entirely isolated way</a:t>
                      </a:r>
                      <a:endParaRPr sz="1800"/>
                    </a:p>
                  </a:txBody>
                  <a:tcPr marT="45725" marB="45725" marR="91450" marL="91450"/>
                </a:tc>
                <a:tc>
                  <a:txBody>
                    <a:bodyPr/>
                    <a:lstStyle/>
                    <a:p>
                      <a:pPr indent="0" lvl="0" marL="0" marR="0" rtl="0" algn="l">
                        <a:spcBef>
                          <a:spcPts val="0"/>
                        </a:spcBef>
                        <a:spcAft>
                          <a:spcPts val="0"/>
                        </a:spcAft>
                        <a:buNone/>
                      </a:pPr>
                      <a:r>
                        <a:rPr lang="en-US" sz="1800"/>
                        <a:t>In Para virtualization, a virtual machine does not implement full isolation of OS but rather provide a different API which is utilized when OS is subjected to alteration</a:t>
                      </a:r>
                      <a:endParaRPr sz="1800"/>
                    </a:p>
                  </a:txBody>
                  <a:tcPr marT="45725" marB="45725" marR="91450" marL="91450"/>
                </a:tc>
              </a:tr>
              <a:tr h="370850">
                <a:tc>
                  <a:txBody>
                    <a:bodyPr/>
                    <a:lstStyle/>
                    <a:p>
                      <a:pPr indent="0" lvl="0" marL="0" marR="0" rtl="0" algn="l">
                        <a:spcBef>
                          <a:spcPts val="0"/>
                        </a:spcBef>
                        <a:spcAft>
                          <a:spcPts val="0"/>
                        </a:spcAft>
                        <a:buNone/>
                      </a:pPr>
                      <a:r>
                        <a:rPr lang="en-US" sz="1800"/>
                        <a:t>F.</a:t>
                      </a:r>
                      <a:r>
                        <a:rPr lang="en-US" sz="1800"/>
                        <a:t> V. is less secure</a:t>
                      </a:r>
                      <a:endParaRPr sz="1800"/>
                    </a:p>
                  </a:txBody>
                  <a:tcPr marT="45725" marB="45725" marR="91450" marL="91450"/>
                </a:tc>
                <a:tc>
                  <a:txBody>
                    <a:bodyPr/>
                    <a:lstStyle/>
                    <a:p>
                      <a:pPr indent="0" lvl="0" marL="0" marR="0" rtl="0" algn="l">
                        <a:spcBef>
                          <a:spcPts val="0"/>
                        </a:spcBef>
                        <a:spcAft>
                          <a:spcPts val="0"/>
                        </a:spcAft>
                        <a:buNone/>
                      </a:pPr>
                      <a:r>
                        <a:rPr lang="en-US" sz="1800"/>
                        <a:t>P.V. is more secure</a:t>
                      </a:r>
                      <a:endParaRPr sz="1800"/>
                    </a:p>
                  </a:txBody>
                  <a:tcPr marT="45725" marB="45725" marR="91450" marL="91450"/>
                </a:tc>
              </a:tr>
              <a:tr h="370850">
                <a:tc>
                  <a:txBody>
                    <a:bodyPr/>
                    <a:lstStyle/>
                    <a:p>
                      <a:pPr indent="0" lvl="0" marL="0" marR="0" rtl="0" algn="l">
                        <a:spcBef>
                          <a:spcPts val="0"/>
                        </a:spcBef>
                        <a:spcAft>
                          <a:spcPts val="0"/>
                        </a:spcAft>
                        <a:buNone/>
                      </a:pPr>
                      <a:r>
                        <a:rPr lang="en-US" sz="1800"/>
                        <a:t>F. V.</a:t>
                      </a:r>
                      <a:r>
                        <a:rPr lang="en-US" sz="1800"/>
                        <a:t> uses binary translation and a direct approach as a technique for operations</a:t>
                      </a:r>
                      <a:endParaRPr sz="1800"/>
                    </a:p>
                  </a:txBody>
                  <a:tcPr marT="45725" marB="45725" marR="91450" marL="91450"/>
                </a:tc>
                <a:tc>
                  <a:txBody>
                    <a:bodyPr/>
                    <a:lstStyle/>
                    <a:p>
                      <a:pPr indent="0" lvl="0" marL="0" marR="0" rtl="0" algn="l">
                        <a:spcBef>
                          <a:spcPts val="0"/>
                        </a:spcBef>
                        <a:spcAft>
                          <a:spcPts val="0"/>
                        </a:spcAft>
                        <a:buNone/>
                      </a:pPr>
                      <a:r>
                        <a:rPr lang="en-US" sz="1800"/>
                        <a:t>While P.V.</a:t>
                      </a:r>
                      <a:r>
                        <a:rPr lang="en-US" sz="1800"/>
                        <a:t> uses hypercalls at compile time for operation</a:t>
                      </a:r>
                      <a:endParaRPr sz="1800"/>
                    </a:p>
                  </a:txBody>
                  <a:tcPr marT="45725" marB="45725" marR="91450" marL="91450"/>
                </a:tc>
              </a:tr>
              <a:tr h="370850">
                <a:tc>
                  <a:txBody>
                    <a:bodyPr/>
                    <a:lstStyle/>
                    <a:p>
                      <a:pPr indent="0" lvl="0" marL="0" marR="0" rtl="0" algn="l">
                        <a:spcBef>
                          <a:spcPts val="0"/>
                        </a:spcBef>
                        <a:spcAft>
                          <a:spcPts val="0"/>
                        </a:spcAft>
                        <a:buNone/>
                      </a:pPr>
                      <a:r>
                        <a:rPr lang="en-US" sz="1800"/>
                        <a:t>It is slow</a:t>
                      </a:r>
                      <a:endParaRPr sz="1800"/>
                    </a:p>
                  </a:txBody>
                  <a:tcPr marT="45725" marB="45725" marR="91450" marL="91450"/>
                </a:tc>
                <a:tc>
                  <a:txBody>
                    <a:bodyPr/>
                    <a:lstStyle/>
                    <a:p>
                      <a:pPr indent="0" lvl="0" marL="0" marR="0" rtl="0" algn="l">
                        <a:spcBef>
                          <a:spcPts val="0"/>
                        </a:spcBef>
                        <a:spcAft>
                          <a:spcPts val="0"/>
                        </a:spcAft>
                        <a:buNone/>
                      </a:pPr>
                      <a:r>
                        <a:rPr lang="en-US" sz="1800"/>
                        <a:t>Comparatively</a:t>
                      </a:r>
                      <a:r>
                        <a:rPr lang="en-US" sz="1800"/>
                        <a:t> fast</a:t>
                      </a:r>
                      <a:endParaRPr sz="1800"/>
                    </a:p>
                  </a:txBody>
                  <a:tcPr marT="45725" marB="45725" marR="91450" marL="91450"/>
                </a:tc>
              </a:tr>
              <a:tr h="370850">
                <a:tc>
                  <a:txBody>
                    <a:bodyPr/>
                    <a:lstStyle/>
                    <a:p>
                      <a:pPr indent="0" lvl="0" marL="0" marR="0" rtl="0" algn="l">
                        <a:spcBef>
                          <a:spcPts val="0"/>
                        </a:spcBef>
                        <a:spcAft>
                          <a:spcPts val="0"/>
                        </a:spcAft>
                        <a:buNone/>
                      </a:pPr>
                      <a:r>
                        <a:rPr lang="en-US" sz="1800"/>
                        <a:t>More portable</a:t>
                      </a:r>
                      <a:r>
                        <a:rPr lang="en-US" sz="1800"/>
                        <a:t> and compatible</a:t>
                      </a:r>
                      <a:endParaRPr sz="1800"/>
                    </a:p>
                  </a:txBody>
                  <a:tcPr marT="45725" marB="45725" marR="91450" marL="91450"/>
                </a:tc>
                <a:tc>
                  <a:txBody>
                    <a:bodyPr/>
                    <a:lstStyle/>
                    <a:p>
                      <a:pPr indent="0" lvl="0" marL="0" marR="0" rtl="0" algn="l">
                        <a:spcBef>
                          <a:spcPts val="0"/>
                        </a:spcBef>
                        <a:spcAft>
                          <a:spcPts val="0"/>
                        </a:spcAft>
                        <a:buNone/>
                      </a:pPr>
                      <a:r>
                        <a:rPr lang="en-US" sz="1800"/>
                        <a:t>Less portable and compatible</a:t>
                      </a:r>
                      <a:endParaRPr sz="1800"/>
                    </a:p>
                  </a:txBody>
                  <a:tcPr marT="45725" marB="45725" marR="91450" marL="91450"/>
                </a:tc>
              </a:tr>
              <a:tr h="370850">
                <a:tc>
                  <a:txBody>
                    <a:bodyPr/>
                    <a:lstStyle/>
                    <a:p>
                      <a:pPr indent="0" lvl="0" marL="0" marR="0" rtl="0" algn="l">
                        <a:spcBef>
                          <a:spcPts val="0"/>
                        </a:spcBef>
                        <a:spcAft>
                          <a:spcPts val="0"/>
                        </a:spcAft>
                        <a:buNone/>
                      </a:pPr>
                      <a:r>
                        <a:rPr lang="en-US" sz="1800"/>
                        <a:t>e.g. Microsoft</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e.g. Microsoft Hyper-V, Xen etc.</a:t>
                      </a:r>
                      <a:endParaRPr sz="1800"/>
                    </a:p>
                  </a:txBody>
                  <a:tcPr marT="45725" marB="45725" marR="91450" marL="91450"/>
                </a:tc>
              </a:tr>
              <a:tr h="370850">
                <a:tc>
                  <a:txBody>
                    <a:bodyPr/>
                    <a:lstStyle/>
                    <a:p>
                      <a:pPr indent="0" lvl="0" marL="0" marR="0" rtl="0" algn="l">
                        <a:spcBef>
                          <a:spcPts val="0"/>
                        </a:spcBef>
                        <a:spcAft>
                          <a:spcPts val="0"/>
                        </a:spcAft>
                        <a:buNone/>
                      </a:pPr>
                      <a:r>
                        <a:rPr lang="en-US" sz="1800"/>
                        <a:t>It supports all guest</a:t>
                      </a:r>
                      <a:r>
                        <a:rPr lang="en-US" sz="1800"/>
                        <a:t> operating systems without modification</a:t>
                      </a:r>
                      <a:endParaRPr sz="1800"/>
                    </a:p>
                  </a:txBody>
                  <a:tcPr marT="45725" marB="45725" marR="91450" marL="91450"/>
                </a:tc>
                <a:tc>
                  <a:txBody>
                    <a:bodyPr/>
                    <a:lstStyle/>
                    <a:p>
                      <a:pPr indent="0" lvl="0" marL="0" marR="0" rtl="0" algn="l">
                        <a:spcBef>
                          <a:spcPts val="0"/>
                        </a:spcBef>
                        <a:spcAft>
                          <a:spcPts val="0"/>
                        </a:spcAft>
                        <a:buNone/>
                      </a:pPr>
                      <a:r>
                        <a:rPr lang="en-US" sz="1800"/>
                        <a:t>Guest</a:t>
                      </a:r>
                      <a:r>
                        <a:rPr lang="en-US" sz="1800"/>
                        <a:t> OS has to be modified and only a few OS supports it</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8"/>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8"/>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01" name="Google Shape;301;p18"/>
          <p:cNvPicPr preferRelativeResize="0"/>
          <p:nvPr/>
        </p:nvPicPr>
        <p:blipFill rotWithShape="1">
          <a:blip r:embed="rId3">
            <a:alphaModFix/>
          </a:blip>
          <a:srcRect b="0" l="0" r="0" t="0"/>
          <a:stretch/>
        </p:blipFill>
        <p:spPr>
          <a:xfrm>
            <a:off x="533400" y="588798"/>
            <a:ext cx="8264324" cy="58120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9"/>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08" name="Google Shape;308;p19"/>
          <p:cNvPicPr preferRelativeResize="0"/>
          <p:nvPr/>
        </p:nvPicPr>
        <p:blipFill rotWithShape="1">
          <a:blip r:embed="rId3">
            <a:alphaModFix/>
          </a:blip>
          <a:srcRect b="0" l="0" r="0" t="0"/>
          <a:stretch/>
        </p:blipFill>
        <p:spPr>
          <a:xfrm>
            <a:off x="533400" y="503011"/>
            <a:ext cx="8077200" cy="585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1752600" y="76200"/>
            <a:ext cx="72390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Virtualization</a:t>
            </a:r>
            <a:endParaRPr/>
          </a:p>
        </p:txBody>
      </p:sp>
      <p:sp>
        <p:nvSpPr>
          <p:cNvPr id="161" name="Google Shape;161;p2"/>
          <p:cNvSpPr txBox="1"/>
          <p:nvPr>
            <p:ph idx="1" type="body"/>
          </p:nvPr>
        </p:nvSpPr>
        <p:spPr>
          <a:xfrm>
            <a:off x="457200" y="1262063"/>
            <a:ext cx="8229600" cy="48307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a:t>Virtual workspaces: </a:t>
            </a:r>
            <a:endParaRPr/>
          </a:p>
          <a:p>
            <a:pPr indent="-347663" lvl="1" marL="692150" rtl="0" algn="l">
              <a:spcBef>
                <a:spcPts val="400"/>
              </a:spcBef>
              <a:spcAft>
                <a:spcPts val="0"/>
              </a:spcAft>
              <a:buSzPts val="1400"/>
              <a:buChar char="●"/>
            </a:pPr>
            <a:r>
              <a:rPr lang="en-US" sz="2000"/>
              <a:t>An abstraction of an execution environment that can be made dynamically available to authorized clients by using well-defined protocols, </a:t>
            </a:r>
            <a:endParaRPr/>
          </a:p>
          <a:p>
            <a:pPr indent="-347663" lvl="1" marL="692150" rtl="0" algn="l">
              <a:spcBef>
                <a:spcPts val="400"/>
              </a:spcBef>
              <a:spcAft>
                <a:spcPts val="0"/>
              </a:spcAft>
              <a:buSzPts val="1400"/>
              <a:buChar char="●"/>
            </a:pPr>
            <a:r>
              <a:rPr lang="en-US" sz="2000"/>
              <a:t>Resource quota (e.g. CPU, memory share),</a:t>
            </a:r>
            <a:endParaRPr/>
          </a:p>
          <a:p>
            <a:pPr indent="-347663" lvl="1" marL="692150" rtl="0" algn="l">
              <a:spcBef>
                <a:spcPts val="400"/>
              </a:spcBef>
              <a:spcAft>
                <a:spcPts val="0"/>
              </a:spcAft>
              <a:buSzPts val="1400"/>
              <a:buChar char="●"/>
            </a:pPr>
            <a:r>
              <a:rPr lang="en-US" sz="2000"/>
              <a:t>Software configuration (e.g. O/S, provided services). </a:t>
            </a:r>
            <a:endParaRPr/>
          </a:p>
          <a:p>
            <a:pPr indent="-342900" lvl="0" marL="342900" rtl="0" algn="l">
              <a:spcBef>
                <a:spcPts val="480"/>
              </a:spcBef>
              <a:spcAft>
                <a:spcPts val="0"/>
              </a:spcAft>
              <a:buSzPts val="1680"/>
              <a:buChar char="●"/>
            </a:pPr>
            <a:r>
              <a:rPr lang="en-US" sz="2400"/>
              <a:t>Implement on Virtual Machines (VMs): </a:t>
            </a:r>
            <a:endParaRPr/>
          </a:p>
          <a:p>
            <a:pPr indent="-347663" lvl="1" marL="692150" rtl="0" algn="l">
              <a:spcBef>
                <a:spcPts val="400"/>
              </a:spcBef>
              <a:spcAft>
                <a:spcPts val="0"/>
              </a:spcAft>
              <a:buSzPts val="1400"/>
              <a:buChar char="●"/>
            </a:pPr>
            <a:r>
              <a:rPr lang="en-US" sz="2000"/>
              <a:t>Abstraction of a physical host machine,</a:t>
            </a:r>
            <a:endParaRPr/>
          </a:p>
          <a:p>
            <a:pPr indent="-347663" lvl="1" marL="692150" rtl="0" algn="l">
              <a:spcBef>
                <a:spcPts val="400"/>
              </a:spcBef>
              <a:spcAft>
                <a:spcPts val="0"/>
              </a:spcAft>
              <a:buSzPts val="1400"/>
              <a:buChar char="●"/>
            </a:pPr>
            <a:r>
              <a:rPr lang="en-US" sz="2000"/>
              <a:t>Hypervisor intercepts and emulates instructions from VMs, and allows management of VMs,</a:t>
            </a:r>
            <a:endParaRPr/>
          </a:p>
          <a:p>
            <a:pPr indent="-347663" lvl="1" marL="692150" rtl="0" algn="l">
              <a:spcBef>
                <a:spcPts val="400"/>
              </a:spcBef>
              <a:spcAft>
                <a:spcPts val="0"/>
              </a:spcAft>
              <a:buSzPts val="1400"/>
              <a:buChar char="●"/>
            </a:pPr>
            <a:r>
              <a:rPr lang="en-US" sz="2000"/>
              <a:t>VMWare, Xen, etc.</a:t>
            </a:r>
            <a:endParaRPr/>
          </a:p>
          <a:p>
            <a:pPr indent="-342900" lvl="0" marL="342900" rtl="0" algn="l">
              <a:spcBef>
                <a:spcPts val="480"/>
              </a:spcBef>
              <a:spcAft>
                <a:spcPts val="0"/>
              </a:spcAft>
              <a:buSzPts val="1680"/>
              <a:buChar char="●"/>
            </a:pPr>
            <a:r>
              <a:rPr lang="en-US" sz="2400"/>
              <a:t>Provide infrastructure API:</a:t>
            </a:r>
            <a:endParaRPr/>
          </a:p>
          <a:p>
            <a:pPr indent="-347663" lvl="1" marL="692150" rtl="0" algn="l">
              <a:spcBef>
                <a:spcPts val="400"/>
              </a:spcBef>
              <a:spcAft>
                <a:spcPts val="0"/>
              </a:spcAft>
              <a:buSzPts val="1400"/>
              <a:buChar char="●"/>
            </a:pPr>
            <a:r>
              <a:rPr lang="en-US" sz="2000"/>
              <a:t>Plug-ins to hardware/support structures</a:t>
            </a:r>
            <a:endParaRPr/>
          </a:p>
        </p:txBody>
      </p:sp>
      <p:grpSp>
        <p:nvGrpSpPr>
          <p:cNvPr id="162" name="Google Shape;162;p2"/>
          <p:cNvGrpSpPr/>
          <p:nvPr/>
        </p:nvGrpSpPr>
        <p:grpSpPr>
          <a:xfrm>
            <a:off x="7013575" y="4710113"/>
            <a:ext cx="1879600" cy="1671637"/>
            <a:chOff x="5638800" y="1676400"/>
            <a:chExt cx="2975327" cy="2615193"/>
          </a:xfrm>
        </p:grpSpPr>
        <p:sp>
          <p:nvSpPr>
            <p:cNvPr id="163" name="Google Shape;163;p2"/>
            <p:cNvSpPr/>
            <p:nvPr/>
          </p:nvSpPr>
          <p:spPr>
            <a:xfrm>
              <a:off x="5638800" y="3276600"/>
              <a:ext cx="2895600" cy="457200"/>
            </a:xfrm>
            <a:prstGeom prst="roundRect">
              <a:avLst>
                <a:gd fmla="val 16667" name="adj"/>
              </a:avLst>
            </a:prstGeom>
            <a:solidFill>
              <a:srgbClr val="FFCC99"/>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Hardware</a:t>
              </a:r>
              <a:endParaRPr/>
            </a:p>
          </p:txBody>
        </p:sp>
        <p:sp>
          <p:nvSpPr>
            <p:cNvPr id="164" name="Google Shape;164;p2"/>
            <p:cNvSpPr/>
            <p:nvPr/>
          </p:nvSpPr>
          <p:spPr>
            <a:xfrm>
              <a:off x="5638800" y="2209800"/>
              <a:ext cx="914400" cy="457200"/>
            </a:xfrm>
            <a:prstGeom prst="roundRect">
              <a:avLst>
                <a:gd fmla="val 16667" name="adj"/>
              </a:avLst>
            </a:prstGeom>
            <a:solidFill>
              <a:srgbClr val="CCFF99"/>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OS</a:t>
              </a:r>
              <a:endParaRPr/>
            </a:p>
          </p:txBody>
        </p:sp>
        <p:sp>
          <p:nvSpPr>
            <p:cNvPr id="165" name="Google Shape;165;p2"/>
            <p:cNvSpPr/>
            <p:nvPr/>
          </p:nvSpPr>
          <p:spPr>
            <a:xfrm>
              <a:off x="5638800" y="1676400"/>
              <a:ext cx="914400" cy="457201"/>
            </a:xfrm>
            <a:prstGeom prst="roundRect">
              <a:avLst>
                <a:gd fmla="val 16667" name="adj"/>
              </a:avLst>
            </a:prstGeom>
            <a:solidFill>
              <a:schemeClr val="accen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App</a:t>
              </a:r>
              <a:endParaRPr/>
            </a:p>
          </p:txBody>
        </p:sp>
        <p:sp>
          <p:nvSpPr>
            <p:cNvPr id="166" name="Google Shape;166;p2"/>
            <p:cNvSpPr/>
            <p:nvPr/>
          </p:nvSpPr>
          <p:spPr>
            <a:xfrm>
              <a:off x="6629400" y="1676400"/>
              <a:ext cx="914400" cy="457200"/>
            </a:xfrm>
            <a:prstGeom prst="roundRect">
              <a:avLst>
                <a:gd fmla="val 16667" name="adj"/>
              </a:avLst>
            </a:prstGeom>
            <a:solidFill>
              <a:schemeClr val="accen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App</a:t>
              </a:r>
              <a:endParaRPr/>
            </a:p>
          </p:txBody>
        </p:sp>
        <p:sp>
          <p:nvSpPr>
            <p:cNvPr id="167" name="Google Shape;167;p2"/>
            <p:cNvSpPr/>
            <p:nvPr/>
          </p:nvSpPr>
          <p:spPr>
            <a:xfrm>
              <a:off x="7620000" y="1676400"/>
              <a:ext cx="914400" cy="457200"/>
            </a:xfrm>
            <a:prstGeom prst="roundRect">
              <a:avLst>
                <a:gd fmla="val 16667" name="adj"/>
              </a:avLst>
            </a:prstGeom>
            <a:solidFill>
              <a:schemeClr val="accen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App</a:t>
              </a:r>
              <a:endParaRPr/>
            </a:p>
          </p:txBody>
        </p:sp>
        <p:sp>
          <p:nvSpPr>
            <p:cNvPr id="168" name="Google Shape;168;p2"/>
            <p:cNvSpPr/>
            <p:nvPr/>
          </p:nvSpPr>
          <p:spPr>
            <a:xfrm>
              <a:off x="5638800" y="2743200"/>
              <a:ext cx="2895600" cy="457200"/>
            </a:xfrm>
            <a:prstGeom prst="roundRect">
              <a:avLst>
                <a:gd fmla="val 16667" name="adj"/>
              </a:avLst>
            </a:prstGeom>
            <a:solidFill>
              <a:srgbClr val="CC99FF"/>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Hypervisor</a:t>
              </a:r>
              <a:endParaRPr/>
            </a:p>
          </p:txBody>
        </p:sp>
        <p:sp>
          <p:nvSpPr>
            <p:cNvPr id="169" name="Google Shape;169;p2"/>
            <p:cNvSpPr/>
            <p:nvPr/>
          </p:nvSpPr>
          <p:spPr>
            <a:xfrm>
              <a:off x="6629400" y="2209800"/>
              <a:ext cx="914400" cy="457200"/>
            </a:xfrm>
            <a:prstGeom prst="roundRect">
              <a:avLst>
                <a:gd fmla="val 16667" name="adj"/>
              </a:avLst>
            </a:prstGeom>
            <a:solidFill>
              <a:srgbClr val="CCFF99"/>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OS</a:t>
              </a:r>
              <a:endParaRPr/>
            </a:p>
          </p:txBody>
        </p:sp>
        <p:sp>
          <p:nvSpPr>
            <p:cNvPr id="170" name="Google Shape;170;p2"/>
            <p:cNvSpPr/>
            <p:nvPr/>
          </p:nvSpPr>
          <p:spPr>
            <a:xfrm>
              <a:off x="7620000" y="2209800"/>
              <a:ext cx="914400" cy="457200"/>
            </a:xfrm>
            <a:prstGeom prst="roundRect">
              <a:avLst>
                <a:gd fmla="val 16667" name="adj"/>
              </a:avLst>
            </a:prstGeom>
            <a:solidFill>
              <a:srgbClr val="CCFF99"/>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C00000"/>
                  </a:solidFill>
                  <a:latin typeface="Arial"/>
                  <a:ea typeface="Arial"/>
                  <a:cs typeface="Arial"/>
                  <a:sym typeface="Arial"/>
                </a:rPr>
                <a:t>OS</a:t>
              </a:r>
              <a:endParaRPr/>
            </a:p>
          </p:txBody>
        </p:sp>
        <p:sp>
          <p:nvSpPr>
            <p:cNvPr id="171" name="Google Shape;171;p2"/>
            <p:cNvSpPr txBox="1"/>
            <p:nvPr/>
          </p:nvSpPr>
          <p:spPr>
            <a:xfrm>
              <a:off x="5999309" y="3810001"/>
              <a:ext cx="2614818" cy="4815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00000"/>
                  </a:solidFill>
                  <a:latin typeface="Arial"/>
                  <a:ea typeface="Arial"/>
                  <a:cs typeface="Arial"/>
                  <a:sym typeface="Arial"/>
                </a:rPr>
                <a:t>Virtualized Stack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0"/>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209550" lvl="0" marL="342900" rtl="0" algn="l">
              <a:spcBef>
                <a:spcPts val="0"/>
              </a:spcBef>
              <a:spcAft>
                <a:spcPts val="0"/>
              </a:spcAft>
              <a:buSzPts val="2100"/>
              <a:buNone/>
            </a:pPr>
            <a:r>
              <a:t/>
            </a:r>
            <a:endParaRPr/>
          </a:p>
        </p:txBody>
      </p:sp>
      <p:pic>
        <p:nvPicPr>
          <p:cNvPr id="315" name="Google Shape;315;p20"/>
          <p:cNvPicPr preferRelativeResize="0"/>
          <p:nvPr/>
        </p:nvPicPr>
        <p:blipFill rotWithShape="1">
          <a:blip r:embed="rId3">
            <a:alphaModFix/>
          </a:blip>
          <a:srcRect b="0" l="0" r="0" t="0"/>
          <a:stretch/>
        </p:blipFill>
        <p:spPr>
          <a:xfrm>
            <a:off x="533400" y="494117"/>
            <a:ext cx="8023144" cy="58304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1"/>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Software Virtualization</a:t>
            </a:r>
            <a:endParaRPr/>
          </a:p>
        </p:txBody>
      </p:sp>
      <p:sp>
        <p:nvSpPr>
          <p:cNvPr id="321" name="Google Shape;321;p21"/>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u="sng">
                <a:solidFill>
                  <a:schemeClr val="hlink"/>
                </a:solidFill>
                <a:hlinkClick r:id="rId3"/>
              </a:rPr>
              <a:t>Operating system-level virtualization</a:t>
            </a:r>
            <a:r>
              <a:rPr lang="en-US" sz="2400"/>
              <a:t>, hosting of multiple virtualized environments within a single OS instance.</a:t>
            </a:r>
            <a:endParaRPr/>
          </a:p>
          <a:p>
            <a:pPr indent="-342900" lvl="0" marL="342900" rtl="0" algn="l">
              <a:spcBef>
                <a:spcPts val="480"/>
              </a:spcBef>
              <a:spcAft>
                <a:spcPts val="0"/>
              </a:spcAft>
              <a:buSzPts val="1680"/>
              <a:buChar char="●"/>
            </a:pPr>
            <a:r>
              <a:rPr lang="en-US" sz="2400" u="sng">
                <a:solidFill>
                  <a:schemeClr val="hlink"/>
                </a:solidFill>
                <a:hlinkClick r:id="rId4"/>
              </a:rPr>
              <a:t>Application virtualization</a:t>
            </a:r>
            <a:r>
              <a:rPr lang="en-US" sz="2400"/>
              <a:t> and </a:t>
            </a:r>
            <a:r>
              <a:rPr lang="en-US" sz="2400" u="sng">
                <a:solidFill>
                  <a:schemeClr val="hlink"/>
                </a:solidFill>
                <a:hlinkClick r:id="rId5"/>
              </a:rPr>
              <a:t>workspace virtualization</a:t>
            </a:r>
            <a:r>
              <a:rPr lang="en-US" sz="2400"/>
              <a:t>, the hosting of individual applications in an environment separated from the underlying OS. Application virtualization is closely associated with the concept of portable applications.</a:t>
            </a:r>
            <a:endParaRPr/>
          </a:p>
          <a:p>
            <a:pPr indent="-342900" lvl="0" marL="342900" rtl="0" algn="l">
              <a:spcBef>
                <a:spcPts val="480"/>
              </a:spcBef>
              <a:spcAft>
                <a:spcPts val="0"/>
              </a:spcAft>
              <a:buSzPts val="1680"/>
              <a:buChar char="●"/>
            </a:pPr>
            <a:r>
              <a:rPr lang="en-US" sz="2400" u="sng">
                <a:solidFill>
                  <a:schemeClr val="hlink"/>
                </a:solidFill>
                <a:hlinkClick r:id="rId6"/>
              </a:rPr>
              <a:t>Service virtualization</a:t>
            </a:r>
            <a:r>
              <a:rPr lang="en-US" sz="2400"/>
              <a:t>, emulating the behavior of dependent (e.g., third-party, evolving, or not implemented) system components. It virtualizes only specific slices of dependent behavior critical to the execution of development and testing tasks.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Storage Virtualization</a:t>
            </a:r>
            <a:endParaRPr/>
          </a:p>
        </p:txBody>
      </p:sp>
      <p:sp>
        <p:nvSpPr>
          <p:cNvPr id="327" name="Google Shape;327;p22"/>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u="sng">
                <a:solidFill>
                  <a:schemeClr val="hlink"/>
                </a:solidFill>
                <a:hlinkClick r:id="rId3"/>
              </a:rPr>
              <a:t>Storage virtualization</a:t>
            </a:r>
            <a:r>
              <a:rPr lang="en-US"/>
              <a:t>, the process of completely abstracting logical storage from physical storage</a:t>
            </a:r>
            <a:endParaRPr/>
          </a:p>
          <a:p>
            <a:pPr indent="-342900" lvl="0" marL="342900" rtl="0" algn="l">
              <a:spcBef>
                <a:spcPts val="600"/>
              </a:spcBef>
              <a:spcAft>
                <a:spcPts val="0"/>
              </a:spcAft>
              <a:buSzPts val="2100"/>
              <a:buChar char="●"/>
            </a:pPr>
            <a:r>
              <a:rPr lang="en-US" u="sng">
                <a:solidFill>
                  <a:schemeClr val="hlink"/>
                </a:solidFill>
                <a:hlinkClick r:id="rId4"/>
              </a:rPr>
              <a:t>Distributed file system</a:t>
            </a:r>
            <a:r>
              <a:rPr lang="en-US"/>
              <a:t>, any </a:t>
            </a:r>
            <a:r>
              <a:rPr lang="en-US" u="sng">
                <a:solidFill>
                  <a:schemeClr val="hlink"/>
                </a:solidFill>
                <a:hlinkClick r:id="rId5"/>
              </a:rPr>
              <a:t>file system</a:t>
            </a:r>
            <a:r>
              <a:rPr lang="en-US"/>
              <a:t> that allows access to files from multiple hosts sharing via a computer network</a:t>
            </a:r>
            <a:endParaRPr/>
          </a:p>
          <a:p>
            <a:pPr indent="-342900" lvl="0" marL="342900" rtl="0" algn="l">
              <a:spcBef>
                <a:spcPts val="600"/>
              </a:spcBef>
              <a:spcAft>
                <a:spcPts val="0"/>
              </a:spcAft>
              <a:buSzPts val="2100"/>
              <a:buChar char="●"/>
            </a:pPr>
            <a:r>
              <a:rPr lang="en-US" u="sng">
                <a:solidFill>
                  <a:schemeClr val="hlink"/>
                </a:solidFill>
                <a:hlinkClick r:id="rId6"/>
              </a:rPr>
              <a:t>Virtual file system</a:t>
            </a:r>
            <a:r>
              <a:rPr lang="en-US"/>
              <a:t>, an abstraction layer on top of a more concrete file system, allowing client applications to access different types of concrete file systems in a uniform way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3"/>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Storage Virtualization</a:t>
            </a:r>
            <a:endParaRPr/>
          </a:p>
        </p:txBody>
      </p:sp>
      <p:sp>
        <p:nvSpPr>
          <p:cNvPr id="333" name="Google Shape;333;p23"/>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u="sng">
                <a:solidFill>
                  <a:schemeClr val="hlink"/>
                </a:solidFill>
                <a:hlinkClick r:id="rId3"/>
              </a:rPr>
              <a:t>Storage hypervisor</a:t>
            </a:r>
            <a:r>
              <a:rPr lang="en-US"/>
              <a:t>, the software that manages storage virtualization and combines physical storage resources into one or more flexible pools of logical storage</a:t>
            </a:r>
            <a:endParaRPr/>
          </a:p>
          <a:p>
            <a:pPr indent="-342900" lvl="0" marL="342900" rtl="0" algn="l">
              <a:spcBef>
                <a:spcPts val="600"/>
              </a:spcBef>
              <a:spcAft>
                <a:spcPts val="0"/>
              </a:spcAft>
              <a:buSzPts val="2100"/>
              <a:buChar char="●"/>
            </a:pPr>
            <a:r>
              <a:rPr lang="en-US" u="sng">
                <a:solidFill>
                  <a:schemeClr val="hlink"/>
                </a:solidFill>
                <a:hlinkClick r:id="rId4"/>
              </a:rPr>
              <a:t>Virtual disk drive</a:t>
            </a:r>
            <a:r>
              <a:rPr lang="en-US"/>
              <a:t>, a computer program that emulates a disk drive such as a hard disk drive or optical disk drive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Network Virtualization</a:t>
            </a:r>
            <a:endParaRPr/>
          </a:p>
        </p:txBody>
      </p:sp>
      <p:sp>
        <p:nvSpPr>
          <p:cNvPr id="339" name="Google Shape;339;p24"/>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u="sng">
                <a:solidFill>
                  <a:schemeClr val="hlink"/>
                </a:solidFill>
                <a:hlinkClick r:id="rId3"/>
              </a:rPr>
              <a:t>Network virtualization</a:t>
            </a:r>
            <a:r>
              <a:rPr lang="en-US"/>
              <a:t>, creation of a virtualized network addressing space within or across network subnets</a:t>
            </a:r>
            <a:endParaRPr/>
          </a:p>
          <a:p>
            <a:pPr indent="-342900" lvl="0" marL="342900" rtl="0" algn="l">
              <a:spcBef>
                <a:spcPts val="600"/>
              </a:spcBef>
              <a:spcAft>
                <a:spcPts val="0"/>
              </a:spcAft>
              <a:buSzPts val="2100"/>
              <a:buChar char="●"/>
            </a:pPr>
            <a:r>
              <a:rPr lang="en-US" u="sng">
                <a:solidFill>
                  <a:schemeClr val="hlink"/>
                </a:solidFill>
                <a:hlinkClick r:id="rId4"/>
              </a:rPr>
              <a:t>Virtual private network</a:t>
            </a:r>
            <a:r>
              <a:rPr lang="en-US"/>
              <a:t> (VPN), a network protocol that replaces the actual wire or other physical media in a network with an abstract layer, allowing a network to be created over the Internet</a:t>
            </a:r>
            <a:endParaRPr/>
          </a:p>
          <a:p>
            <a:pPr indent="-209550" lvl="0" marL="342900" rtl="0" algn="l">
              <a:spcBef>
                <a:spcPts val="600"/>
              </a:spcBef>
              <a:spcAft>
                <a:spcPts val="0"/>
              </a:spcAft>
              <a:buSzPts val="21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5"/>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0" lang="en-US"/>
              <a:t>Hypervisor</a:t>
            </a:r>
            <a:endParaRPr/>
          </a:p>
        </p:txBody>
      </p:sp>
      <p:sp>
        <p:nvSpPr>
          <p:cNvPr id="345" name="Google Shape;345;p25"/>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 </a:t>
            </a:r>
            <a:r>
              <a:rPr b="1" lang="en-US"/>
              <a:t>hypervisor</a:t>
            </a:r>
            <a:r>
              <a:rPr lang="en-US"/>
              <a:t> or </a:t>
            </a:r>
            <a:r>
              <a:rPr b="1" lang="en-US"/>
              <a:t>virtual machine monitor</a:t>
            </a:r>
            <a:r>
              <a:rPr lang="en-US"/>
              <a:t> (</a:t>
            </a:r>
            <a:r>
              <a:rPr b="1" lang="en-US"/>
              <a:t>VMM</a:t>
            </a:r>
            <a:r>
              <a:rPr lang="en-US"/>
              <a:t>) is a piece of computer software, firmware or hardware that creates and runs virtual machines.</a:t>
            </a:r>
            <a:endParaRPr/>
          </a:p>
          <a:p>
            <a:pPr indent="-342900" lvl="0" marL="342900" rtl="0" algn="l">
              <a:spcBef>
                <a:spcPts val="600"/>
              </a:spcBef>
              <a:spcAft>
                <a:spcPts val="0"/>
              </a:spcAft>
              <a:buSzPts val="2100"/>
              <a:buChar char="●"/>
            </a:pPr>
            <a:r>
              <a:rPr lang="en-US"/>
              <a:t>A computer on which a hypervisor is running one or more virtual machines is defined as a </a:t>
            </a:r>
            <a:r>
              <a:rPr i="1" lang="en-US"/>
              <a:t>host machine</a:t>
            </a:r>
            <a:r>
              <a:rPr lang="en-US"/>
              <a:t>. </a:t>
            </a:r>
            <a:endParaRPr/>
          </a:p>
          <a:p>
            <a:pPr indent="-342900" lvl="0" marL="342900" rtl="0" algn="l">
              <a:spcBef>
                <a:spcPts val="600"/>
              </a:spcBef>
              <a:spcAft>
                <a:spcPts val="0"/>
              </a:spcAft>
              <a:buSzPts val="2100"/>
              <a:buChar char="●"/>
            </a:pPr>
            <a:r>
              <a:rPr lang="en-US"/>
              <a:t>Each virtual machine is called a </a:t>
            </a:r>
            <a:r>
              <a:rPr i="1" lang="en-US"/>
              <a:t>guest machine</a:t>
            </a:r>
            <a:r>
              <a:rPr lang="en-US"/>
              <a:t>. </a:t>
            </a:r>
            <a:endParaRPr/>
          </a:p>
          <a:p>
            <a:pPr indent="-209550" lvl="0" marL="342900" rtl="0" algn="l">
              <a:spcBef>
                <a:spcPts val="600"/>
              </a:spcBef>
              <a:spcAft>
                <a:spcPts val="0"/>
              </a:spcAft>
              <a:buSzPts val="21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6"/>
          <p:cNvPicPr preferRelativeResize="0"/>
          <p:nvPr>
            <p:ph idx="1" type="body"/>
          </p:nvPr>
        </p:nvPicPr>
        <p:blipFill rotWithShape="1">
          <a:blip r:embed="rId3">
            <a:alphaModFix/>
          </a:blip>
          <a:srcRect b="0" l="0" r="0" t="0"/>
          <a:stretch/>
        </p:blipFill>
        <p:spPr>
          <a:xfrm>
            <a:off x="685800" y="1498543"/>
            <a:ext cx="7362977" cy="45974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Type-1, native or bare-metal hypervisors</a:t>
            </a:r>
            <a:endParaRPr/>
          </a:p>
        </p:txBody>
      </p:sp>
      <p:sp>
        <p:nvSpPr>
          <p:cNvPr id="356" name="Google Shape;356;p27"/>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These hypervisors run directly on the host's hardware to control the hardware and to manage guest operating systems.</a:t>
            </a:r>
            <a:endParaRPr/>
          </a:p>
          <a:p>
            <a:pPr indent="-342900" lvl="0" marL="342900" rtl="0" algn="l">
              <a:spcBef>
                <a:spcPts val="600"/>
              </a:spcBef>
              <a:spcAft>
                <a:spcPts val="0"/>
              </a:spcAft>
              <a:buSzPts val="2100"/>
              <a:buChar char="●"/>
            </a:pPr>
            <a:r>
              <a:rPr lang="en-US"/>
              <a:t>Examples:</a:t>
            </a:r>
            <a:endParaRPr/>
          </a:p>
          <a:p>
            <a:pPr indent="-347663" lvl="1" marL="692150" rtl="0" algn="l">
              <a:spcBef>
                <a:spcPts val="520"/>
              </a:spcBef>
              <a:spcAft>
                <a:spcPts val="0"/>
              </a:spcAft>
              <a:buSzPts val="1820"/>
              <a:buChar char="●"/>
            </a:pPr>
            <a:r>
              <a:rPr lang="en-US"/>
              <a:t> Oracle VM Server for SPARC,</a:t>
            </a:r>
            <a:endParaRPr/>
          </a:p>
          <a:p>
            <a:pPr indent="-347663" lvl="1" marL="692150" rtl="0" algn="l">
              <a:spcBef>
                <a:spcPts val="520"/>
              </a:spcBef>
              <a:spcAft>
                <a:spcPts val="0"/>
              </a:spcAft>
              <a:buSzPts val="1820"/>
              <a:buChar char="●"/>
            </a:pPr>
            <a:r>
              <a:rPr lang="en-US"/>
              <a:t>Oracle VM Server for x86</a:t>
            </a:r>
            <a:endParaRPr/>
          </a:p>
          <a:p>
            <a:pPr indent="-347663" lvl="1" marL="692150" rtl="0" algn="l">
              <a:spcBef>
                <a:spcPts val="520"/>
              </a:spcBef>
              <a:spcAft>
                <a:spcPts val="0"/>
              </a:spcAft>
              <a:buSzPts val="1820"/>
              <a:buChar char="●"/>
            </a:pPr>
            <a:r>
              <a:rPr lang="en-US"/>
              <a:t>Citrix XenServer</a:t>
            </a:r>
            <a:endParaRPr/>
          </a:p>
          <a:p>
            <a:pPr indent="-347663" lvl="1" marL="692150" rtl="0" algn="l">
              <a:spcBef>
                <a:spcPts val="520"/>
              </a:spcBef>
              <a:spcAft>
                <a:spcPts val="0"/>
              </a:spcAft>
              <a:buSzPts val="1820"/>
              <a:buChar char="●"/>
            </a:pPr>
            <a:r>
              <a:rPr lang="en-US"/>
              <a:t>VMware ESX/ESXi</a:t>
            </a:r>
            <a:endParaRPr/>
          </a:p>
          <a:p>
            <a:pPr indent="-347663" lvl="1" marL="692150" rtl="0" algn="l">
              <a:spcBef>
                <a:spcPts val="520"/>
              </a:spcBef>
              <a:spcAft>
                <a:spcPts val="0"/>
              </a:spcAft>
              <a:buSzPts val="1820"/>
              <a:buChar char="●"/>
            </a:pPr>
            <a:r>
              <a:rPr lang="en-US"/>
              <a:t>MicrosoftHyper-V 2008/2012.</a:t>
            </a:r>
            <a:br>
              <a:rPr lang="en-US"/>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idx="1" type="body"/>
          </p:nvPr>
        </p:nvSpPr>
        <p:spPr>
          <a:xfrm>
            <a:off x="228600" y="304800"/>
            <a:ext cx="8534400" cy="640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a:t>The VMM does not rely on the host system for pass-through permissions</a:t>
            </a:r>
            <a:endParaRPr/>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236220" lvl="0" marL="342900" rtl="0" algn="l">
              <a:spcBef>
                <a:spcPts val="480"/>
              </a:spcBef>
              <a:spcAft>
                <a:spcPts val="0"/>
              </a:spcAft>
              <a:buSzPts val="1680"/>
              <a:buNone/>
            </a:pPr>
            <a:r>
              <a:t/>
            </a:r>
            <a:endParaRPr sz="2400"/>
          </a:p>
          <a:p>
            <a:pPr indent="-342900" lvl="0" marL="342900" rtl="0" algn="l">
              <a:spcBef>
                <a:spcPts val="480"/>
              </a:spcBef>
              <a:spcAft>
                <a:spcPts val="0"/>
              </a:spcAft>
              <a:buSzPts val="1680"/>
              <a:buChar char="●"/>
            </a:pPr>
            <a:r>
              <a:rPr lang="en-US" sz="2400"/>
              <a:t>In the bare-metal virtualization technique, you have several options to access I/O devices from the guest systems</a:t>
            </a:r>
            <a:endParaRPr/>
          </a:p>
          <a:p>
            <a:pPr indent="-342900" lvl="0" marL="342900" rtl="0" algn="l">
              <a:spcBef>
                <a:spcPts val="480"/>
              </a:spcBef>
              <a:spcAft>
                <a:spcPts val="0"/>
              </a:spcAft>
              <a:buSzPts val="1680"/>
              <a:buChar char="●"/>
            </a:pPr>
            <a:r>
              <a:rPr lang="en-US" sz="2400"/>
              <a:t>VMM can have direct communication with the I/O devices</a:t>
            </a:r>
            <a:endParaRPr/>
          </a:p>
          <a:p>
            <a:pPr indent="-342900" lvl="0" marL="342900" rtl="0" algn="l">
              <a:spcBef>
                <a:spcPts val="480"/>
              </a:spcBef>
              <a:spcAft>
                <a:spcPts val="0"/>
              </a:spcAft>
              <a:buSzPts val="1680"/>
              <a:buChar char="●"/>
            </a:pPr>
            <a:r>
              <a:rPr lang="en-US" sz="2400"/>
              <a:t>partitioning is another method through which I/O devices can be approached by the hypervisor</a:t>
            </a:r>
            <a:endParaRPr/>
          </a:p>
        </p:txBody>
      </p:sp>
      <p:pic>
        <p:nvPicPr>
          <p:cNvPr id="362" name="Google Shape;362;p28"/>
          <p:cNvPicPr preferRelativeResize="0"/>
          <p:nvPr/>
        </p:nvPicPr>
        <p:blipFill rotWithShape="1">
          <a:blip r:embed="rId3">
            <a:alphaModFix/>
          </a:blip>
          <a:srcRect b="0" l="0" r="0" t="0"/>
          <a:stretch/>
        </p:blipFill>
        <p:spPr>
          <a:xfrm>
            <a:off x="1295400" y="1066800"/>
            <a:ext cx="6259086" cy="3352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idx="1" type="body"/>
          </p:nvPr>
        </p:nvSpPr>
        <p:spPr>
          <a:xfrm>
            <a:off x="457200" y="1143000"/>
            <a:ext cx="8229600" cy="4987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Benefits and Drawbacks:</a:t>
            </a:r>
            <a:endParaRPr/>
          </a:p>
          <a:p>
            <a:pPr indent="-342900" lvl="0" marL="342900" rtl="0" algn="l">
              <a:spcBef>
                <a:spcPts val="480"/>
              </a:spcBef>
              <a:spcAft>
                <a:spcPts val="0"/>
              </a:spcAft>
              <a:buSzPts val="1680"/>
              <a:buFont typeface="Arial"/>
              <a:buChar char="-"/>
            </a:pPr>
            <a:r>
              <a:rPr lang="en-US" sz="2400"/>
              <a:t>VMMs of the bare-metal type may be used for binding the interrupt latency and enabling deterministic performance</a:t>
            </a:r>
            <a:endParaRPr/>
          </a:p>
          <a:p>
            <a:pPr indent="-342900" lvl="0" marL="342900" rtl="0" algn="l">
              <a:spcBef>
                <a:spcPts val="480"/>
              </a:spcBef>
              <a:spcAft>
                <a:spcPts val="0"/>
              </a:spcAft>
              <a:buSzPts val="1680"/>
              <a:buFont typeface="Arial"/>
              <a:buChar char="-"/>
            </a:pPr>
            <a:r>
              <a:rPr lang="en-US" sz="2400"/>
              <a:t>A single hardware platform can be used to run real-time and general-purpose OSs in parallel</a:t>
            </a:r>
            <a:endParaRPr/>
          </a:p>
          <a:p>
            <a:pPr indent="-342900" lvl="0" marL="342900" rtl="0" algn="l">
              <a:spcBef>
                <a:spcPts val="480"/>
              </a:spcBef>
              <a:spcAft>
                <a:spcPts val="0"/>
              </a:spcAft>
              <a:buSzPts val="1680"/>
              <a:buFont typeface="Arial"/>
              <a:buChar char="-"/>
            </a:pPr>
            <a:r>
              <a:rPr lang="en-US" sz="2400">
                <a:solidFill>
                  <a:srgbClr val="FF0000"/>
                </a:solidFill>
              </a:rPr>
              <a:t>The hypervisor must include supporting drivers for hardware platforms, apart from including the drivers required for sharing the I/O devices amongst the guest systems</a:t>
            </a:r>
            <a:endParaRPr/>
          </a:p>
          <a:p>
            <a:pPr indent="-342900" lvl="0" marL="342900" rtl="0" algn="l">
              <a:spcBef>
                <a:spcPts val="480"/>
              </a:spcBef>
              <a:spcAft>
                <a:spcPts val="0"/>
              </a:spcAft>
              <a:buSzPts val="1680"/>
              <a:buFont typeface="Arial"/>
              <a:buChar char="-"/>
            </a:pPr>
            <a:r>
              <a:rPr lang="en-US" sz="2400">
                <a:solidFill>
                  <a:srgbClr val="FF0000"/>
                </a:solidFill>
              </a:rPr>
              <a:t>It is harder to install the VMMs in a bare-metal structure rather than in the hosted structure</a:t>
            </a:r>
            <a:endParaRPr sz="2400">
              <a:solidFill>
                <a:srgbClr val="FF0000"/>
              </a:solidFill>
            </a:endParaRPr>
          </a:p>
          <a:p>
            <a:pPr indent="-209550" lvl="0" marL="342900" rtl="0" algn="l">
              <a:spcBef>
                <a:spcPts val="600"/>
              </a:spcBef>
              <a:spcAft>
                <a:spcPts val="0"/>
              </a:spcAft>
              <a:buSzPts val="21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ph type="title"/>
          </p:nvPr>
        </p:nvSpPr>
        <p:spPr>
          <a:xfrm>
            <a:off x="1752600" y="76200"/>
            <a:ext cx="72390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Virtual Machines</a:t>
            </a:r>
            <a:endParaRPr/>
          </a:p>
        </p:txBody>
      </p:sp>
      <p:sp>
        <p:nvSpPr>
          <p:cNvPr id="178" name="Google Shape;178;p3"/>
          <p:cNvSpPr txBox="1"/>
          <p:nvPr>
            <p:ph idx="1" type="body"/>
          </p:nvPr>
        </p:nvSpPr>
        <p:spPr>
          <a:xfrm>
            <a:off x="457200" y="1295400"/>
            <a:ext cx="8686800" cy="4830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VM technology allows multiple virtual machines to run on a single physical machine.</a:t>
            </a:r>
            <a:endParaRPr/>
          </a:p>
        </p:txBody>
      </p:sp>
      <p:sp>
        <p:nvSpPr>
          <p:cNvPr id="179" name="Google Shape;179;p3"/>
          <p:cNvSpPr/>
          <p:nvPr/>
        </p:nvSpPr>
        <p:spPr>
          <a:xfrm>
            <a:off x="828675" y="4764088"/>
            <a:ext cx="5029200" cy="381000"/>
          </a:xfrm>
          <a:prstGeom prst="rect">
            <a:avLst/>
          </a:prstGeom>
          <a:solidFill>
            <a:srgbClr val="00CCFF"/>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600">
                <a:solidFill>
                  <a:srgbClr val="000000"/>
                </a:solidFill>
                <a:latin typeface="Arial"/>
                <a:ea typeface="Arial"/>
                <a:cs typeface="Arial"/>
                <a:sym typeface="Arial"/>
              </a:rPr>
              <a:t>Hardware</a:t>
            </a:r>
            <a:endParaRPr/>
          </a:p>
        </p:txBody>
      </p:sp>
      <p:sp>
        <p:nvSpPr>
          <p:cNvPr id="180" name="Google Shape;180;p3"/>
          <p:cNvSpPr/>
          <p:nvPr/>
        </p:nvSpPr>
        <p:spPr>
          <a:xfrm>
            <a:off x="828675" y="4154488"/>
            <a:ext cx="5029200" cy="457200"/>
          </a:xfrm>
          <a:prstGeom prst="rect">
            <a:avLst/>
          </a:prstGeom>
          <a:solidFill>
            <a:srgbClr val="FFFF00"/>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600">
                <a:solidFill>
                  <a:srgbClr val="000000"/>
                </a:solidFill>
                <a:latin typeface="Arial"/>
                <a:ea typeface="Arial"/>
                <a:cs typeface="Arial"/>
                <a:sym typeface="Arial"/>
              </a:rPr>
              <a:t>Virtual Machine Monitor (VMM) / Hypervisor</a:t>
            </a:r>
            <a:endParaRPr/>
          </a:p>
        </p:txBody>
      </p:sp>
      <p:sp>
        <p:nvSpPr>
          <p:cNvPr id="181" name="Google Shape;181;p3"/>
          <p:cNvSpPr/>
          <p:nvPr/>
        </p:nvSpPr>
        <p:spPr>
          <a:xfrm>
            <a:off x="981075" y="3087688"/>
            <a:ext cx="1295400" cy="609600"/>
          </a:xfrm>
          <a:prstGeom prst="rect">
            <a:avLst/>
          </a:prstGeom>
          <a:solidFill>
            <a:srgbClr val="00FF00"/>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Guest OS</a:t>
            </a:r>
            <a:endParaRPr/>
          </a:p>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(Linux)</a:t>
            </a:r>
            <a:endParaRPr/>
          </a:p>
        </p:txBody>
      </p:sp>
      <p:sp>
        <p:nvSpPr>
          <p:cNvPr id="182" name="Google Shape;182;p3"/>
          <p:cNvSpPr/>
          <p:nvPr/>
        </p:nvSpPr>
        <p:spPr>
          <a:xfrm>
            <a:off x="2657475" y="3087688"/>
            <a:ext cx="1295400" cy="609600"/>
          </a:xfrm>
          <a:prstGeom prst="rect">
            <a:avLst/>
          </a:prstGeom>
          <a:solidFill>
            <a:srgbClr val="FF00FF"/>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Guest OS</a:t>
            </a:r>
            <a:endParaRPr/>
          </a:p>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(NetBSD)</a:t>
            </a:r>
            <a:endParaRPr/>
          </a:p>
        </p:txBody>
      </p:sp>
      <p:sp>
        <p:nvSpPr>
          <p:cNvPr id="183" name="Google Shape;183;p3"/>
          <p:cNvSpPr/>
          <p:nvPr/>
        </p:nvSpPr>
        <p:spPr>
          <a:xfrm>
            <a:off x="4410075" y="3087688"/>
            <a:ext cx="1295400" cy="609600"/>
          </a:xfrm>
          <a:prstGeom prst="rect">
            <a:avLst/>
          </a:prstGeom>
          <a:solidFill>
            <a:srgbClr val="C0C0C0"/>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Guest OS</a:t>
            </a:r>
            <a:endParaRPr/>
          </a:p>
          <a:p>
            <a:pPr indent="0" lvl="0" marL="0" marR="0" rtl="0" algn="ctr">
              <a:lnSpc>
                <a:spcPct val="102000"/>
              </a:lnSpc>
              <a:spcBef>
                <a:spcPts val="0"/>
              </a:spcBef>
              <a:spcAft>
                <a:spcPts val="0"/>
              </a:spcAft>
              <a:buNone/>
            </a:pPr>
            <a:r>
              <a:rPr lang="en-US" sz="1400">
                <a:solidFill>
                  <a:srgbClr val="000000"/>
                </a:solidFill>
                <a:latin typeface="Arial"/>
                <a:ea typeface="Arial"/>
                <a:cs typeface="Arial"/>
                <a:sym typeface="Arial"/>
              </a:rPr>
              <a:t>(Windows)</a:t>
            </a:r>
            <a:endParaRPr/>
          </a:p>
        </p:txBody>
      </p:sp>
      <p:grpSp>
        <p:nvGrpSpPr>
          <p:cNvPr id="184" name="Google Shape;184;p3"/>
          <p:cNvGrpSpPr/>
          <p:nvPr/>
        </p:nvGrpSpPr>
        <p:grpSpPr>
          <a:xfrm>
            <a:off x="904875" y="2706688"/>
            <a:ext cx="1449388" cy="1296987"/>
            <a:chOff x="570" y="1779"/>
            <a:chExt cx="913" cy="817"/>
          </a:xfrm>
        </p:grpSpPr>
        <p:cxnSp>
          <p:nvCxnSpPr>
            <p:cNvPr id="185" name="Google Shape;185;p3"/>
            <p:cNvCxnSpPr/>
            <p:nvPr/>
          </p:nvCxnSpPr>
          <p:spPr>
            <a:xfrm>
              <a:off x="570"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86" name="Google Shape;186;p3"/>
            <p:cNvCxnSpPr/>
            <p:nvPr/>
          </p:nvCxnSpPr>
          <p:spPr>
            <a:xfrm>
              <a:off x="1482"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87" name="Google Shape;187;p3"/>
            <p:cNvCxnSpPr/>
            <p:nvPr/>
          </p:nvCxnSpPr>
          <p:spPr>
            <a:xfrm>
              <a:off x="570" y="2595"/>
              <a:ext cx="912" cy="1"/>
            </a:xfrm>
            <a:prstGeom prst="straightConnector1">
              <a:avLst/>
            </a:prstGeom>
            <a:noFill/>
            <a:ln cap="flat" cmpd="sng" w="12600">
              <a:solidFill>
                <a:srgbClr val="000000"/>
              </a:solidFill>
              <a:prstDash val="solid"/>
              <a:miter lim="800000"/>
              <a:headEnd len="med" w="med" type="none"/>
              <a:tailEnd len="med" w="med" type="none"/>
            </a:ln>
          </p:spPr>
        </p:cxnSp>
        <p:sp>
          <p:nvSpPr>
            <p:cNvPr id="188" name="Google Shape;188;p3"/>
            <p:cNvSpPr/>
            <p:nvPr/>
          </p:nvSpPr>
          <p:spPr>
            <a:xfrm>
              <a:off x="570" y="2451"/>
              <a:ext cx="912" cy="144"/>
            </a:xfrm>
            <a:prstGeom prst="rect">
              <a:avLst/>
            </a:prstGeom>
            <a:solidFill>
              <a:srgbClr val="00CCFF">
                <a:alpha val="31764"/>
              </a:srgbClr>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600">
                  <a:solidFill>
                    <a:srgbClr val="000000"/>
                  </a:solidFill>
                  <a:latin typeface="Arial"/>
                  <a:ea typeface="Arial"/>
                  <a:cs typeface="Arial"/>
                  <a:sym typeface="Arial"/>
                </a:rPr>
                <a:t>VM</a:t>
              </a:r>
              <a:endParaRPr/>
            </a:p>
          </p:txBody>
        </p:sp>
      </p:grpSp>
      <p:grpSp>
        <p:nvGrpSpPr>
          <p:cNvPr id="189" name="Google Shape;189;p3"/>
          <p:cNvGrpSpPr/>
          <p:nvPr/>
        </p:nvGrpSpPr>
        <p:grpSpPr>
          <a:xfrm>
            <a:off x="2581275" y="2706688"/>
            <a:ext cx="1449388" cy="1296987"/>
            <a:chOff x="1626" y="1779"/>
            <a:chExt cx="913" cy="817"/>
          </a:xfrm>
        </p:grpSpPr>
        <p:cxnSp>
          <p:nvCxnSpPr>
            <p:cNvPr id="190" name="Google Shape;190;p3"/>
            <p:cNvCxnSpPr/>
            <p:nvPr/>
          </p:nvCxnSpPr>
          <p:spPr>
            <a:xfrm>
              <a:off x="1626"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91" name="Google Shape;191;p3"/>
            <p:cNvCxnSpPr/>
            <p:nvPr/>
          </p:nvCxnSpPr>
          <p:spPr>
            <a:xfrm>
              <a:off x="2538"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92" name="Google Shape;192;p3"/>
            <p:cNvCxnSpPr/>
            <p:nvPr/>
          </p:nvCxnSpPr>
          <p:spPr>
            <a:xfrm>
              <a:off x="1626" y="2595"/>
              <a:ext cx="912" cy="1"/>
            </a:xfrm>
            <a:prstGeom prst="straightConnector1">
              <a:avLst/>
            </a:prstGeom>
            <a:noFill/>
            <a:ln cap="flat" cmpd="sng" w="12600">
              <a:solidFill>
                <a:srgbClr val="000000"/>
              </a:solidFill>
              <a:prstDash val="solid"/>
              <a:miter lim="800000"/>
              <a:headEnd len="med" w="med" type="none"/>
              <a:tailEnd len="med" w="med" type="none"/>
            </a:ln>
          </p:spPr>
        </p:cxnSp>
        <p:sp>
          <p:nvSpPr>
            <p:cNvPr id="193" name="Google Shape;193;p3"/>
            <p:cNvSpPr/>
            <p:nvPr/>
          </p:nvSpPr>
          <p:spPr>
            <a:xfrm>
              <a:off x="1626" y="2451"/>
              <a:ext cx="912" cy="144"/>
            </a:xfrm>
            <a:prstGeom prst="rect">
              <a:avLst/>
            </a:prstGeom>
            <a:solidFill>
              <a:srgbClr val="00CCFF">
                <a:alpha val="31764"/>
              </a:srgbClr>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600">
                  <a:solidFill>
                    <a:srgbClr val="000000"/>
                  </a:solidFill>
                  <a:latin typeface="Arial"/>
                  <a:ea typeface="Arial"/>
                  <a:cs typeface="Arial"/>
                  <a:sym typeface="Arial"/>
                </a:rPr>
                <a:t>VM</a:t>
              </a:r>
              <a:endParaRPr/>
            </a:p>
          </p:txBody>
        </p:sp>
      </p:grpSp>
      <p:grpSp>
        <p:nvGrpSpPr>
          <p:cNvPr id="194" name="Google Shape;194;p3"/>
          <p:cNvGrpSpPr/>
          <p:nvPr/>
        </p:nvGrpSpPr>
        <p:grpSpPr>
          <a:xfrm>
            <a:off x="4333875" y="2706688"/>
            <a:ext cx="1449388" cy="1296987"/>
            <a:chOff x="2730" y="1779"/>
            <a:chExt cx="913" cy="817"/>
          </a:xfrm>
        </p:grpSpPr>
        <p:cxnSp>
          <p:nvCxnSpPr>
            <p:cNvPr id="195" name="Google Shape;195;p3"/>
            <p:cNvCxnSpPr/>
            <p:nvPr/>
          </p:nvCxnSpPr>
          <p:spPr>
            <a:xfrm>
              <a:off x="2730"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96" name="Google Shape;196;p3"/>
            <p:cNvCxnSpPr/>
            <p:nvPr/>
          </p:nvCxnSpPr>
          <p:spPr>
            <a:xfrm>
              <a:off x="3642" y="1779"/>
              <a:ext cx="1" cy="816"/>
            </a:xfrm>
            <a:prstGeom prst="straightConnector1">
              <a:avLst/>
            </a:prstGeom>
            <a:noFill/>
            <a:ln cap="flat" cmpd="sng" w="12600">
              <a:solidFill>
                <a:srgbClr val="000000"/>
              </a:solidFill>
              <a:prstDash val="solid"/>
              <a:miter lim="800000"/>
              <a:headEnd len="med" w="med" type="none"/>
              <a:tailEnd len="med" w="med" type="none"/>
            </a:ln>
          </p:spPr>
        </p:cxnSp>
        <p:cxnSp>
          <p:nvCxnSpPr>
            <p:cNvPr id="197" name="Google Shape;197;p3"/>
            <p:cNvCxnSpPr/>
            <p:nvPr/>
          </p:nvCxnSpPr>
          <p:spPr>
            <a:xfrm>
              <a:off x="2730" y="2595"/>
              <a:ext cx="912" cy="1"/>
            </a:xfrm>
            <a:prstGeom prst="straightConnector1">
              <a:avLst/>
            </a:prstGeom>
            <a:noFill/>
            <a:ln cap="flat" cmpd="sng" w="12600">
              <a:solidFill>
                <a:srgbClr val="000000"/>
              </a:solidFill>
              <a:prstDash val="solid"/>
              <a:miter lim="800000"/>
              <a:headEnd len="med" w="med" type="none"/>
              <a:tailEnd len="med" w="med" type="none"/>
            </a:ln>
          </p:spPr>
        </p:cxnSp>
        <p:sp>
          <p:nvSpPr>
            <p:cNvPr id="198" name="Google Shape;198;p3"/>
            <p:cNvSpPr/>
            <p:nvPr/>
          </p:nvSpPr>
          <p:spPr>
            <a:xfrm>
              <a:off x="2730" y="2451"/>
              <a:ext cx="912" cy="144"/>
            </a:xfrm>
            <a:prstGeom prst="rect">
              <a:avLst/>
            </a:prstGeom>
            <a:solidFill>
              <a:srgbClr val="00CCFF">
                <a:alpha val="31764"/>
              </a:srgbClr>
            </a:solidFill>
            <a:ln cap="flat" cmpd="sng" w="12600">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2000"/>
                </a:lnSpc>
                <a:spcBef>
                  <a:spcPts val="0"/>
                </a:spcBef>
                <a:spcAft>
                  <a:spcPts val="0"/>
                </a:spcAft>
                <a:buNone/>
              </a:pPr>
              <a:r>
                <a:rPr lang="en-US" sz="1600">
                  <a:solidFill>
                    <a:srgbClr val="000000"/>
                  </a:solidFill>
                  <a:latin typeface="Arial"/>
                  <a:ea typeface="Arial"/>
                  <a:cs typeface="Arial"/>
                  <a:sym typeface="Arial"/>
                </a:rPr>
                <a:t>VM</a:t>
              </a:r>
              <a:endParaRPr/>
            </a:p>
          </p:txBody>
        </p:sp>
      </p:grpSp>
      <p:sp>
        <p:nvSpPr>
          <p:cNvPr id="199" name="Google Shape;199;p3"/>
          <p:cNvSpPr txBox="1"/>
          <p:nvPr/>
        </p:nvSpPr>
        <p:spPr>
          <a:xfrm>
            <a:off x="4410075" y="2630488"/>
            <a:ext cx="550863" cy="344487"/>
          </a:xfrm>
          <a:prstGeom prst="rect">
            <a:avLst/>
          </a:prstGeom>
          <a:solidFill>
            <a:srgbClr val="99CCFF"/>
          </a:solidFill>
          <a:ln cap="flat" cmpd="sng" w="1260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2000"/>
              </a:lnSpc>
              <a:spcBef>
                <a:spcPts val="0"/>
              </a:spcBef>
              <a:spcAft>
                <a:spcPts val="0"/>
              </a:spcAft>
              <a:buNone/>
            </a:pPr>
            <a:r>
              <a:rPr lang="en-US" sz="1600">
                <a:solidFill>
                  <a:srgbClr val="000000"/>
                </a:solidFill>
                <a:latin typeface="Arial"/>
                <a:ea typeface="Arial"/>
                <a:cs typeface="Arial"/>
                <a:sym typeface="Arial"/>
              </a:rPr>
              <a:t>App</a:t>
            </a:r>
            <a:endParaRPr/>
          </a:p>
        </p:txBody>
      </p:sp>
      <p:sp>
        <p:nvSpPr>
          <p:cNvPr id="200" name="Google Shape;200;p3"/>
          <p:cNvSpPr txBox="1"/>
          <p:nvPr/>
        </p:nvSpPr>
        <p:spPr>
          <a:xfrm>
            <a:off x="1666875" y="2630488"/>
            <a:ext cx="550863" cy="344487"/>
          </a:xfrm>
          <a:prstGeom prst="rect">
            <a:avLst/>
          </a:prstGeom>
          <a:solidFill>
            <a:srgbClr val="FFFF99"/>
          </a:solidFill>
          <a:ln cap="flat" cmpd="sng" w="1260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2000"/>
              </a:lnSpc>
              <a:spcBef>
                <a:spcPts val="0"/>
              </a:spcBef>
              <a:spcAft>
                <a:spcPts val="0"/>
              </a:spcAft>
              <a:buNone/>
            </a:pPr>
            <a:r>
              <a:rPr lang="en-US" sz="1600">
                <a:solidFill>
                  <a:srgbClr val="000000"/>
                </a:solidFill>
                <a:latin typeface="Arial"/>
                <a:ea typeface="Arial"/>
                <a:cs typeface="Arial"/>
                <a:sym typeface="Arial"/>
              </a:rPr>
              <a:t>App</a:t>
            </a:r>
            <a:endParaRPr/>
          </a:p>
        </p:txBody>
      </p:sp>
      <p:sp>
        <p:nvSpPr>
          <p:cNvPr id="201" name="Google Shape;201;p3"/>
          <p:cNvSpPr txBox="1"/>
          <p:nvPr/>
        </p:nvSpPr>
        <p:spPr>
          <a:xfrm>
            <a:off x="5095875" y="2630488"/>
            <a:ext cx="550863" cy="344487"/>
          </a:xfrm>
          <a:prstGeom prst="rect">
            <a:avLst/>
          </a:prstGeom>
          <a:solidFill>
            <a:srgbClr val="FF99CC"/>
          </a:solidFill>
          <a:ln cap="flat" cmpd="sng" w="1260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2000"/>
              </a:lnSpc>
              <a:spcBef>
                <a:spcPts val="0"/>
              </a:spcBef>
              <a:spcAft>
                <a:spcPts val="0"/>
              </a:spcAft>
              <a:buNone/>
            </a:pPr>
            <a:r>
              <a:rPr lang="en-US" sz="1600">
                <a:solidFill>
                  <a:srgbClr val="000000"/>
                </a:solidFill>
                <a:latin typeface="Arial"/>
                <a:ea typeface="Arial"/>
                <a:cs typeface="Arial"/>
                <a:sym typeface="Arial"/>
              </a:rPr>
              <a:t>App</a:t>
            </a:r>
            <a:endParaRPr/>
          </a:p>
        </p:txBody>
      </p:sp>
      <p:sp>
        <p:nvSpPr>
          <p:cNvPr id="202" name="Google Shape;202;p3"/>
          <p:cNvSpPr txBox="1"/>
          <p:nvPr/>
        </p:nvSpPr>
        <p:spPr>
          <a:xfrm>
            <a:off x="2657475" y="2630488"/>
            <a:ext cx="550863" cy="344487"/>
          </a:xfrm>
          <a:prstGeom prst="rect">
            <a:avLst/>
          </a:prstGeom>
          <a:solidFill>
            <a:srgbClr val="CC99FF"/>
          </a:solidFill>
          <a:ln cap="flat" cmpd="sng" w="1260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2000"/>
              </a:lnSpc>
              <a:spcBef>
                <a:spcPts val="0"/>
              </a:spcBef>
              <a:spcAft>
                <a:spcPts val="0"/>
              </a:spcAft>
              <a:buNone/>
            </a:pPr>
            <a:r>
              <a:rPr lang="en-US" sz="1600">
                <a:solidFill>
                  <a:srgbClr val="000000"/>
                </a:solidFill>
                <a:latin typeface="Arial"/>
                <a:ea typeface="Arial"/>
                <a:cs typeface="Arial"/>
                <a:sym typeface="Arial"/>
              </a:rPr>
              <a:t>App</a:t>
            </a:r>
            <a:endParaRPr/>
          </a:p>
        </p:txBody>
      </p:sp>
      <p:sp>
        <p:nvSpPr>
          <p:cNvPr id="203" name="Google Shape;203;p3"/>
          <p:cNvSpPr txBox="1"/>
          <p:nvPr/>
        </p:nvSpPr>
        <p:spPr>
          <a:xfrm>
            <a:off x="981075" y="2630488"/>
            <a:ext cx="550863" cy="344487"/>
          </a:xfrm>
          <a:prstGeom prst="rect">
            <a:avLst/>
          </a:prstGeom>
          <a:solidFill>
            <a:srgbClr val="CCFFCC"/>
          </a:solidFill>
          <a:ln cap="flat" cmpd="sng" w="12600">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2000"/>
              </a:lnSpc>
              <a:spcBef>
                <a:spcPts val="0"/>
              </a:spcBef>
              <a:spcAft>
                <a:spcPts val="0"/>
              </a:spcAft>
              <a:buNone/>
            </a:pPr>
            <a:r>
              <a:rPr lang="en-US" sz="1600">
                <a:solidFill>
                  <a:srgbClr val="000000"/>
                </a:solidFill>
                <a:latin typeface="Arial"/>
                <a:ea typeface="Arial"/>
                <a:cs typeface="Arial"/>
                <a:sym typeface="Arial"/>
              </a:rPr>
              <a:t>App</a:t>
            </a:r>
            <a:endParaRPr/>
          </a:p>
        </p:txBody>
      </p:sp>
      <p:sp>
        <p:nvSpPr>
          <p:cNvPr id="204" name="Google Shape;204;p3"/>
          <p:cNvSpPr txBox="1"/>
          <p:nvPr/>
        </p:nvSpPr>
        <p:spPr>
          <a:xfrm>
            <a:off x="6689725" y="2847975"/>
            <a:ext cx="752475" cy="460375"/>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US" sz="1800">
                <a:solidFill>
                  <a:srgbClr val="000000"/>
                </a:solidFill>
                <a:latin typeface="Arial"/>
                <a:ea typeface="Arial"/>
                <a:cs typeface="Arial"/>
                <a:sym typeface="Arial"/>
              </a:rPr>
              <a:t>Xen</a:t>
            </a:r>
            <a:endParaRPr/>
          </a:p>
        </p:txBody>
      </p:sp>
      <p:sp>
        <p:nvSpPr>
          <p:cNvPr id="205" name="Google Shape;205;p3"/>
          <p:cNvSpPr txBox="1"/>
          <p:nvPr/>
        </p:nvSpPr>
        <p:spPr>
          <a:xfrm>
            <a:off x="6691313" y="3448050"/>
            <a:ext cx="2403475" cy="461963"/>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US" sz="1800">
                <a:solidFill>
                  <a:srgbClr val="000000"/>
                </a:solidFill>
                <a:latin typeface="Arial"/>
                <a:ea typeface="Arial"/>
                <a:cs typeface="Arial"/>
                <a:sym typeface="Arial"/>
              </a:rPr>
              <a:t>VMWare</a:t>
            </a:r>
            <a:endParaRPr/>
          </a:p>
        </p:txBody>
      </p:sp>
      <p:sp>
        <p:nvSpPr>
          <p:cNvPr id="206" name="Google Shape;206;p3"/>
          <p:cNvSpPr txBox="1"/>
          <p:nvPr/>
        </p:nvSpPr>
        <p:spPr>
          <a:xfrm>
            <a:off x="6691313" y="4046538"/>
            <a:ext cx="2403475" cy="461962"/>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US" sz="1800">
                <a:solidFill>
                  <a:srgbClr val="000000"/>
                </a:solidFill>
                <a:latin typeface="Arial"/>
                <a:ea typeface="Arial"/>
                <a:cs typeface="Arial"/>
                <a:sym typeface="Arial"/>
              </a:rPr>
              <a:t>UML</a:t>
            </a:r>
            <a:endParaRPr/>
          </a:p>
        </p:txBody>
      </p:sp>
      <p:sp>
        <p:nvSpPr>
          <p:cNvPr id="207" name="Google Shape;207;p3"/>
          <p:cNvSpPr txBox="1"/>
          <p:nvPr/>
        </p:nvSpPr>
        <p:spPr>
          <a:xfrm>
            <a:off x="6692900" y="4622800"/>
            <a:ext cx="2403475" cy="461963"/>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US" sz="1800">
                <a:solidFill>
                  <a:srgbClr val="000000"/>
                </a:solidFill>
                <a:latin typeface="Arial"/>
                <a:ea typeface="Arial"/>
                <a:cs typeface="Arial"/>
                <a:sym typeface="Arial"/>
              </a:rPr>
              <a:t>Denali</a:t>
            </a:r>
            <a:endParaRPr/>
          </a:p>
        </p:txBody>
      </p:sp>
      <p:sp>
        <p:nvSpPr>
          <p:cNvPr id="208" name="Google Shape;208;p3"/>
          <p:cNvSpPr txBox="1"/>
          <p:nvPr/>
        </p:nvSpPr>
        <p:spPr>
          <a:xfrm>
            <a:off x="6692900" y="5127625"/>
            <a:ext cx="2403475" cy="461963"/>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lang="en-US" sz="1800">
                <a:solidFill>
                  <a:srgbClr val="000000"/>
                </a:solidFill>
                <a:latin typeface="Arial"/>
                <a:ea typeface="Arial"/>
                <a:cs typeface="Arial"/>
                <a:sym typeface="Arial"/>
              </a:rPr>
              <a:t>etc.</a:t>
            </a:r>
            <a:endParaRPr/>
          </a:p>
        </p:txBody>
      </p:sp>
      <p:cxnSp>
        <p:nvCxnSpPr>
          <p:cNvPr id="209" name="Google Shape;209;p3"/>
          <p:cNvCxnSpPr>
            <a:stCxn id="180" idx="3"/>
            <a:endCxn id="204" idx="1"/>
          </p:cNvCxnSpPr>
          <p:nvPr/>
        </p:nvCxnSpPr>
        <p:spPr>
          <a:xfrm flipH="1" rot="10800000">
            <a:off x="5857875" y="3078088"/>
            <a:ext cx="831900" cy="1305000"/>
          </a:xfrm>
          <a:prstGeom prst="straightConnector1">
            <a:avLst/>
          </a:prstGeom>
          <a:noFill/>
          <a:ln cap="flat" cmpd="sng" w="9525">
            <a:solidFill>
              <a:srgbClr val="000000"/>
            </a:solidFill>
            <a:prstDash val="solid"/>
            <a:round/>
            <a:headEnd len="med" w="med" type="none"/>
            <a:tailEnd len="med" w="med" type="none"/>
          </a:ln>
        </p:spPr>
      </p:cxnSp>
      <p:cxnSp>
        <p:nvCxnSpPr>
          <p:cNvPr id="210" name="Google Shape;210;p3"/>
          <p:cNvCxnSpPr>
            <a:stCxn id="180" idx="3"/>
          </p:cNvCxnSpPr>
          <p:nvPr/>
        </p:nvCxnSpPr>
        <p:spPr>
          <a:xfrm flipH="1" rot="10800000">
            <a:off x="5857875" y="3700588"/>
            <a:ext cx="833400" cy="682500"/>
          </a:xfrm>
          <a:prstGeom prst="straightConnector1">
            <a:avLst/>
          </a:prstGeom>
          <a:noFill/>
          <a:ln cap="flat" cmpd="sng" w="9525">
            <a:solidFill>
              <a:srgbClr val="000000"/>
            </a:solidFill>
            <a:prstDash val="solid"/>
            <a:round/>
            <a:headEnd len="med" w="med" type="none"/>
            <a:tailEnd len="med" w="med" type="none"/>
          </a:ln>
        </p:spPr>
      </p:cxnSp>
      <p:cxnSp>
        <p:nvCxnSpPr>
          <p:cNvPr id="211" name="Google Shape;211;p3"/>
          <p:cNvCxnSpPr>
            <a:stCxn id="180" idx="3"/>
            <a:endCxn id="206" idx="1"/>
          </p:cNvCxnSpPr>
          <p:nvPr/>
        </p:nvCxnSpPr>
        <p:spPr>
          <a:xfrm flipH="1" rot="10800000">
            <a:off x="5857875" y="4277488"/>
            <a:ext cx="833400" cy="105600"/>
          </a:xfrm>
          <a:prstGeom prst="straightConnector1">
            <a:avLst/>
          </a:prstGeom>
          <a:noFill/>
          <a:ln cap="flat" cmpd="sng" w="9525">
            <a:solidFill>
              <a:srgbClr val="000000"/>
            </a:solidFill>
            <a:prstDash val="solid"/>
            <a:round/>
            <a:headEnd len="med" w="med" type="none"/>
            <a:tailEnd len="med" w="med" type="none"/>
          </a:ln>
        </p:spPr>
      </p:cxnSp>
      <p:cxnSp>
        <p:nvCxnSpPr>
          <p:cNvPr id="212" name="Google Shape;212;p3"/>
          <p:cNvCxnSpPr>
            <a:stCxn id="180" idx="3"/>
            <a:endCxn id="207" idx="1"/>
          </p:cNvCxnSpPr>
          <p:nvPr/>
        </p:nvCxnSpPr>
        <p:spPr>
          <a:xfrm>
            <a:off x="5857875" y="4383088"/>
            <a:ext cx="834900" cy="470700"/>
          </a:xfrm>
          <a:prstGeom prst="straightConnector1">
            <a:avLst/>
          </a:prstGeom>
          <a:noFill/>
          <a:ln cap="flat" cmpd="sng" w="9525">
            <a:solidFill>
              <a:srgbClr val="000000"/>
            </a:solidFill>
            <a:prstDash val="solid"/>
            <a:round/>
            <a:headEnd len="med" w="med" type="none"/>
            <a:tailEnd len="med" w="med" type="none"/>
          </a:ln>
        </p:spPr>
      </p:cxnSp>
      <p:cxnSp>
        <p:nvCxnSpPr>
          <p:cNvPr id="213" name="Google Shape;213;p3"/>
          <p:cNvCxnSpPr>
            <a:stCxn id="180" idx="3"/>
            <a:endCxn id="208" idx="1"/>
          </p:cNvCxnSpPr>
          <p:nvPr/>
        </p:nvCxnSpPr>
        <p:spPr>
          <a:xfrm>
            <a:off x="5857875" y="4383088"/>
            <a:ext cx="834900" cy="975600"/>
          </a:xfrm>
          <a:prstGeom prst="straightConnector1">
            <a:avLst/>
          </a:prstGeom>
          <a:noFill/>
          <a:ln cap="flat" cmpd="sng" w="9525">
            <a:solidFill>
              <a:srgbClr val="000000"/>
            </a:solidFill>
            <a:prstDash val="solid"/>
            <a:round/>
            <a:headEnd len="med" w="med" type="none"/>
            <a:tailEnd len="med" w="med" type="none"/>
          </a:ln>
        </p:spPr>
      </p:cxnSp>
      <p:sp>
        <p:nvSpPr>
          <p:cNvPr id="214" name="Google Shape;214;p3"/>
          <p:cNvSpPr txBox="1"/>
          <p:nvPr>
            <p:ph idx="12" type="sldNum"/>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Comic Sans MS"/>
                <a:ea typeface="Comic Sans MS"/>
                <a:cs typeface="Comic Sans MS"/>
                <a:sym typeface="Comic Sans MS"/>
              </a:rPr>
              <a:t>‹#›</a:t>
            </a:fld>
            <a:endParaRPr sz="1000">
              <a:solidFill>
                <a:schemeClr val="dk1"/>
              </a:solidFill>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0"/>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Type-2 or hosted hypervisors</a:t>
            </a:r>
            <a:endParaRPr/>
          </a:p>
        </p:txBody>
      </p:sp>
      <p:sp>
        <p:nvSpPr>
          <p:cNvPr id="373" name="Google Shape;373;p30"/>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These hypervisors run on a conventional operating system just as other computer programs do. </a:t>
            </a:r>
            <a:endParaRPr/>
          </a:p>
          <a:p>
            <a:pPr indent="-342900" lvl="0" marL="342900" rtl="0" algn="l">
              <a:spcBef>
                <a:spcPts val="600"/>
              </a:spcBef>
              <a:spcAft>
                <a:spcPts val="0"/>
              </a:spcAft>
              <a:buSzPts val="2100"/>
              <a:buChar char="●"/>
            </a:pPr>
            <a:r>
              <a:rPr lang="en-US"/>
              <a:t>Type-2 hypervisors abstract guest operating systems from the host operating system. </a:t>
            </a:r>
            <a:endParaRPr/>
          </a:p>
          <a:p>
            <a:pPr indent="-342900" lvl="0" marL="342900" rtl="0" algn="l">
              <a:spcBef>
                <a:spcPts val="600"/>
              </a:spcBef>
              <a:spcAft>
                <a:spcPts val="0"/>
              </a:spcAft>
              <a:buSzPts val="2100"/>
              <a:buChar char="●"/>
            </a:pPr>
            <a:r>
              <a:rPr lang="en-US"/>
              <a:t>Examples: </a:t>
            </a:r>
            <a:endParaRPr/>
          </a:p>
          <a:p>
            <a:pPr indent="-347663" lvl="1" marL="692150" rtl="0" algn="l">
              <a:spcBef>
                <a:spcPts val="520"/>
              </a:spcBef>
              <a:spcAft>
                <a:spcPts val="0"/>
              </a:spcAft>
              <a:buSzPts val="1820"/>
              <a:buChar char="●"/>
            </a:pPr>
            <a:r>
              <a:rPr lang="en-US"/>
              <a:t>VMware Workstation</a:t>
            </a:r>
            <a:endParaRPr/>
          </a:p>
          <a:p>
            <a:pPr indent="-347663" lvl="1" marL="692150" rtl="0" algn="l">
              <a:spcBef>
                <a:spcPts val="520"/>
              </a:spcBef>
              <a:spcAft>
                <a:spcPts val="0"/>
              </a:spcAft>
              <a:buSzPts val="1820"/>
              <a:buChar char="●"/>
            </a:pPr>
            <a:r>
              <a:rPr lang="en-US"/>
              <a:t>VMware Player</a:t>
            </a:r>
            <a:endParaRPr/>
          </a:p>
          <a:p>
            <a:pPr indent="-347663" lvl="1" marL="692150" rtl="0" algn="l">
              <a:spcBef>
                <a:spcPts val="520"/>
              </a:spcBef>
              <a:spcAft>
                <a:spcPts val="0"/>
              </a:spcAft>
              <a:buSzPts val="1820"/>
              <a:buChar char="●"/>
            </a:pPr>
            <a:r>
              <a:rPr lang="en-US"/>
              <a:t>VirtualBox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idx="1" type="body"/>
          </p:nvPr>
        </p:nvSpPr>
        <p:spPr>
          <a:xfrm>
            <a:off x="457200" y="152400"/>
            <a:ext cx="7620000" cy="5978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a:t>Enables you to run various guest application windows of your own on top of a base OS with the help of the VMM</a:t>
            </a:r>
            <a:endParaRPr/>
          </a:p>
          <a:p>
            <a:pPr indent="-342900" lvl="0" marL="342900" rtl="0" algn="l">
              <a:spcBef>
                <a:spcPts val="480"/>
              </a:spcBef>
              <a:spcAft>
                <a:spcPts val="0"/>
              </a:spcAft>
              <a:buSzPts val="1680"/>
              <a:buChar char="●"/>
            </a:pPr>
            <a:r>
              <a:rPr lang="en-US" sz="2400"/>
              <a:t>Guest OSs in this virtualization structure have limited access to the I/O devices</a:t>
            </a:r>
            <a:endParaRPr/>
          </a:p>
          <a:p>
            <a:pPr indent="-342900" lvl="0" marL="342900" rtl="0" algn="l">
              <a:spcBef>
                <a:spcPts val="480"/>
              </a:spcBef>
              <a:spcAft>
                <a:spcPts val="0"/>
              </a:spcAft>
              <a:buSzPts val="1680"/>
              <a:buChar char="●"/>
            </a:pPr>
            <a:r>
              <a:rPr lang="en-US" sz="2400"/>
              <a:t>The I/O connections to a given physical system are owned by the host system only while their emulated view is presented (when possible) by the VMM to every single guest machine running on the same base system</a:t>
            </a:r>
            <a:endParaRPr/>
          </a:p>
        </p:txBody>
      </p:sp>
      <p:pic>
        <p:nvPicPr>
          <p:cNvPr id="379" name="Google Shape;379;p31"/>
          <p:cNvPicPr preferRelativeResize="0"/>
          <p:nvPr/>
        </p:nvPicPr>
        <p:blipFill rotWithShape="1">
          <a:blip r:embed="rId3">
            <a:alphaModFix/>
          </a:blip>
          <a:srcRect b="0" l="0" r="0" t="0"/>
          <a:stretch/>
        </p:blipFill>
        <p:spPr>
          <a:xfrm>
            <a:off x="2667000" y="3657600"/>
            <a:ext cx="5791200" cy="3124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idx="1" type="body"/>
          </p:nvPr>
        </p:nvSpPr>
        <p:spPr>
          <a:xfrm>
            <a:off x="228600" y="228600"/>
            <a:ext cx="8686800" cy="5216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Benefits and Drawbacks:</a:t>
            </a:r>
            <a:endParaRPr/>
          </a:p>
          <a:p>
            <a:pPr indent="-342900" lvl="0" marL="342900" rtl="0" algn="l">
              <a:spcBef>
                <a:spcPts val="480"/>
              </a:spcBef>
              <a:spcAft>
                <a:spcPts val="0"/>
              </a:spcAft>
              <a:buSzPts val="1680"/>
              <a:buFont typeface="Arial"/>
              <a:buChar char="-"/>
            </a:pPr>
            <a:r>
              <a:rPr lang="en-US" sz="2400"/>
              <a:t>With the hosted virtualization structure, multiple guest systems are easily installed, configured, and run</a:t>
            </a:r>
            <a:endParaRPr/>
          </a:p>
          <a:p>
            <a:pPr indent="-342900" lvl="0" marL="342900" rtl="0" algn="l">
              <a:spcBef>
                <a:spcPts val="480"/>
              </a:spcBef>
              <a:spcAft>
                <a:spcPts val="0"/>
              </a:spcAft>
              <a:buSzPts val="1680"/>
              <a:buFont typeface="Arial"/>
              <a:buChar char="-"/>
            </a:pPr>
            <a:r>
              <a:rPr lang="en-US" sz="2400"/>
              <a:t>Setting VMWare Workstation on a Windows-based system through the basic Windows installer is a matter of only a few minutes</a:t>
            </a:r>
            <a:endParaRPr/>
          </a:p>
          <a:p>
            <a:pPr indent="-342900" lvl="0" marL="342900" rtl="0" algn="l">
              <a:spcBef>
                <a:spcPts val="480"/>
              </a:spcBef>
              <a:spcAft>
                <a:spcPts val="0"/>
              </a:spcAft>
              <a:buSzPts val="1680"/>
              <a:buFont typeface="Arial"/>
              <a:buChar char="-"/>
            </a:pPr>
            <a:r>
              <a:rPr lang="en-US" sz="2400"/>
              <a:t>After the VMM is installed, you can run several guest systems on various platforms without any extra physical resource requirement</a:t>
            </a:r>
            <a:endParaRPr/>
          </a:p>
          <a:p>
            <a:pPr indent="-342900" lvl="0" marL="342900" rtl="0" algn="l">
              <a:spcBef>
                <a:spcPts val="480"/>
              </a:spcBef>
              <a:spcAft>
                <a:spcPts val="0"/>
              </a:spcAft>
              <a:buSzPts val="1680"/>
              <a:buFont typeface="Arial"/>
              <a:buChar char="-"/>
            </a:pPr>
            <a:r>
              <a:rPr lang="en-US" sz="2400">
                <a:solidFill>
                  <a:srgbClr val="FF0000"/>
                </a:solidFill>
              </a:rPr>
              <a:t>The hosted structure is incapable of providing a pass-through to many I/O devices</a:t>
            </a:r>
            <a:endParaRPr/>
          </a:p>
          <a:p>
            <a:pPr indent="-342900" lvl="0" marL="342900" rtl="0" algn="l">
              <a:spcBef>
                <a:spcPts val="480"/>
              </a:spcBef>
              <a:spcAft>
                <a:spcPts val="0"/>
              </a:spcAft>
              <a:buSzPts val="1680"/>
              <a:buFont typeface="Arial"/>
              <a:buChar char="-"/>
            </a:pPr>
            <a:r>
              <a:rPr lang="en-US" sz="2400">
                <a:solidFill>
                  <a:srgbClr val="FF0000"/>
                </a:solidFill>
              </a:rPr>
              <a:t>Performance of the hosted system may be downgraded, because the I/O requests made by the guest systems must be passed through a host OS</a:t>
            </a:r>
            <a:endParaRPr/>
          </a:p>
          <a:p>
            <a:pPr indent="-342900" lvl="0" marL="342900" rtl="0" algn="l">
              <a:spcBef>
                <a:spcPts val="480"/>
              </a:spcBef>
              <a:spcAft>
                <a:spcPts val="0"/>
              </a:spcAft>
              <a:buSzPts val="1680"/>
              <a:buFont typeface="Arial"/>
              <a:buChar char="-"/>
            </a:pPr>
            <a:r>
              <a:rPr lang="en-US" sz="2400">
                <a:solidFill>
                  <a:srgbClr val="FF0000"/>
                </a:solidFill>
              </a:rPr>
              <a:t>A real-time OS is not supported in this structure either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title"/>
          </p:nvPr>
        </p:nvSpPr>
        <p:spPr>
          <a:xfrm>
            <a:off x="457200" y="457200"/>
            <a:ext cx="7543800" cy="7921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Benefits of Virtualization</a:t>
            </a:r>
            <a:endParaRPr/>
          </a:p>
        </p:txBody>
      </p:sp>
      <p:sp>
        <p:nvSpPr>
          <p:cNvPr id="390" name="Google Shape;390;p33"/>
          <p:cNvSpPr txBox="1"/>
          <p:nvPr>
            <p:ph idx="1" type="body"/>
          </p:nvPr>
        </p:nvSpPr>
        <p:spPr>
          <a:xfrm>
            <a:off x="457200" y="1524000"/>
            <a:ext cx="8229600" cy="46069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Maximizing Resources—The pay-as-you-go facility of virtualization helps organizations utilize the maximum amount of required resources.</a:t>
            </a:r>
            <a:endParaRPr/>
          </a:p>
          <a:p>
            <a:pPr indent="-342900" lvl="0" marL="342900" rtl="0" algn="just">
              <a:spcBef>
                <a:spcPts val="600"/>
              </a:spcBef>
              <a:spcAft>
                <a:spcPts val="0"/>
              </a:spcAft>
              <a:buSzPts val="2100"/>
              <a:buChar char="●"/>
            </a:pPr>
            <a:r>
              <a:rPr lang="en-US"/>
              <a:t>Reducing Hardware Costs—When you have no requirements for infrastructure maintenance, the cost for hardware reduces automatically. You do not require installing large servers, huge disk space, or expensive databases, because you can avail these services virtually, anytime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ph idx="1" type="body"/>
          </p:nvPr>
        </p:nvSpPr>
        <p:spPr>
          <a:xfrm>
            <a:off x="15025" y="16099"/>
            <a:ext cx="8001000" cy="45307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Minimizing Maintenance Requirements—The lesser is the hardware with you, the lesser is the requirement for maintenance. Virtualization helps you run multiple OSs on a single hardware, which reduces the hardware cost, as well as the need for maintaining the hardware</a:t>
            </a:r>
            <a:endParaRPr/>
          </a:p>
          <a:p>
            <a:pPr indent="-342900" lvl="0" marL="342900" rtl="0" algn="just">
              <a:spcBef>
                <a:spcPts val="600"/>
              </a:spcBef>
              <a:spcAft>
                <a:spcPts val="0"/>
              </a:spcAft>
              <a:buSzPts val="2100"/>
              <a:buChar char="●"/>
            </a:pPr>
            <a:r>
              <a:rPr lang="en-US"/>
              <a:t>Enjoying Benefits of OS Services—Virtualization helps you take advantage of the facilities offered by different Oss</a:t>
            </a:r>
            <a:endParaRPr/>
          </a:p>
          <a:p>
            <a:pPr indent="-342900" lvl="0" marL="342900" rtl="0" algn="just">
              <a:spcBef>
                <a:spcPts val="600"/>
              </a:spcBef>
              <a:spcAft>
                <a:spcPts val="0"/>
              </a:spcAft>
              <a:buSzPts val="2100"/>
              <a:buChar char="●"/>
            </a:pPr>
            <a:r>
              <a:rPr lang="en-US"/>
              <a:t>Using Multiple Systems—Use of multiple systems is made easy with the help of virtualization.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idx="1" type="body"/>
          </p:nvPr>
        </p:nvSpPr>
        <p:spPr>
          <a:xfrm>
            <a:off x="457200" y="304800"/>
            <a:ext cx="7543800" cy="58261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Testing Beta Software and Maintaining Legacy Applications—</a:t>
            </a:r>
            <a:endParaRPr/>
          </a:p>
          <a:p>
            <a:pPr indent="0" lvl="0" marL="0" rtl="0" algn="just">
              <a:spcBef>
                <a:spcPts val="600"/>
              </a:spcBef>
              <a:spcAft>
                <a:spcPts val="0"/>
              </a:spcAft>
              <a:buSzPts val="2100"/>
              <a:buNone/>
            </a:pPr>
            <a:r>
              <a:rPr lang="en-US"/>
              <a:t>If the OS you use for testing software releases gets corrupted, you can still continue your work uninterrupted with the other system running on the same machine.</a:t>
            </a:r>
            <a:endParaRPr/>
          </a:p>
          <a:p>
            <a:pPr indent="0" lvl="0" marL="0" rtl="0" algn="just">
              <a:spcBef>
                <a:spcPts val="600"/>
              </a:spcBef>
              <a:spcAft>
                <a:spcPts val="0"/>
              </a:spcAft>
              <a:buSzPts val="2100"/>
              <a:buNone/>
            </a:pPr>
            <a:r>
              <a:rPr lang="en-US"/>
              <a:t>Likewise, if you have a legacy system on which certain applications are run and supported, you can continue with that without requiring to port programs to a different OS.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idx="1" type="body"/>
          </p:nvPr>
        </p:nvSpPr>
        <p:spPr>
          <a:xfrm>
            <a:off x="457200" y="1719263"/>
            <a:ext cx="8229600" cy="441166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100"/>
              <a:buChar char="●"/>
            </a:pPr>
            <a:r>
              <a:rPr lang="en-US"/>
              <a:t>Increasing System Security—You can increase the security of your systems through virtualization. Individual systems that are run on virtual machines can be separated from each other. This helps avoid the requirement for different computers to be run on different levels of security without being utilized to their full capacity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7"/>
          <p:cNvPicPr preferRelativeResize="0"/>
          <p:nvPr/>
        </p:nvPicPr>
        <p:blipFill rotWithShape="1">
          <a:blip r:embed="rId3">
            <a:alphaModFix/>
          </a:blip>
          <a:srcRect b="0" l="0" r="0" t="0"/>
          <a:stretch/>
        </p:blipFill>
        <p:spPr>
          <a:xfrm>
            <a:off x="914400" y="291323"/>
            <a:ext cx="7654796" cy="65666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idx="1" type="body"/>
          </p:nvPr>
        </p:nvSpPr>
        <p:spPr>
          <a:xfrm>
            <a:off x="457200" y="533400"/>
            <a:ext cx="8229600" cy="5597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1. Virtualization at the Instruction Set Architecture (ISA) Level:</a:t>
            </a:r>
            <a:endParaRPr/>
          </a:p>
          <a:p>
            <a:pPr indent="-342900" lvl="0" marL="342900" rtl="0" algn="l">
              <a:spcBef>
                <a:spcPts val="480"/>
              </a:spcBef>
              <a:spcAft>
                <a:spcPts val="0"/>
              </a:spcAft>
              <a:buSzPts val="1680"/>
              <a:buChar char="●"/>
            </a:pPr>
            <a:r>
              <a:rPr lang="en-US" sz="2400"/>
              <a:t>Transforming the physical architecture of the system’s instruction set completely into software</a:t>
            </a:r>
            <a:endParaRPr/>
          </a:p>
          <a:p>
            <a:pPr indent="-342900" lvl="0" marL="342900" rtl="0" algn="l">
              <a:spcBef>
                <a:spcPts val="480"/>
              </a:spcBef>
              <a:spcAft>
                <a:spcPts val="0"/>
              </a:spcAft>
              <a:buSzPts val="1680"/>
              <a:buChar char="●"/>
            </a:pPr>
            <a:r>
              <a:rPr lang="en-US" sz="2400"/>
              <a:t>Guest systems issue instructions for the emulator to process and execute</a:t>
            </a:r>
            <a:endParaRPr/>
          </a:p>
          <a:p>
            <a:pPr indent="-342900" lvl="0" marL="342900" rtl="0" algn="l">
              <a:spcBef>
                <a:spcPts val="480"/>
              </a:spcBef>
              <a:spcAft>
                <a:spcPts val="0"/>
              </a:spcAft>
              <a:buSzPts val="1680"/>
              <a:buChar char="●"/>
            </a:pPr>
            <a:r>
              <a:rPr lang="en-US" sz="2400"/>
              <a:t>The instructions are received by the emulator, which transforms them into a native instruction set</a:t>
            </a:r>
            <a:endParaRPr/>
          </a:p>
          <a:p>
            <a:pPr indent="-342900" lvl="0" marL="342900" rtl="0" algn="l">
              <a:spcBef>
                <a:spcPts val="480"/>
              </a:spcBef>
              <a:spcAft>
                <a:spcPts val="0"/>
              </a:spcAft>
              <a:buSzPts val="1680"/>
              <a:buChar char="●"/>
            </a:pPr>
            <a:r>
              <a:rPr lang="en-US" sz="2400"/>
              <a:t>These native instructions are run on the host machine’s hardware</a:t>
            </a:r>
            <a:endParaRPr/>
          </a:p>
          <a:p>
            <a:pPr indent="-342900" lvl="0" marL="342900" rtl="0" algn="l">
              <a:spcBef>
                <a:spcPts val="480"/>
              </a:spcBef>
              <a:spcAft>
                <a:spcPts val="0"/>
              </a:spcAft>
              <a:buSzPts val="1680"/>
              <a:buChar char="●"/>
            </a:pPr>
            <a:r>
              <a:rPr lang="en-US" sz="2400"/>
              <a:t>Instructions include both the processor-oriented instructions and the I/O-specific ones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9"/>
          <p:cNvSpPr txBox="1"/>
          <p:nvPr>
            <p:ph idx="1" type="body"/>
          </p:nvPr>
        </p:nvSpPr>
        <p:spPr>
          <a:xfrm>
            <a:off x="457199" y="533400"/>
            <a:ext cx="8449057" cy="5597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2. Virtualization at the Hardware Abstraction Layer (HAL):</a:t>
            </a:r>
            <a:endParaRPr/>
          </a:p>
          <a:p>
            <a:pPr indent="-342900" lvl="0" marL="342900" rtl="0" algn="just">
              <a:spcBef>
                <a:spcPts val="480"/>
              </a:spcBef>
              <a:spcAft>
                <a:spcPts val="0"/>
              </a:spcAft>
              <a:buSzPts val="1680"/>
              <a:buChar char="●"/>
            </a:pPr>
            <a:r>
              <a:rPr lang="en-US" sz="2400"/>
              <a:t>Time spent in interpreting the instructions issued by the guest platform into the instructions of the host platform is reduced</a:t>
            </a:r>
            <a:endParaRPr/>
          </a:p>
          <a:p>
            <a:pPr indent="-342900" lvl="0" marL="342900" rtl="0" algn="just">
              <a:spcBef>
                <a:spcPts val="480"/>
              </a:spcBef>
              <a:spcAft>
                <a:spcPts val="0"/>
              </a:spcAft>
              <a:buSzPts val="1680"/>
              <a:buChar char="●"/>
            </a:pPr>
            <a:r>
              <a:rPr lang="en-US" sz="2400"/>
              <a:t>It finds similarities that exist between the architectures of the systems</a:t>
            </a:r>
            <a:endParaRPr/>
          </a:p>
          <a:p>
            <a:pPr indent="-342900" lvl="0" marL="342900" rtl="0" algn="just">
              <a:spcBef>
                <a:spcPts val="480"/>
              </a:spcBef>
              <a:spcAft>
                <a:spcPts val="0"/>
              </a:spcAft>
              <a:buSzPts val="1680"/>
              <a:buChar char="●"/>
            </a:pPr>
            <a:r>
              <a:rPr lang="en-US" sz="2400"/>
              <a:t>Virtualization utilizes the native hardware for all its computation and processing by mapping the virtual resources into physical resources</a:t>
            </a:r>
            <a:endParaRPr/>
          </a:p>
          <a:p>
            <a:pPr indent="-342900" lvl="0" marL="342900" rtl="0" algn="just">
              <a:spcBef>
                <a:spcPts val="480"/>
              </a:spcBef>
              <a:spcAft>
                <a:spcPts val="0"/>
              </a:spcAft>
              <a:buSzPts val="1680"/>
              <a:buChar char="●"/>
            </a:pPr>
            <a:r>
              <a:rPr lang="en-US" sz="2400"/>
              <a:t>It increases the efficiency of the </a:t>
            </a:r>
            <a:endParaRPr sz="2400"/>
          </a:p>
          <a:p>
            <a:pPr indent="0" lvl="0" marL="0" rtl="0" algn="just">
              <a:spcBef>
                <a:spcPts val="480"/>
              </a:spcBef>
              <a:spcAft>
                <a:spcPts val="0"/>
              </a:spcAft>
              <a:buSzPts val="1680"/>
              <a:buNone/>
            </a:pPr>
            <a:r>
              <a:rPr lang="en-US" sz="2400"/>
              <a:t>virtual machine in handling various tasks</a:t>
            </a:r>
            <a:endParaRPr/>
          </a:p>
          <a:p>
            <a:pPr indent="-342900" lvl="0" marL="342900" rtl="0" algn="just">
              <a:spcBef>
                <a:spcPts val="480"/>
              </a:spcBef>
              <a:spcAft>
                <a:spcPts val="0"/>
              </a:spcAft>
              <a:buSzPts val="1680"/>
              <a:buChar char="●"/>
            </a:pPr>
            <a:r>
              <a:rPr lang="en-US" sz="2400"/>
              <a:t>Cannot fully virtualize all the </a:t>
            </a:r>
            <a:endParaRPr sz="2400"/>
          </a:p>
          <a:p>
            <a:pPr indent="0" lvl="0" marL="0" rtl="0" algn="just">
              <a:spcBef>
                <a:spcPts val="480"/>
              </a:spcBef>
              <a:spcAft>
                <a:spcPts val="0"/>
              </a:spcAft>
              <a:buSzPts val="1680"/>
              <a:buNone/>
            </a:pPr>
            <a:r>
              <a:rPr lang="en-US" sz="2400"/>
              <a:t>platforms through this technique</a:t>
            </a:r>
            <a:endParaRPr/>
          </a:p>
        </p:txBody>
      </p:sp>
      <p:pic>
        <p:nvPicPr>
          <p:cNvPr id="421" name="Google Shape;421;p39"/>
          <p:cNvPicPr preferRelativeResize="0"/>
          <p:nvPr/>
        </p:nvPicPr>
        <p:blipFill rotWithShape="1">
          <a:blip r:embed="rId3">
            <a:alphaModFix/>
          </a:blip>
          <a:srcRect b="0" l="0" r="0" t="0"/>
          <a:stretch/>
        </p:blipFill>
        <p:spPr>
          <a:xfrm>
            <a:off x="6019800" y="4368554"/>
            <a:ext cx="2971800" cy="21084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218599" y="270035"/>
            <a:ext cx="8695373" cy="81295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None/>
            </a:pPr>
            <a:r>
              <a:rPr lang="en-US">
                <a:solidFill>
                  <a:srgbClr val="000000"/>
                </a:solidFill>
                <a:latin typeface="Arial"/>
                <a:ea typeface="Arial"/>
                <a:cs typeface="Arial"/>
                <a:sym typeface="Arial"/>
              </a:rPr>
              <a:t>Traditional App/Server</a:t>
            </a:r>
            <a:endParaRPr/>
          </a:p>
        </p:txBody>
      </p:sp>
      <p:pic>
        <p:nvPicPr>
          <p:cNvPr id="221" name="Google Shape;221;p4"/>
          <p:cNvPicPr preferRelativeResize="0"/>
          <p:nvPr/>
        </p:nvPicPr>
        <p:blipFill rotWithShape="1">
          <a:blip r:embed="rId3">
            <a:alphaModFix/>
          </a:blip>
          <a:srcRect b="0" l="0" r="0" t="0"/>
          <a:stretch/>
        </p:blipFill>
        <p:spPr>
          <a:xfrm>
            <a:off x="1251585" y="1280160"/>
            <a:ext cx="6565107" cy="515064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idx="1" type="body"/>
          </p:nvPr>
        </p:nvSpPr>
        <p:spPr>
          <a:xfrm>
            <a:off x="457200" y="1066800"/>
            <a:ext cx="8229600" cy="5064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3. Virtualization at the OS Level:</a:t>
            </a:r>
            <a:endParaRPr/>
          </a:p>
          <a:p>
            <a:pPr indent="-342900" lvl="0" marL="342900" rtl="0" algn="just">
              <a:spcBef>
                <a:spcPts val="480"/>
              </a:spcBef>
              <a:spcAft>
                <a:spcPts val="0"/>
              </a:spcAft>
              <a:buSzPts val="1680"/>
              <a:buChar char="●"/>
            </a:pPr>
            <a:r>
              <a:rPr lang="en-US" sz="2400"/>
              <a:t>To overcome the issues of redundancy and time consumption (to avoid duplicity OS in native &amp; virtual)</a:t>
            </a:r>
            <a:endParaRPr/>
          </a:p>
          <a:p>
            <a:pPr indent="-342900" lvl="0" marL="342900" rtl="0" algn="just">
              <a:spcBef>
                <a:spcPts val="480"/>
              </a:spcBef>
              <a:spcAft>
                <a:spcPts val="0"/>
              </a:spcAft>
              <a:buSzPts val="1680"/>
              <a:buChar char="●"/>
            </a:pPr>
            <a:r>
              <a:rPr lang="en-US" sz="2400"/>
              <a:t>Higher level virtualization</a:t>
            </a:r>
            <a:endParaRPr/>
          </a:p>
          <a:p>
            <a:pPr indent="-342900" lvl="0" marL="342900" rtl="0" algn="just">
              <a:spcBef>
                <a:spcPts val="480"/>
              </a:spcBef>
              <a:spcAft>
                <a:spcPts val="0"/>
              </a:spcAft>
              <a:buSzPts val="1680"/>
              <a:buChar char="●"/>
            </a:pPr>
            <a:r>
              <a:rPr lang="en-US" sz="2400"/>
              <a:t>Sharing both hardware and OS</a:t>
            </a:r>
            <a:endParaRPr/>
          </a:p>
          <a:p>
            <a:pPr indent="-342900" lvl="0" marL="342900" rtl="0" algn="just">
              <a:spcBef>
                <a:spcPts val="480"/>
              </a:spcBef>
              <a:spcAft>
                <a:spcPts val="0"/>
              </a:spcAft>
              <a:buSzPts val="1680"/>
              <a:buChar char="●"/>
            </a:pPr>
            <a:r>
              <a:rPr lang="en-US" sz="2400"/>
              <a:t>The virtualization layer replicates the operating environment, which is established on the physical machine to provide a VE for the application by creating partitions for each virtual system, whenever demanded</a:t>
            </a:r>
            <a:endParaRPr sz="2400"/>
          </a:p>
          <a:p>
            <a:pPr indent="-209550" lvl="0" marL="342900" rtl="0" algn="l">
              <a:spcBef>
                <a:spcPts val="600"/>
              </a:spcBef>
              <a:spcAft>
                <a:spcPts val="0"/>
              </a:spcAft>
              <a:buSzPts val="21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idx="1" type="body"/>
          </p:nvPr>
        </p:nvSpPr>
        <p:spPr>
          <a:xfrm>
            <a:off x="152400" y="533400"/>
            <a:ext cx="8763000" cy="4759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4. Virtualization at the Application Level :</a:t>
            </a:r>
            <a:endParaRPr sz="2400"/>
          </a:p>
          <a:p>
            <a:pPr indent="0" lvl="0" marL="0" rtl="0" algn="l">
              <a:spcBef>
                <a:spcPts val="480"/>
              </a:spcBef>
              <a:spcAft>
                <a:spcPts val="0"/>
              </a:spcAft>
              <a:buSzPts val="1680"/>
              <a:buNone/>
            </a:pPr>
            <a:r>
              <a:rPr lang="en-US" sz="2400"/>
              <a:t>The user level programs and OSs are executed on applications that behave like real machines</a:t>
            </a:r>
            <a:endParaRPr/>
          </a:p>
          <a:p>
            <a:pPr indent="-342900" lvl="0" marL="342900" rtl="0" algn="just">
              <a:spcBef>
                <a:spcPts val="480"/>
              </a:spcBef>
              <a:spcAft>
                <a:spcPts val="0"/>
              </a:spcAft>
              <a:buSzPts val="1680"/>
              <a:buChar char="●"/>
            </a:pPr>
            <a:r>
              <a:rPr lang="en-US" sz="2400"/>
              <a:t>I/O mapped input/output processing (in which special I/O instructions are issued for hardware manipulation) or a memory mapped input/output processing technique (in which a small part of memory is mapped to the I/O and then the memory is manipulated) is used to deal with the hardware.</a:t>
            </a:r>
            <a:endParaRPr/>
          </a:p>
          <a:p>
            <a:pPr indent="-342900" lvl="0" marL="342900" rtl="0" algn="just">
              <a:spcBef>
                <a:spcPts val="480"/>
              </a:spcBef>
              <a:spcAft>
                <a:spcPts val="0"/>
              </a:spcAft>
              <a:buSzPts val="1680"/>
              <a:buChar char="●"/>
            </a:pPr>
            <a:r>
              <a:rPr lang="en-US" sz="2400"/>
              <a:t>The set of instructions for an application is defined by the machine specifically for itself </a:t>
            </a:r>
            <a:endParaRPr/>
          </a:p>
          <a:p>
            <a:pPr indent="-342900" lvl="0" marL="342900" rtl="0" algn="just">
              <a:spcBef>
                <a:spcPts val="480"/>
              </a:spcBef>
              <a:spcAft>
                <a:spcPts val="0"/>
              </a:spcAft>
              <a:buSzPts val="1680"/>
              <a:buChar char="●"/>
            </a:pPr>
            <a:r>
              <a:rPr lang="en-US" sz="2400"/>
              <a:t>You can run your applications </a:t>
            </a:r>
            <a:endParaRPr sz="2400"/>
          </a:p>
          <a:p>
            <a:pPr indent="0" lvl="0" marL="0" rtl="0" algn="just">
              <a:spcBef>
                <a:spcPts val="480"/>
              </a:spcBef>
              <a:spcAft>
                <a:spcPts val="0"/>
              </a:spcAft>
              <a:buSzPts val="1680"/>
              <a:buNone/>
            </a:pPr>
            <a:r>
              <a:rPr lang="en-US" sz="2400"/>
              <a:t>on these virtual machines as if </a:t>
            </a:r>
            <a:endParaRPr sz="2400"/>
          </a:p>
          <a:p>
            <a:pPr indent="0" lvl="0" marL="0" rtl="0" algn="just">
              <a:spcBef>
                <a:spcPts val="480"/>
              </a:spcBef>
              <a:spcAft>
                <a:spcPts val="0"/>
              </a:spcAft>
              <a:buSzPts val="1680"/>
              <a:buNone/>
            </a:pPr>
            <a:r>
              <a:rPr lang="en-US" sz="2400"/>
              <a:t>you are running your applications</a:t>
            </a:r>
            <a:endParaRPr/>
          </a:p>
          <a:p>
            <a:pPr indent="0" lvl="0" marL="0" rtl="0" algn="just">
              <a:spcBef>
                <a:spcPts val="480"/>
              </a:spcBef>
              <a:spcAft>
                <a:spcPts val="0"/>
              </a:spcAft>
              <a:buSzPts val="1680"/>
              <a:buNone/>
            </a:pPr>
            <a:r>
              <a:rPr lang="en-US" sz="2400"/>
              <a:t>on a physical machine</a:t>
            </a:r>
            <a:endParaRPr/>
          </a:p>
          <a:p>
            <a:pPr indent="-342900" lvl="0" marL="342900" rtl="0" algn="just">
              <a:spcBef>
                <a:spcPts val="480"/>
              </a:spcBef>
              <a:spcAft>
                <a:spcPts val="0"/>
              </a:spcAft>
              <a:buSzPts val="1680"/>
              <a:buChar char="●"/>
            </a:pPr>
            <a:r>
              <a:rPr lang="en-US" sz="2400"/>
              <a:t>Less Secure</a:t>
            </a:r>
            <a:endParaRPr sz="2400"/>
          </a:p>
        </p:txBody>
      </p:sp>
      <p:pic>
        <p:nvPicPr>
          <p:cNvPr id="432" name="Google Shape;432;p41"/>
          <p:cNvPicPr preferRelativeResize="0"/>
          <p:nvPr/>
        </p:nvPicPr>
        <p:blipFill rotWithShape="1">
          <a:blip r:embed="rId3">
            <a:alphaModFix/>
          </a:blip>
          <a:srcRect b="0" l="0" r="0" t="0"/>
          <a:stretch/>
        </p:blipFill>
        <p:spPr>
          <a:xfrm>
            <a:off x="4728693" y="4191000"/>
            <a:ext cx="4415308" cy="2667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idx="1" type="body"/>
          </p:nvPr>
        </p:nvSpPr>
        <p:spPr>
          <a:xfrm>
            <a:off x="457200" y="533400"/>
            <a:ext cx="8229600" cy="594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5. Virtualization at the Programming </a:t>
            </a:r>
            <a:endParaRPr/>
          </a:p>
          <a:p>
            <a:pPr indent="0" lvl="0" marL="0" rtl="0" algn="l">
              <a:spcBef>
                <a:spcPts val="600"/>
              </a:spcBef>
              <a:spcAft>
                <a:spcPts val="0"/>
              </a:spcAft>
              <a:buSzPts val="2100"/>
              <a:buNone/>
            </a:pPr>
            <a:r>
              <a:rPr lang="en-US"/>
              <a:t>Language Level or Library Level :</a:t>
            </a:r>
            <a:endParaRPr/>
          </a:p>
          <a:p>
            <a:pPr indent="-342900" lvl="0" marL="342900" rtl="0" algn="just">
              <a:spcBef>
                <a:spcPts val="480"/>
              </a:spcBef>
              <a:spcAft>
                <a:spcPts val="0"/>
              </a:spcAft>
              <a:buSzPts val="1680"/>
              <a:buChar char="●"/>
            </a:pPr>
            <a:r>
              <a:rPr lang="en-US" sz="2400"/>
              <a:t>Programming the applications in most systems requires an extensive list of Application Program Interfaces (APIs) to be exported by implementing various libraries at the user-level</a:t>
            </a:r>
            <a:endParaRPr/>
          </a:p>
          <a:p>
            <a:pPr indent="-342900" lvl="0" marL="342900" rtl="0" algn="just">
              <a:spcBef>
                <a:spcPts val="480"/>
              </a:spcBef>
              <a:spcAft>
                <a:spcPts val="0"/>
              </a:spcAft>
              <a:buSzPts val="1680"/>
              <a:buChar char="●"/>
            </a:pPr>
            <a:r>
              <a:rPr lang="en-US" sz="2400"/>
              <a:t>At the user-level library implementation, a different VE is provided in this kind of abstraction</a:t>
            </a:r>
            <a:endParaRPr/>
          </a:p>
          <a:p>
            <a:pPr indent="-342900" lvl="0" marL="342900" rtl="0" algn="just">
              <a:spcBef>
                <a:spcPts val="480"/>
              </a:spcBef>
              <a:spcAft>
                <a:spcPts val="0"/>
              </a:spcAft>
              <a:buSzPts val="1680"/>
              <a:buChar char="●"/>
            </a:pPr>
            <a:r>
              <a:rPr lang="en-US" sz="2400"/>
              <a:t>VE is created above the OS layer, which can expose a different class of binary interfaces altogether</a:t>
            </a:r>
            <a:endParaRPr/>
          </a:p>
          <a:p>
            <a:pPr indent="-342900" lvl="0" marL="342900" rtl="0" algn="just">
              <a:spcBef>
                <a:spcPts val="480"/>
              </a:spcBef>
              <a:spcAft>
                <a:spcPts val="0"/>
              </a:spcAft>
              <a:buSzPts val="1680"/>
              <a:buChar char="●"/>
            </a:pPr>
            <a:r>
              <a:rPr lang="en-US" sz="2400"/>
              <a:t>Implementation of a different set of Application Binary Interfaces (ABIs) and/or APIs being implemented through the base system and performing the function of ABI/API emulation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ph type="title"/>
          </p:nvPr>
        </p:nvSpPr>
        <p:spPr>
          <a:xfrm>
            <a:off x="304800" y="381000"/>
            <a:ext cx="77724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t>Comparison between the Implementation Levels of Virtualization</a:t>
            </a:r>
            <a:endParaRPr/>
          </a:p>
        </p:txBody>
      </p:sp>
      <p:pic>
        <p:nvPicPr>
          <p:cNvPr id="443" name="Google Shape;443;p43"/>
          <p:cNvPicPr preferRelativeResize="0"/>
          <p:nvPr>
            <p:ph idx="1" type="body"/>
          </p:nvPr>
        </p:nvPicPr>
        <p:blipFill rotWithShape="1">
          <a:blip r:embed="rId3">
            <a:alphaModFix/>
          </a:blip>
          <a:srcRect b="0" l="0" r="0" t="0"/>
          <a:stretch/>
        </p:blipFill>
        <p:spPr>
          <a:xfrm>
            <a:off x="435734" y="1905000"/>
            <a:ext cx="8287809" cy="4114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4"/>
          <p:cNvSpPr txBox="1"/>
          <p:nvPr>
            <p:ph type="title"/>
          </p:nvPr>
        </p:nvSpPr>
        <p:spPr>
          <a:xfrm>
            <a:off x="457200" y="122238"/>
            <a:ext cx="7543800" cy="944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t>Virtualization Design Requirements</a:t>
            </a:r>
            <a:endParaRPr/>
          </a:p>
        </p:txBody>
      </p:sp>
      <p:sp>
        <p:nvSpPr>
          <p:cNvPr id="449" name="Google Shape;449;p44"/>
          <p:cNvSpPr txBox="1"/>
          <p:nvPr>
            <p:ph idx="1" type="body"/>
          </p:nvPr>
        </p:nvSpPr>
        <p:spPr>
          <a:xfrm>
            <a:off x="457200" y="13716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sz="2400"/>
              <a:t>i. Equivalence Requirement—</a:t>
            </a:r>
            <a:endParaRPr/>
          </a:p>
          <a:p>
            <a:pPr indent="-342900" lvl="0" marL="342900" rtl="0" algn="l">
              <a:spcBef>
                <a:spcPts val="480"/>
              </a:spcBef>
              <a:spcAft>
                <a:spcPts val="0"/>
              </a:spcAft>
              <a:buSzPts val="1680"/>
              <a:buChar char="●"/>
            </a:pPr>
            <a:r>
              <a:rPr lang="en-US" sz="2400"/>
              <a:t>A machine that is developed through virtualization must have a logical equivalence with the real machines</a:t>
            </a:r>
            <a:endParaRPr/>
          </a:p>
          <a:p>
            <a:pPr indent="-342900" lvl="0" marL="342900" rtl="0" algn="l">
              <a:spcBef>
                <a:spcPts val="480"/>
              </a:spcBef>
              <a:spcAft>
                <a:spcPts val="0"/>
              </a:spcAft>
              <a:buSzPts val="1680"/>
              <a:buChar char="●"/>
            </a:pPr>
            <a:r>
              <a:rPr lang="en-US" sz="2400"/>
              <a:t>The emulated system must be able to execute all the applications and programs that are designed to execute on the real machines with the only considerable exception of timing</a:t>
            </a:r>
            <a:endParaRPr/>
          </a:p>
          <a:p>
            <a:pPr indent="0" lvl="0" marL="0" rtl="0" algn="l">
              <a:spcBef>
                <a:spcPts val="480"/>
              </a:spcBef>
              <a:spcAft>
                <a:spcPts val="0"/>
              </a:spcAft>
              <a:buSzPts val="1680"/>
              <a:buNone/>
            </a:pPr>
            <a:r>
              <a:rPr lang="en-US" sz="2400"/>
              <a:t>ii. Efficiency Requirement—</a:t>
            </a:r>
            <a:endParaRPr/>
          </a:p>
          <a:p>
            <a:pPr indent="-342900" lvl="0" marL="342900" rtl="0" algn="l">
              <a:spcBef>
                <a:spcPts val="480"/>
              </a:spcBef>
              <a:spcAft>
                <a:spcPts val="0"/>
              </a:spcAft>
              <a:buSzPts val="1680"/>
              <a:buChar char="●"/>
            </a:pPr>
            <a:r>
              <a:rPr lang="en-US" sz="2400"/>
              <a:t>The virtual machine must be as efficient in its performance as a real system</a:t>
            </a:r>
            <a:endParaRPr/>
          </a:p>
          <a:p>
            <a:pPr indent="-342900" lvl="0" marL="342900" rtl="0" algn="l">
              <a:spcBef>
                <a:spcPts val="480"/>
              </a:spcBef>
              <a:spcAft>
                <a:spcPts val="0"/>
              </a:spcAft>
              <a:buSzPts val="1680"/>
              <a:buChar char="●"/>
            </a:pPr>
            <a:r>
              <a:rPr lang="en-US" sz="2400"/>
              <a:t>Virtualization is primarily done with a purpose of getting efficient software without the physical hardware</a:t>
            </a:r>
            <a:endParaRPr/>
          </a:p>
          <a:p>
            <a:pPr indent="-236220" lvl="0" marL="342900" rtl="0" algn="l">
              <a:spcBef>
                <a:spcPts val="480"/>
              </a:spcBef>
              <a:spcAft>
                <a:spcPts val="0"/>
              </a:spcAft>
              <a:buSzPts val="1680"/>
              <a:buNone/>
            </a:pPr>
            <a:r>
              <a:t/>
            </a:r>
            <a:endParaRPr sz="2400"/>
          </a:p>
          <a:p>
            <a:pPr indent="0" lvl="0" marL="0" rtl="0" algn="l">
              <a:spcBef>
                <a:spcPts val="480"/>
              </a:spcBef>
              <a:spcAft>
                <a:spcPts val="0"/>
              </a:spcAft>
              <a:buSzPts val="168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idx="1" type="body"/>
          </p:nvPr>
        </p:nvSpPr>
        <p:spPr>
          <a:xfrm>
            <a:off x="457200" y="990600"/>
            <a:ext cx="8229600" cy="51403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iii. Resource Control Requirement—</a:t>
            </a:r>
            <a:endParaRPr/>
          </a:p>
          <a:p>
            <a:pPr indent="-342900" lvl="0" marL="342900" rtl="0" algn="l">
              <a:spcBef>
                <a:spcPts val="480"/>
              </a:spcBef>
              <a:spcAft>
                <a:spcPts val="0"/>
              </a:spcAft>
              <a:buSzPts val="1680"/>
              <a:buChar char="●"/>
            </a:pPr>
            <a:r>
              <a:rPr lang="en-US" sz="2400"/>
              <a:t>A typical computer system is a combination of various resources, including processors, memory, and I/O devices. All these resources must be managed and controlled effectively by the VMM</a:t>
            </a:r>
            <a:endParaRPr/>
          </a:p>
          <a:p>
            <a:pPr indent="-342900" lvl="0" marL="342900" rtl="0" algn="l">
              <a:spcBef>
                <a:spcPts val="480"/>
              </a:spcBef>
              <a:spcAft>
                <a:spcPts val="0"/>
              </a:spcAft>
              <a:buSzPts val="1680"/>
              <a:buChar char="●"/>
            </a:pPr>
            <a:r>
              <a:rPr lang="en-US" sz="2400"/>
              <a:t>VMM must be in a state of enforcing isolation between the virtualized systems</a:t>
            </a:r>
            <a:endParaRPr/>
          </a:p>
          <a:p>
            <a:pPr indent="-342900" lvl="0" marL="342900" rtl="0" algn="l">
              <a:spcBef>
                <a:spcPts val="480"/>
              </a:spcBef>
              <a:spcAft>
                <a:spcPts val="0"/>
              </a:spcAft>
              <a:buSzPts val="1680"/>
              <a:buChar char="●"/>
            </a:pPr>
            <a:r>
              <a:rPr lang="en-US" sz="2400"/>
              <a:t>The virtual machines or the VMM should not face any interference in their operations due to other machines in any manner, barring a case where interference is entitled to the requirements for efficiency</a:t>
            </a:r>
            <a:endParaRPr sz="2400"/>
          </a:p>
          <a:p>
            <a:pPr indent="-209550" lvl="0" marL="342900" rtl="0" algn="l">
              <a:spcBef>
                <a:spcPts val="600"/>
              </a:spcBef>
              <a:spcAft>
                <a:spcPts val="0"/>
              </a:spcAft>
              <a:buSzPts val="21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type="title"/>
          </p:nvPr>
        </p:nvSpPr>
        <p:spPr>
          <a:xfrm>
            <a:off x="451834" y="228600"/>
            <a:ext cx="7930166"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Open Source Virtualization Technology</a:t>
            </a:r>
            <a:endParaRPr/>
          </a:p>
        </p:txBody>
      </p:sp>
      <p:sp>
        <p:nvSpPr>
          <p:cNvPr id="460" name="Google Shape;460;p46"/>
          <p:cNvSpPr txBox="1"/>
          <p:nvPr>
            <p:ph idx="1" type="body"/>
          </p:nvPr>
        </p:nvSpPr>
        <p:spPr>
          <a:xfrm>
            <a:off x="451834" y="1066800"/>
            <a:ext cx="8463566" cy="44116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a:t>Kernel-based Virtual Machine (KVM) and Xen are two open-source technologies that provide virtualization support for the Linux operating system</a:t>
            </a:r>
            <a:endParaRPr/>
          </a:p>
          <a:p>
            <a:pPr indent="-342900" lvl="0" marL="342900" rtl="0" algn="l">
              <a:spcBef>
                <a:spcPts val="480"/>
              </a:spcBef>
              <a:spcAft>
                <a:spcPts val="0"/>
              </a:spcAft>
              <a:buSzPts val="1680"/>
              <a:buChar char="●"/>
            </a:pPr>
            <a:r>
              <a:rPr b="1" lang="en-US" sz="2400"/>
              <a:t>KVM</a:t>
            </a:r>
            <a:r>
              <a:rPr lang="en-US" sz="2400"/>
              <a:t> provides virtualization support for Operating Systems (OSs) that are based on x86 hardware coupled with virtualization extensions</a:t>
            </a:r>
            <a:endParaRPr/>
          </a:p>
          <a:p>
            <a:pPr indent="-342900" lvl="0" marL="342900" rtl="0" algn="l">
              <a:spcBef>
                <a:spcPts val="480"/>
              </a:spcBef>
              <a:spcAft>
                <a:spcPts val="0"/>
              </a:spcAft>
              <a:buSzPts val="1680"/>
              <a:buChar char="●"/>
            </a:pPr>
            <a:r>
              <a:rPr lang="en-US" sz="2400"/>
              <a:t>The infrastructure for virtualization, which provided by the kernel module in KVM technology, requires a modified Quick EMUlator (QEMU) for the implementation of virtualization</a:t>
            </a:r>
            <a:endParaRPr/>
          </a:p>
          <a:p>
            <a:pPr indent="-342900" lvl="0" marL="342900" rtl="0" algn="l">
              <a:spcBef>
                <a:spcPts val="480"/>
              </a:spcBef>
              <a:spcAft>
                <a:spcPts val="0"/>
              </a:spcAft>
              <a:buSzPts val="1680"/>
              <a:buChar char="●"/>
            </a:pPr>
            <a:r>
              <a:rPr lang="en-US" sz="2400"/>
              <a:t>KVM is used to host multiple VMs that run Linux OS images or Windows OS images without modification</a:t>
            </a:r>
            <a:endParaRPr/>
          </a:p>
          <a:p>
            <a:pPr indent="-342900" lvl="0" marL="342900" rtl="0" algn="l">
              <a:spcBef>
                <a:spcPts val="480"/>
              </a:spcBef>
              <a:spcAft>
                <a:spcPts val="0"/>
              </a:spcAft>
              <a:buSzPts val="1680"/>
              <a:buChar char="●"/>
            </a:pPr>
            <a:r>
              <a:rPr lang="en-US" sz="2400"/>
              <a:t>Each of the VMs has been provided with its own set of virtualized hardware components that include a network card, disk, graphic adapter, etc.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7"/>
          <p:cNvSpPr txBox="1"/>
          <p:nvPr>
            <p:ph type="title"/>
          </p:nvPr>
        </p:nvSpPr>
        <p:spPr>
          <a:xfrm>
            <a:off x="457200" y="122238"/>
            <a:ext cx="7543800" cy="9445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Xen Hypervisor</a:t>
            </a:r>
            <a:endParaRPr/>
          </a:p>
        </p:txBody>
      </p:sp>
      <p:sp>
        <p:nvSpPr>
          <p:cNvPr id="466" name="Google Shape;466;p47"/>
          <p:cNvSpPr txBox="1"/>
          <p:nvPr>
            <p:ph idx="1" type="body"/>
          </p:nvPr>
        </p:nvSpPr>
        <p:spPr>
          <a:xfrm>
            <a:off x="457200" y="1371600"/>
            <a:ext cx="8382000" cy="47593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sz="2400"/>
              <a:t>Xen hypervisor is the only bare-metal hypervisor available as open source</a:t>
            </a:r>
            <a:endParaRPr/>
          </a:p>
          <a:p>
            <a:pPr indent="-342900" lvl="0" marL="342900" rtl="0" algn="l">
              <a:spcBef>
                <a:spcPts val="480"/>
              </a:spcBef>
              <a:spcAft>
                <a:spcPts val="0"/>
              </a:spcAft>
              <a:buSzPts val="1680"/>
              <a:buChar char="●"/>
            </a:pPr>
            <a:r>
              <a:rPr lang="en-US" sz="2400"/>
              <a:t>Through Xen, a VM (or a host) can run a number of OS images or multiple different OSs in parallel</a:t>
            </a:r>
            <a:endParaRPr/>
          </a:p>
          <a:p>
            <a:pPr indent="-342900" lvl="0" marL="342900" rtl="0" algn="l">
              <a:spcBef>
                <a:spcPts val="480"/>
              </a:spcBef>
              <a:spcAft>
                <a:spcPts val="0"/>
              </a:spcAft>
              <a:buSzPts val="1680"/>
              <a:buChar char="●"/>
            </a:pPr>
            <a:r>
              <a:rPr lang="en-US" sz="2400"/>
              <a:t>For example, the Xen hypervisor provides server virtualization, desktop virtualization, security applications, IaaS, and embedded and hardware appliances</a:t>
            </a:r>
            <a:endParaRPr/>
          </a:p>
          <a:p>
            <a:pPr indent="-342900" lvl="0" marL="342900" rtl="0" algn="l">
              <a:spcBef>
                <a:spcPts val="480"/>
              </a:spcBef>
              <a:spcAft>
                <a:spcPts val="0"/>
              </a:spcAft>
              <a:buSzPts val="1680"/>
              <a:buChar char="●"/>
            </a:pPr>
            <a:r>
              <a:rPr lang="en-US" sz="2400"/>
              <a:t>The Xen hypervisor is the most widely used virtualization technique in the production environment at present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idx="1" type="body"/>
          </p:nvPr>
        </p:nvSpPr>
        <p:spPr>
          <a:xfrm>
            <a:off x="152400" y="533400"/>
            <a:ext cx="8229600" cy="544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sz="2400"/>
              <a:t>The key features of the Xen hypervisor include the following</a:t>
            </a:r>
            <a:r>
              <a:rPr lang="en-US"/>
              <a:t>:</a:t>
            </a:r>
            <a:endParaRPr/>
          </a:p>
          <a:p>
            <a:pPr indent="-342900" lvl="0" marL="342900" rtl="0" algn="just">
              <a:spcBef>
                <a:spcPts val="480"/>
              </a:spcBef>
              <a:spcAft>
                <a:spcPts val="0"/>
              </a:spcAft>
              <a:buSzPts val="1680"/>
              <a:buChar char="●"/>
            </a:pPr>
            <a:r>
              <a:rPr lang="en-US" sz="2400"/>
              <a:t>Robustness and Security: The technique follows the microkernel design approach, offering a higher level of robustness and security to the applications than other hypervisors.</a:t>
            </a:r>
            <a:endParaRPr/>
          </a:p>
          <a:p>
            <a:pPr indent="-342900" lvl="0" marL="342900" rtl="0" algn="just">
              <a:spcBef>
                <a:spcPts val="480"/>
              </a:spcBef>
              <a:spcAft>
                <a:spcPts val="0"/>
              </a:spcAft>
              <a:buSzPts val="1680"/>
              <a:buChar char="●"/>
            </a:pPr>
            <a:r>
              <a:rPr lang="en-US" sz="2400"/>
              <a:t>Scope for Other Operating Systems: Not only can the Xen hypervisor be run on the Linux OS working as the main control stack but it can also be adjusted to other systems as well</a:t>
            </a:r>
            <a:endParaRPr/>
          </a:p>
          <a:p>
            <a:pPr indent="-342900" lvl="0" marL="342900" rtl="0" algn="just">
              <a:spcBef>
                <a:spcPts val="480"/>
              </a:spcBef>
              <a:spcAft>
                <a:spcPts val="0"/>
              </a:spcAft>
              <a:buSzPts val="1680"/>
              <a:buChar char="●"/>
            </a:pPr>
            <a:r>
              <a:rPr lang="en-US" sz="2400"/>
              <a:t>Isolation of Drivers from the Rest of the System: The main device drivers can be allowed by the Xen hypervisor to run inside a VM, and in case the driver suffers a crash or is compromised, it can be restarted by rebooting the VM that contains the driver without causing any effect on the other parts of the system.</a:t>
            </a:r>
            <a:endParaRPr sz="2400"/>
          </a:p>
          <a:p>
            <a:pPr indent="-209550" lvl="0" marL="342900" rtl="0" algn="l">
              <a:spcBef>
                <a:spcPts val="600"/>
              </a:spcBef>
              <a:spcAft>
                <a:spcPts val="0"/>
              </a:spcAft>
              <a:buSzPts val="21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9"/>
          <p:cNvSpPr txBox="1"/>
          <p:nvPr>
            <p:ph idx="1" type="body"/>
          </p:nvPr>
        </p:nvSpPr>
        <p:spPr>
          <a:xfrm>
            <a:off x="422856" y="1752600"/>
            <a:ext cx="8229600" cy="441166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80"/>
              <a:buNone/>
            </a:pPr>
            <a:r>
              <a:rPr lang="en-US" sz="2400"/>
              <a:t>Continue…</a:t>
            </a:r>
            <a:endParaRPr/>
          </a:p>
          <a:p>
            <a:pPr indent="-342900" lvl="0" marL="342900" rtl="0" algn="just">
              <a:spcBef>
                <a:spcPts val="480"/>
              </a:spcBef>
              <a:spcAft>
                <a:spcPts val="0"/>
              </a:spcAft>
              <a:buSzPts val="1680"/>
              <a:buChar char="●"/>
            </a:pPr>
            <a:r>
              <a:rPr lang="en-US" sz="2400"/>
              <a:t>Support for Paravirtualization: </a:t>
            </a:r>
            <a:endParaRPr sz="2400"/>
          </a:p>
          <a:p>
            <a:pPr indent="0" lvl="0" marL="0" rtl="0" algn="just">
              <a:spcBef>
                <a:spcPts val="480"/>
              </a:spcBef>
              <a:spcAft>
                <a:spcPts val="0"/>
              </a:spcAft>
              <a:buSzPts val="1680"/>
              <a:buNone/>
            </a:pPr>
            <a:r>
              <a:rPr lang="en-US" sz="2400"/>
              <a:t>The Xen hypervisor provides optimization support for paravirtualized guests so that they can be run as VMs. This feature helps guests run faster than the hypervisors providing the hardware extension. Hardware having no support for virtualization extension can also be used with the Xen hypervisor</a:t>
            </a:r>
            <a:endParaRPr/>
          </a:p>
          <a:p>
            <a:pPr indent="0" lvl="0" marL="0" rtl="0" algn="just">
              <a:spcBef>
                <a:spcPts val="480"/>
              </a:spcBef>
              <a:spcAft>
                <a:spcPts val="0"/>
              </a:spcAft>
              <a:buSzPts val="1680"/>
              <a:buNone/>
            </a:pPr>
            <a:r>
              <a:t/>
            </a:r>
            <a:endParaRPr sz="2400"/>
          </a:p>
          <a:p>
            <a:pPr indent="0" lvl="0" marL="0" rtl="0" algn="just">
              <a:spcBef>
                <a:spcPts val="480"/>
              </a:spcBef>
              <a:spcAft>
                <a:spcPts val="0"/>
              </a:spcAft>
              <a:buSzPts val="1680"/>
              <a:buNone/>
            </a:pPr>
            <a:r>
              <a:rPr lang="en-US" sz="2400">
                <a:solidFill>
                  <a:srgbClr val="FF0000"/>
                </a:solidFill>
              </a:rPr>
              <a:t>* Note: KVM is Type 2 hypervisor where Xen is Type 1 hypervisor</a:t>
            </a:r>
            <a:endParaRPr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218599" y="270035"/>
            <a:ext cx="8695373" cy="812958"/>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None/>
            </a:pPr>
            <a:r>
              <a:rPr lang="en-US">
                <a:solidFill>
                  <a:srgbClr val="000000"/>
                </a:solidFill>
                <a:latin typeface="Arial"/>
                <a:ea typeface="Arial"/>
                <a:cs typeface="Arial"/>
                <a:sym typeface="Arial"/>
              </a:rPr>
              <a:t>Virtual Server Model</a:t>
            </a:r>
            <a:endParaRPr/>
          </a:p>
        </p:txBody>
      </p:sp>
      <p:pic>
        <p:nvPicPr>
          <p:cNvPr id="228" name="Google Shape;228;p5"/>
          <p:cNvPicPr preferRelativeResize="0"/>
          <p:nvPr/>
        </p:nvPicPr>
        <p:blipFill rotWithShape="1">
          <a:blip r:embed="rId3">
            <a:alphaModFix/>
          </a:blip>
          <a:srcRect b="0" l="0" r="0" t="0"/>
          <a:stretch/>
        </p:blipFill>
        <p:spPr>
          <a:xfrm>
            <a:off x="1554480" y="1371600"/>
            <a:ext cx="5226368" cy="496062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0"/>
          <p:cNvSpPr txBox="1"/>
          <p:nvPr>
            <p:ph type="title"/>
          </p:nvPr>
        </p:nvSpPr>
        <p:spPr>
          <a:xfrm>
            <a:off x="457200" y="122238"/>
            <a:ext cx="7543800" cy="1020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Xen Virtualization Architecture</a:t>
            </a:r>
            <a:endParaRPr/>
          </a:p>
        </p:txBody>
      </p:sp>
      <p:pic>
        <p:nvPicPr>
          <p:cNvPr id="483" name="Google Shape;483;p50"/>
          <p:cNvPicPr preferRelativeResize="0"/>
          <p:nvPr>
            <p:ph idx="1" type="body"/>
          </p:nvPr>
        </p:nvPicPr>
        <p:blipFill rotWithShape="1">
          <a:blip r:embed="rId3">
            <a:alphaModFix/>
          </a:blip>
          <a:srcRect b="0" l="0" r="0" t="0"/>
          <a:stretch/>
        </p:blipFill>
        <p:spPr>
          <a:xfrm>
            <a:off x="304800" y="1066799"/>
            <a:ext cx="8610600" cy="55626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1"/>
          <p:cNvSpPr txBox="1"/>
          <p:nvPr>
            <p:ph type="title"/>
          </p:nvPr>
        </p:nvSpPr>
        <p:spPr>
          <a:xfrm>
            <a:off x="685800" y="2438400"/>
            <a:ext cx="7543800" cy="129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b="0" l="0" r="0" t="0"/>
          <a:stretch/>
        </p:blipFill>
        <p:spPr>
          <a:xfrm>
            <a:off x="381000" y="658778"/>
            <a:ext cx="8456402" cy="55896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7"/>
          <p:cNvPicPr preferRelativeResize="0"/>
          <p:nvPr>
            <p:ph idx="1" type="body"/>
          </p:nvPr>
        </p:nvPicPr>
        <p:blipFill rotWithShape="1">
          <a:blip r:embed="rId3">
            <a:alphaModFix/>
          </a:blip>
          <a:srcRect b="0" l="0" r="0" t="0"/>
          <a:stretch/>
        </p:blipFill>
        <p:spPr>
          <a:xfrm>
            <a:off x="304800" y="1066800"/>
            <a:ext cx="8346404"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8"/>
          <p:cNvPicPr preferRelativeResize="0"/>
          <p:nvPr>
            <p:ph idx="1" type="body"/>
          </p:nvPr>
        </p:nvPicPr>
        <p:blipFill rotWithShape="1">
          <a:blip r:embed="rId3">
            <a:alphaModFix/>
          </a:blip>
          <a:srcRect b="0" l="0" r="0" t="0"/>
          <a:stretch/>
        </p:blipFill>
        <p:spPr>
          <a:xfrm>
            <a:off x="533400" y="1295400"/>
            <a:ext cx="8011643"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9"/>
          <p:cNvPicPr preferRelativeResize="0"/>
          <p:nvPr>
            <p:ph idx="1" type="body"/>
          </p:nvPr>
        </p:nvPicPr>
        <p:blipFill rotWithShape="1">
          <a:blip r:embed="rId3">
            <a:alphaModFix/>
          </a:blip>
          <a:srcRect b="0" l="0" r="0" t="0"/>
          <a:stretch/>
        </p:blipFill>
        <p:spPr>
          <a:xfrm>
            <a:off x="685800" y="381000"/>
            <a:ext cx="7744906" cy="3581400"/>
          </a:xfrm>
          <a:prstGeom prst="rect">
            <a:avLst/>
          </a:prstGeom>
          <a:noFill/>
          <a:ln>
            <a:noFill/>
          </a:ln>
        </p:spPr>
      </p:pic>
      <p:pic>
        <p:nvPicPr>
          <p:cNvPr id="249" name="Google Shape;249;p9"/>
          <p:cNvPicPr preferRelativeResize="0"/>
          <p:nvPr/>
        </p:nvPicPr>
        <p:blipFill rotWithShape="1">
          <a:blip r:embed="rId4">
            <a:alphaModFix/>
          </a:blip>
          <a:srcRect b="0" l="0" r="0" t="0"/>
          <a:stretch/>
        </p:blipFill>
        <p:spPr>
          <a:xfrm>
            <a:off x="685801" y="3962400"/>
            <a:ext cx="7744906" cy="236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2015-01-07T06:01:45Z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