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6E1EFC-CE5A-4751-8B25-BFECC94A2D01}"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19234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6E1EFC-CE5A-4751-8B25-BFECC94A2D01}"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80500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6E1EFC-CE5A-4751-8B25-BFECC94A2D01}"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18761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6E1EFC-CE5A-4751-8B25-BFECC94A2D01}"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4286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6E1EFC-CE5A-4751-8B25-BFECC94A2D01}"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84056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6E1EFC-CE5A-4751-8B25-BFECC94A2D01}"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9531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6E1EFC-CE5A-4751-8B25-BFECC94A2D01}"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341748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6E1EFC-CE5A-4751-8B25-BFECC94A2D01}"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269767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E1EFC-CE5A-4751-8B25-BFECC94A2D01}"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88928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E1EFC-CE5A-4751-8B25-BFECC94A2D01}"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37540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6E1EFC-CE5A-4751-8B25-BFECC94A2D01}"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D687E-E721-4E2C-B631-957D18BA3C7F}" type="slidenum">
              <a:rPr lang="en-IN" smtClean="0"/>
              <a:t>‹#›</a:t>
            </a:fld>
            <a:endParaRPr lang="en-IN"/>
          </a:p>
        </p:txBody>
      </p:sp>
    </p:spTree>
    <p:extLst>
      <p:ext uri="{BB962C8B-B14F-4D97-AF65-F5344CB8AC3E}">
        <p14:creationId xmlns:p14="http://schemas.microsoft.com/office/powerpoint/2010/main" val="167065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E1EFC-CE5A-4751-8B25-BFECC94A2D01}" type="datetimeFigureOut">
              <a:rPr lang="en-IN" smtClean="0"/>
              <a:t>28-08-2023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D687E-E721-4E2C-B631-957D18BA3C7F}" type="slidenum">
              <a:rPr lang="en-IN" smtClean="0"/>
              <a:t>‹#›</a:t>
            </a:fld>
            <a:endParaRPr lang="en-IN"/>
          </a:p>
        </p:txBody>
      </p:sp>
    </p:spTree>
    <p:extLst>
      <p:ext uri="{BB962C8B-B14F-4D97-AF65-F5344CB8AC3E}">
        <p14:creationId xmlns:p14="http://schemas.microsoft.com/office/powerpoint/2010/main" val="243846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Autofit/>
          </a:bodyPr>
          <a:lstStyle/>
          <a:p>
            <a:r>
              <a:rPr lang="en-US" b="1" dirty="0">
                <a:latin typeface="Times New Roman" panose="02020603050405020304" pitchFamily="18" charset="0"/>
                <a:cs typeface="Times New Roman" panose="02020603050405020304" pitchFamily="18" charset="0"/>
              </a:rPr>
              <a:t>Impact of Cloud Computing on Businesses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8869"/>
            <a:ext cx="10515600" cy="5114517"/>
          </a:xfrm>
        </p:spPr>
        <p:txBody>
          <a:bodyPr/>
          <a:lstStyle/>
          <a:p>
            <a:pPr algn="just"/>
            <a:r>
              <a:rPr lang="en-US" i="1" dirty="0">
                <a:latin typeface="Times New Roman" panose="02020603050405020304" pitchFamily="18" charset="0"/>
                <a:cs typeface="Times New Roman" panose="02020603050405020304" pitchFamily="18" charset="0"/>
              </a:rPr>
              <a:t>Cloud Computing </a:t>
            </a:r>
            <a:r>
              <a:rPr lang="en-US" dirty="0">
                <a:latin typeface="Times New Roman" panose="02020603050405020304" pitchFamily="18" charset="0"/>
                <a:cs typeface="Times New Roman" panose="02020603050405020304" pitchFamily="18" charset="0"/>
              </a:rPr>
              <a:t>has become a disrupting technology that is </a:t>
            </a:r>
            <a:r>
              <a:rPr lang="en-US" b="1" dirty="0">
                <a:latin typeface="Times New Roman" panose="02020603050405020304" pitchFamily="18" charset="0"/>
                <a:cs typeface="Times New Roman" panose="02020603050405020304" pitchFamily="18" charset="0"/>
              </a:rPr>
              <a:t>replacing the IT infrastructure used </a:t>
            </a:r>
            <a:r>
              <a:rPr lang="en-US" b="1" dirty="0" smtClean="0">
                <a:latin typeface="Times New Roman" panose="02020603050405020304" pitchFamily="18" charset="0"/>
                <a:cs typeface="Times New Roman" panose="02020603050405020304" pitchFamily="18" charset="0"/>
              </a:rPr>
              <a:t>by small </a:t>
            </a:r>
            <a:r>
              <a:rPr lang="en-US" b="1" dirty="0">
                <a:latin typeface="Times New Roman" panose="02020603050405020304" pitchFamily="18" charset="0"/>
                <a:cs typeface="Times New Roman" panose="02020603050405020304" pitchFamily="18" charset="0"/>
              </a:rPr>
              <a:t>and large enterprises</a:t>
            </a:r>
            <a:r>
              <a:rPr lang="en-US" dirty="0">
                <a:latin typeface="Times New Roman" panose="02020603050405020304" pitchFamily="18" charset="0"/>
                <a:cs typeface="Times New Roman" panose="02020603050405020304" pitchFamily="18" charset="0"/>
              </a:rPr>
              <a:t>. By using </a:t>
            </a:r>
            <a:r>
              <a:rPr lang="en-US" b="1" dirty="0">
                <a:latin typeface="Times New Roman" panose="02020603050405020304" pitchFamily="18" charset="0"/>
                <a:cs typeface="Times New Roman" panose="02020603050405020304" pitchFamily="18" charset="0"/>
              </a:rPr>
              <a:t>Cloud Computing, enterprises </a:t>
            </a:r>
            <a:r>
              <a:rPr lang="en-US" dirty="0">
                <a:latin typeface="Times New Roman" panose="02020603050405020304" pitchFamily="18" charset="0"/>
                <a:cs typeface="Times New Roman" panose="02020603050405020304" pitchFamily="18" charset="0"/>
              </a:rPr>
              <a:t>can do away with many </a:t>
            </a:r>
            <a:r>
              <a:rPr lang="en-US" dirty="0" smtClean="0">
                <a:latin typeface="Times New Roman" panose="02020603050405020304" pitchFamily="18" charset="0"/>
                <a:cs typeface="Times New Roman" panose="02020603050405020304" pitchFamily="18" charset="0"/>
              </a:rPr>
              <a:t>captive </a:t>
            </a:r>
            <a:r>
              <a:rPr lang="en-US" b="1" dirty="0" smtClean="0">
                <a:latin typeface="Times New Roman" panose="02020603050405020304" pitchFamily="18" charset="0"/>
                <a:cs typeface="Times New Roman" panose="02020603050405020304" pitchFamily="18" charset="0"/>
              </a:rPr>
              <a:t>datacenters </a:t>
            </a:r>
            <a:r>
              <a:rPr lang="en-US" b="1" dirty="0">
                <a:latin typeface="Times New Roman" panose="02020603050405020304" pitchFamily="18" charset="0"/>
                <a:cs typeface="Times New Roman" panose="02020603050405020304" pitchFamily="18" charset="0"/>
              </a:rPr>
              <a:t>and server-storage infrastructure owned and managed by them</a:t>
            </a:r>
            <a:r>
              <a:rPr lang="en-US" b="1" dirty="0" smtClean="0">
                <a:latin typeface="Times New Roman" panose="02020603050405020304" pitchFamily="18" charset="0"/>
                <a:cs typeface="Times New Roman" panose="02020603050405020304" pitchFamily="18" charset="0"/>
              </a:rPr>
              <a:t>.</a:t>
            </a:r>
          </a:p>
          <a:p>
            <a:pPr algn="just"/>
            <a:r>
              <a:rPr lang="en-US" b="1" i="1" dirty="0">
                <a:latin typeface="Times New Roman" panose="02020603050405020304" pitchFamily="18" charset="0"/>
                <a:cs typeface="Times New Roman" panose="02020603050405020304" pitchFamily="18" charset="0"/>
              </a:rPr>
              <a:t>Several IT hardware manufacturers, application developers, and datacenter product providers will lose a lot </a:t>
            </a:r>
            <a:r>
              <a:rPr lang="en-US" b="1" i="1" dirty="0" smtClean="0">
                <a:latin typeface="Times New Roman" panose="02020603050405020304" pitchFamily="18" charset="0"/>
                <a:cs typeface="Times New Roman" panose="02020603050405020304" pitchFamily="18" charset="0"/>
              </a:rPr>
              <a:t>of revenue </a:t>
            </a:r>
            <a:r>
              <a:rPr lang="en-US" b="1" i="1" dirty="0">
                <a:latin typeface="Times New Roman" panose="02020603050405020304" pitchFamily="18" charset="0"/>
                <a:cs typeface="Times New Roman" panose="02020603050405020304" pitchFamily="18" charset="0"/>
              </a:rPr>
              <a:t>because of the use of cloud, as customers will stop buying hardware and software applications </a:t>
            </a:r>
            <a:r>
              <a:rPr lang="en-US" b="1" i="1" dirty="0" smtClean="0">
                <a:latin typeface="Times New Roman" panose="02020603050405020304" pitchFamily="18" charset="0"/>
                <a:cs typeface="Times New Roman" panose="02020603050405020304" pitchFamily="18" charset="0"/>
              </a:rPr>
              <a:t>in </a:t>
            </a:r>
            <a:r>
              <a:rPr lang="en-IN" b="1" i="1" dirty="0" smtClean="0">
                <a:latin typeface="Times New Roman" panose="02020603050405020304" pitchFamily="18" charset="0"/>
                <a:cs typeface="Times New Roman" panose="02020603050405020304" pitchFamily="18" charset="0"/>
              </a:rPr>
              <a:t>preference </a:t>
            </a:r>
            <a:r>
              <a:rPr lang="en-IN" b="1" i="1" dirty="0">
                <a:latin typeface="Times New Roman" panose="02020603050405020304" pitchFamily="18" charset="0"/>
                <a:cs typeface="Times New Roman" panose="02020603050405020304" pitchFamily="18" charset="0"/>
              </a:rPr>
              <a:t>for cloud services</a:t>
            </a:r>
            <a:r>
              <a:rPr lang="en-IN" b="1" i="1"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Pay-per-use </a:t>
            </a:r>
            <a:r>
              <a:rPr lang="en-US" b="1" dirty="0">
                <a:latin typeface="Times New Roman" panose="02020603050405020304" pitchFamily="18" charset="0"/>
                <a:cs typeface="Times New Roman" panose="02020603050405020304" pitchFamily="18" charset="0"/>
              </a:rPr>
              <a:t>invoices and </a:t>
            </a:r>
            <a:r>
              <a:rPr lang="en-US" b="1" dirty="0" smtClean="0">
                <a:latin typeface="Times New Roman" panose="02020603050405020304" pitchFamily="18" charset="0"/>
                <a:cs typeface="Times New Roman" panose="02020603050405020304" pitchFamily="18" charset="0"/>
              </a:rPr>
              <a:t>On-demand </a:t>
            </a:r>
            <a:r>
              <a:rPr lang="en-US" b="1" dirty="0">
                <a:latin typeface="Times New Roman" panose="02020603050405020304" pitchFamily="18" charset="0"/>
                <a:cs typeface="Times New Roman" panose="02020603050405020304" pitchFamily="18" charset="0"/>
              </a:rPr>
              <a:t>resource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364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371"/>
            <a:ext cx="10515600" cy="6226629"/>
          </a:xfrm>
        </p:spPr>
        <p:txBody>
          <a:bodyPr>
            <a:noAutofit/>
          </a:bodyPr>
          <a:lstStyle/>
          <a:p>
            <a:pPr algn="just"/>
            <a:r>
              <a:rPr lang="en-US" sz="2000" b="1" i="1" dirty="0" smtClean="0">
                <a:latin typeface="Times New Roman" panose="02020603050405020304" pitchFamily="18" charset="0"/>
                <a:cs typeface="Times New Roman" panose="02020603050405020304" pitchFamily="18" charset="0"/>
              </a:rPr>
              <a:t>The popularity of cloud computing, especially among Small and Medium Businesses (SMBs), is undeniable, and they use cloud computing for internal and mission-critical purposes.</a:t>
            </a:r>
          </a:p>
          <a:p>
            <a:pPr algn="just"/>
            <a:r>
              <a:rPr lang="en-US" sz="2000" b="1" dirty="0" smtClean="0">
                <a:latin typeface="Times New Roman" panose="02020603050405020304" pitchFamily="18" charset="0"/>
                <a:cs typeface="Times New Roman" panose="02020603050405020304" pitchFamily="18" charset="0"/>
              </a:rPr>
              <a:t>Large corporations use public clouds </a:t>
            </a:r>
            <a:r>
              <a:rPr lang="en-US" sz="2000" dirty="0" smtClean="0">
                <a:latin typeface="Times New Roman" panose="02020603050405020304" pitchFamily="18" charset="0"/>
                <a:cs typeface="Times New Roman" panose="02020603050405020304" pitchFamily="18" charset="0"/>
              </a:rPr>
              <a:t>for less critical applications such as </a:t>
            </a:r>
            <a:r>
              <a:rPr lang="en-US" sz="2000" b="1" dirty="0" smtClean="0">
                <a:latin typeface="Times New Roman" panose="02020603050405020304" pitchFamily="18" charset="0"/>
                <a:cs typeface="Times New Roman" panose="02020603050405020304" pitchFamily="18" charset="0"/>
              </a:rPr>
              <a:t>Disaster Recovery (DR) and backups.</a:t>
            </a:r>
            <a:r>
              <a:rPr lang="en-US" sz="2000" dirty="0" smtClean="0">
                <a:latin typeface="Times New Roman" panose="02020603050405020304" pitchFamily="18" charset="0"/>
                <a:cs typeface="Times New Roman" panose="02020603050405020304" pitchFamily="18" charset="0"/>
              </a:rPr>
              <a:t> However, now, they are evaluating or using cloud computing for mission-critical services such as </a:t>
            </a:r>
            <a:r>
              <a:rPr lang="en-US" sz="2000" b="1" dirty="0" smtClean="0">
                <a:latin typeface="Times New Roman" panose="02020603050405020304" pitchFamily="18" charset="0"/>
                <a:cs typeface="Times New Roman" panose="02020603050405020304" pitchFamily="18" charset="0"/>
              </a:rPr>
              <a:t>Customer-Relationship Management (CRM) and Enterprise Resource Planning (ERP).</a:t>
            </a:r>
            <a:r>
              <a:rPr lang="en-US" sz="2000" dirty="0" smtClean="0">
                <a:latin typeface="Times New Roman" panose="02020603050405020304" pitchFamily="18" charset="0"/>
                <a:cs typeface="Times New Roman" panose="02020603050405020304" pitchFamily="18" charset="0"/>
              </a:rPr>
              <a:t> They are also motivated by the cloud’s large-scale, on-demand resource availability and ease of use. The key benefits for SMBs and enterprises are as follows:</a:t>
            </a:r>
          </a:p>
          <a:p>
            <a:pPr marL="0" indent="0" algn="just">
              <a:buNone/>
            </a:pPr>
            <a:r>
              <a:rPr lang="en-US" sz="2000" b="1" dirty="0" smtClean="0">
                <a:latin typeface="Times New Roman" panose="02020603050405020304" pitchFamily="18" charset="0"/>
                <a:cs typeface="Times New Roman" panose="02020603050405020304" pitchFamily="18" charset="0"/>
              </a:rPr>
              <a:t>Scalability—</a:t>
            </a:r>
            <a:r>
              <a:rPr lang="en-US" sz="2000" dirty="0" smtClean="0">
                <a:latin typeface="Times New Roman" panose="02020603050405020304" pitchFamily="18" charset="0"/>
                <a:cs typeface="Times New Roman" panose="02020603050405020304" pitchFamily="18" charset="0"/>
              </a:rPr>
              <a:t>It is the ability of the cloud service or application to grow or diminish the resources(CPU, RAM, bandwidth, storage) based on need. This is often done without human </a:t>
            </a:r>
            <a:r>
              <a:rPr lang="en-US" sz="2000" dirty="0" err="1" smtClean="0">
                <a:latin typeface="Times New Roman" panose="02020603050405020304" pitchFamily="18" charset="0"/>
                <a:cs typeface="Times New Roman" panose="02020603050405020304" pitchFamily="18" charset="0"/>
              </a:rPr>
              <a:t>ntervention</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b="1" dirty="0" smtClean="0">
                <a:latin typeface="Times New Roman" panose="02020603050405020304" pitchFamily="18" charset="0"/>
                <a:cs typeface="Times New Roman" panose="02020603050405020304" pitchFamily="18" charset="0"/>
              </a:rPr>
              <a:t>Ease of Use—</a:t>
            </a:r>
            <a:r>
              <a:rPr lang="en-US" sz="2000" dirty="0" smtClean="0">
                <a:latin typeface="Times New Roman" panose="02020603050405020304" pitchFamily="18" charset="0"/>
                <a:cs typeface="Times New Roman" panose="02020603050405020304" pitchFamily="18" charset="0"/>
              </a:rPr>
              <a:t>A self-service portal makes it easy to configure and use cloud resources. If a new virtual machine is required for test, development, or production, it can be quickly setup and put to use in a matter of minutes, compared to </a:t>
            </a:r>
            <a:r>
              <a:rPr lang="en-US" sz="2000" dirty="0" err="1" smtClean="0">
                <a:latin typeface="Times New Roman" panose="02020603050405020304" pitchFamily="18" charset="0"/>
                <a:cs typeface="Times New Roman" panose="02020603050405020304" pitchFamily="18" charset="0"/>
              </a:rPr>
              <a:t>on-premise</a:t>
            </a:r>
            <a:r>
              <a:rPr lang="en-US" sz="2000" dirty="0" smtClean="0">
                <a:latin typeface="Times New Roman" panose="02020603050405020304" pitchFamily="18" charset="0"/>
                <a:cs typeface="Times New Roman" panose="02020603050405020304" pitchFamily="18" charset="0"/>
              </a:rPr>
              <a:t> procurement and configuration, which takes more than a week.</a:t>
            </a:r>
          </a:p>
          <a:p>
            <a:pPr marL="0" indent="0" algn="just">
              <a:buNone/>
            </a:pPr>
            <a:r>
              <a:rPr lang="en-US" sz="2000" b="1" dirty="0" smtClean="0">
                <a:latin typeface="Times New Roman" panose="02020603050405020304" pitchFamily="18" charset="0"/>
                <a:cs typeface="Times New Roman" panose="02020603050405020304" pitchFamily="18" charset="0"/>
              </a:rPr>
              <a:t>Risk Reduction—</a:t>
            </a:r>
            <a:r>
              <a:rPr lang="en-US" sz="2000" dirty="0" smtClean="0">
                <a:latin typeface="Times New Roman" panose="02020603050405020304" pitchFamily="18" charset="0"/>
                <a:cs typeface="Times New Roman" panose="02020603050405020304" pitchFamily="18" charset="0"/>
              </a:rPr>
              <a:t>SMBs and enterprises can use the cloud to build IT configurations to experiment with new business ideas, technologies, and models, before making large-scale </a:t>
            </a:r>
            <a:r>
              <a:rPr lang="en-IN" sz="2000" dirty="0" smtClean="0">
                <a:latin typeface="Times New Roman" panose="02020603050405020304" pitchFamily="18" charset="0"/>
                <a:cs typeface="Times New Roman" panose="02020603050405020304" pitchFamily="18" charset="0"/>
              </a:rPr>
              <a:t>investments.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600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6270171"/>
          </a:xfrm>
        </p:spPr>
        <p:txBody>
          <a:bodyPr>
            <a:noAutofit/>
          </a:bodyPr>
          <a:lstStyle/>
          <a:p>
            <a:pPr marL="0" indent="0" algn="just">
              <a:buNone/>
            </a:pPr>
            <a:r>
              <a:rPr lang="en-US" sz="2400" b="1" dirty="0"/>
              <a:t>Reduced Capital Expenses (</a:t>
            </a:r>
            <a:r>
              <a:rPr lang="en-US" sz="2400" b="1" dirty="0" err="1"/>
              <a:t>CapEx</a:t>
            </a:r>
            <a:r>
              <a:rPr lang="en-US" sz="2400" b="1" dirty="0"/>
              <a:t>)—</a:t>
            </a:r>
            <a:r>
              <a:rPr lang="en-US" sz="2400" dirty="0"/>
              <a:t>There is no upfront capital investment in the </a:t>
            </a:r>
            <a:r>
              <a:rPr lang="en-US" sz="2400" dirty="0" smtClean="0"/>
              <a:t>physical </a:t>
            </a:r>
            <a:r>
              <a:rPr lang="en-IN" sz="2400" dirty="0" smtClean="0"/>
              <a:t>resource </a:t>
            </a:r>
            <a:r>
              <a:rPr lang="en-IN" sz="2400" dirty="0"/>
              <a:t>procurement, maintenance, upgrade, or administrative costs.</a:t>
            </a:r>
          </a:p>
          <a:p>
            <a:pPr marL="0" indent="0" algn="just">
              <a:buNone/>
            </a:pPr>
            <a:r>
              <a:rPr lang="en-US" sz="2400" b="1" dirty="0" smtClean="0"/>
              <a:t>Pay-for-What-You-Use—</a:t>
            </a:r>
            <a:r>
              <a:rPr lang="en-US" sz="2400" dirty="0" smtClean="0"/>
              <a:t>The </a:t>
            </a:r>
            <a:r>
              <a:rPr lang="en-US" sz="2400" dirty="0"/>
              <a:t>organization is billed for what they have used during the month.</a:t>
            </a:r>
          </a:p>
          <a:p>
            <a:pPr marL="0" indent="0" algn="just">
              <a:buNone/>
            </a:pPr>
            <a:r>
              <a:rPr lang="en-US" sz="2400" b="1" dirty="0" smtClean="0"/>
              <a:t>Lower </a:t>
            </a:r>
            <a:r>
              <a:rPr lang="en-US" sz="2400" b="1" dirty="0"/>
              <a:t>Operating Expenses (</a:t>
            </a:r>
            <a:r>
              <a:rPr lang="en-US" sz="2400" b="1" dirty="0" err="1"/>
              <a:t>OpEx</a:t>
            </a:r>
            <a:r>
              <a:rPr lang="en-US" sz="2400" b="1" dirty="0"/>
              <a:t>)—</a:t>
            </a:r>
            <a:r>
              <a:rPr lang="en-US" sz="2400" dirty="0"/>
              <a:t>The cost for cloud resources and support manpower </a:t>
            </a:r>
            <a:r>
              <a:rPr lang="en-US" sz="2400" dirty="0" smtClean="0"/>
              <a:t>is shared </a:t>
            </a:r>
            <a:r>
              <a:rPr lang="en-US" sz="2400" dirty="0"/>
              <a:t>by many consumers and the utilization percentage is high. Thus, the </a:t>
            </a:r>
            <a:r>
              <a:rPr lang="en-US" sz="2400" dirty="0" smtClean="0"/>
              <a:t>consequential economies </a:t>
            </a:r>
            <a:r>
              <a:rPr lang="en-US" sz="2400" dirty="0"/>
              <a:t>of scale help lower the cost for consumers.</a:t>
            </a:r>
          </a:p>
          <a:p>
            <a:pPr marL="0" indent="0" algn="just">
              <a:buNone/>
            </a:pPr>
            <a:r>
              <a:rPr lang="en-US" sz="2400" b="1" dirty="0" smtClean="0"/>
              <a:t>Flexibility </a:t>
            </a:r>
            <a:r>
              <a:rPr lang="en-US" sz="2400" b="1" dirty="0"/>
              <a:t>to Hire Talent—</a:t>
            </a:r>
            <a:r>
              <a:rPr lang="en-US" sz="2400" dirty="0"/>
              <a:t>A business can have employees spread across the world and </a:t>
            </a:r>
            <a:r>
              <a:rPr lang="en-US" sz="2400" dirty="0" smtClean="0"/>
              <a:t>have them </a:t>
            </a:r>
            <a:r>
              <a:rPr lang="en-US" sz="2400" dirty="0"/>
              <a:t>work on a common cloud-based platform. This enables an organization to use the </a:t>
            </a:r>
            <a:r>
              <a:rPr lang="en-US" sz="2400" dirty="0" smtClean="0"/>
              <a:t>best talent </a:t>
            </a:r>
            <a:r>
              <a:rPr lang="en-US" sz="2400" dirty="0"/>
              <a:t>available at the lowest cost.</a:t>
            </a:r>
          </a:p>
          <a:p>
            <a:pPr marL="0" indent="0" algn="just">
              <a:buNone/>
            </a:pPr>
            <a:r>
              <a:rPr lang="en-US" sz="2400" b="1" dirty="0" smtClean="0"/>
              <a:t>Collaboration—</a:t>
            </a:r>
            <a:r>
              <a:rPr lang="en-US" sz="2400" dirty="0" smtClean="0"/>
              <a:t>Anytime-anywhere </a:t>
            </a:r>
            <a:r>
              <a:rPr lang="en-US" sz="2400" dirty="0"/>
              <a:t>access enables employees and partners to </a:t>
            </a:r>
            <a:r>
              <a:rPr lang="en-US" sz="2400" dirty="0" smtClean="0"/>
              <a:t>work </a:t>
            </a:r>
            <a:r>
              <a:rPr lang="en-IN" sz="2400" dirty="0" smtClean="0"/>
              <a:t>concurrently </a:t>
            </a:r>
            <a:r>
              <a:rPr lang="en-IN" sz="2400" dirty="0"/>
              <a:t>on common </a:t>
            </a:r>
            <a:r>
              <a:rPr lang="en-IN" sz="2400" dirty="0" smtClean="0"/>
              <a:t>projects.</a:t>
            </a:r>
          </a:p>
          <a:p>
            <a:pPr marL="0" indent="0" algn="just">
              <a:buNone/>
            </a:pPr>
            <a:r>
              <a:rPr lang="en-US" sz="2400" b="1" dirty="0" smtClean="0"/>
              <a:t>Assurance </a:t>
            </a:r>
            <a:r>
              <a:rPr lang="en-US" sz="2400" b="1" dirty="0"/>
              <a:t>with Service Level Agreements (SLAs)—</a:t>
            </a:r>
            <a:r>
              <a:rPr lang="en-US" sz="2400" dirty="0"/>
              <a:t>The consumer or business has </a:t>
            </a:r>
            <a:r>
              <a:rPr lang="en-US" sz="2400" dirty="0" smtClean="0"/>
              <a:t>an agreement </a:t>
            </a:r>
            <a:r>
              <a:rPr lang="en-US" sz="2400" dirty="0"/>
              <a:t>with the provider for a certain level of uptime, performance and problem </a:t>
            </a:r>
            <a:r>
              <a:rPr lang="en-US" sz="2400" dirty="0" smtClean="0"/>
              <a:t>response,</a:t>
            </a:r>
            <a:r>
              <a:rPr lang="en-IN" sz="2400" dirty="0" smtClean="0"/>
              <a:t>and </a:t>
            </a:r>
            <a:r>
              <a:rPr lang="en-IN" sz="2400" dirty="0"/>
              <a:t>resolution time.</a:t>
            </a:r>
          </a:p>
        </p:txBody>
      </p:sp>
    </p:spTree>
    <p:extLst>
      <p:ext uri="{BB962C8B-B14F-4D97-AF65-F5344CB8AC3E}">
        <p14:creationId xmlns:p14="http://schemas.microsoft.com/office/powerpoint/2010/main" val="779810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824"/>
          </a:xfrm>
        </p:spPr>
        <p:txBody>
          <a:bodyPr>
            <a:normAutofit/>
          </a:bodyPr>
          <a:lstStyle/>
          <a:p>
            <a:r>
              <a:rPr lang="en-IN" b="1" dirty="0">
                <a:latin typeface="Times New Roman" panose="02020603050405020304" pitchFamily="18" charset="0"/>
                <a:cs typeface="Times New Roman" panose="02020603050405020304" pitchFamily="18" charset="0"/>
              </a:rPr>
              <a:t>Cloud Computing and Outsourcing</a:t>
            </a:r>
          </a:p>
        </p:txBody>
      </p:sp>
      <p:sp>
        <p:nvSpPr>
          <p:cNvPr id="3" name="Content Placeholder 2"/>
          <p:cNvSpPr>
            <a:spLocks noGrp="1"/>
          </p:cNvSpPr>
          <p:nvPr>
            <p:ph idx="1"/>
          </p:nvPr>
        </p:nvSpPr>
        <p:spPr>
          <a:xfrm>
            <a:off x="838200" y="1271451"/>
            <a:ext cx="10515600" cy="4905512"/>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The justification for IT outsourcing and cloud computing has been instrumental in lowering of costs. Contracting a business or IT function to another organization characterizes outsourcing. </a:t>
            </a:r>
            <a:r>
              <a:rPr lang="en-US" sz="2400" dirty="0" smtClean="0">
                <a:latin typeface="Times New Roman" panose="02020603050405020304" pitchFamily="18" charset="0"/>
                <a:cs typeface="Times New Roman" panose="02020603050405020304" pitchFamily="18" charset="0"/>
              </a:rPr>
              <a:t>Cloud sourcing is about leveraging of services hosted at a </a:t>
            </a:r>
            <a:r>
              <a:rPr lang="en-US" sz="2400" b="1" dirty="0" smtClean="0">
                <a:latin typeface="Times New Roman" panose="02020603050405020304" pitchFamily="18" charset="0"/>
                <a:cs typeface="Times New Roman" panose="02020603050405020304" pitchFamily="18" charset="0"/>
              </a:rPr>
              <a:t>third-party site for computing resource or applications. </a:t>
            </a:r>
            <a:r>
              <a:rPr lang="en-US" sz="2400" dirty="0" smtClean="0">
                <a:latin typeface="Times New Roman" panose="02020603050405020304" pitchFamily="18" charset="0"/>
                <a:cs typeface="Times New Roman" panose="02020603050405020304" pitchFamily="18" charset="0"/>
              </a:rPr>
              <a:t>It replaces the need for dedicated IT capabilities and staff, which are usually more </a:t>
            </a:r>
            <a:r>
              <a:rPr lang="en-IN" sz="2400" dirty="0" smtClean="0">
                <a:latin typeface="Times New Roman" panose="02020603050405020304" pitchFamily="18" charset="0"/>
                <a:cs typeface="Times New Roman" panose="02020603050405020304" pitchFamily="18" charset="0"/>
              </a:rPr>
              <a:t>expensive.</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Cloud-sourcing can provide substantial economic benefits, but there are disadvantages to consider  too such as security, loss of control, and performance. However, it is important to understand the similarities and differences between the two, as shown in Table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8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54" y="252549"/>
            <a:ext cx="10720252" cy="6409508"/>
          </a:xfrm>
          <a:prstGeom prst="rect">
            <a:avLst/>
          </a:prstGeom>
        </p:spPr>
      </p:pic>
    </p:spTree>
    <p:extLst>
      <p:ext uri="{BB962C8B-B14F-4D97-AF65-F5344CB8AC3E}">
        <p14:creationId xmlns:p14="http://schemas.microsoft.com/office/powerpoint/2010/main" val="1516779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9" y="1542480"/>
            <a:ext cx="11077302" cy="3108543"/>
          </a:xfrm>
          <a:prstGeom prst="rect">
            <a:avLst/>
          </a:prstGeom>
        </p:spPr>
        <p:txBody>
          <a:bodyPr wrap="square">
            <a:spAutoFit/>
          </a:bodyPr>
          <a:lstStyle/>
          <a:p>
            <a:pPr algn="just"/>
            <a:r>
              <a:rPr lang="en-US" sz="2800" dirty="0" smtClean="0">
                <a:latin typeface="Times New Roman" panose="02020603050405020304" pitchFamily="18" charset="0"/>
                <a:cs typeface="Times New Roman" panose="02020603050405020304" pitchFamily="18" charset="0"/>
              </a:rPr>
              <a:t>It is important to realize that there are compliance and government regulations for location of data and it applies to both cloud computing and outsourcing.</a:t>
            </a:r>
          </a:p>
          <a:p>
            <a:pPr algn="just"/>
            <a:r>
              <a:rPr lang="en-US" sz="2800" dirty="0" smtClean="0">
                <a:latin typeface="Times New Roman" panose="02020603050405020304" pitchFamily="18" charset="0"/>
                <a:cs typeface="Times New Roman" panose="02020603050405020304" pitchFamily="18" charset="0"/>
              </a:rPr>
              <a:t>Other concerns for both are:</a:t>
            </a:r>
          </a:p>
          <a:p>
            <a:pPr algn="just"/>
            <a:r>
              <a:rPr lang="en-US" sz="2800" dirty="0" smtClean="0">
                <a:latin typeface="Times New Roman" panose="02020603050405020304" pitchFamily="18" charset="0"/>
                <a:cs typeface="Times New Roman" panose="02020603050405020304" pitchFamily="18" charset="0"/>
              </a:rPr>
              <a:t>Security at a vendor site</a:t>
            </a:r>
          </a:p>
          <a:p>
            <a:pPr algn="just"/>
            <a:r>
              <a:rPr lang="en-US" sz="2800" dirty="0" smtClean="0">
                <a:latin typeface="Times New Roman" panose="02020603050405020304" pitchFamily="18" charset="0"/>
                <a:cs typeface="Times New Roman" panose="02020603050405020304" pitchFamily="18" charset="0"/>
              </a:rPr>
              <a:t>Loss of control</a:t>
            </a:r>
          </a:p>
          <a:p>
            <a:pPr algn="just"/>
            <a:r>
              <a:rPr lang="en-US" sz="2800" dirty="0" smtClean="0">
                <a:latin typeface="Times New Roman" panose="02020603050405020304" pitchFamily="18" charset="0"/>
                <a:cs typeface="Times New Roman" panose="02020603050405020304" pitchFamily="18" charset="0"/>
              </a:rPr>
              <a:t>Latency of using an application at a remote site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48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89007"/>
            <a:ext cx="10395857" cy="5803083"/>
          </a:xfrm>
        </p:spPr>
      </p:pic>
    </p:spTree>
    <p:extLst>
      <p:ext uri="{BB962C8B-B14F-4D97-AF65-F5344CB8AC3E}">
        <p14:creationId xmlns:p14="http://schemas.microsoft.com/office/powerpoint/2010/main" val="165809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95250"/>
            <a:ext cx="11216640" cy="6667500"/>
          </a:xfrm>
          <a:prstGeom prst="rect">
            <a:avLst/>
          </a:prstGeom>
        </p:spPr>
      </p:pic>
    </p:spTree>
    <p:extLst>
      <p:ext uri="{BB962C8B-B14F-4D97-AF65-F5344CB8AC3E}">
        <p14:creationId xmlns:p14="http://schemas.microsoft.com/office/powerpoint/2010/main" val="372366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197346"/>
            <a:ext cx="10850880" cy="5693866"/>
          </a:xfrm>
          <a:prstGeom prst="rect">
            <a:avLst/>
          </a:prstGeom>
        </p:spPr>
        <p:txBody>
          <a:bodyPr wrap="square">
            <a:spAutoFit/>
          </a:bodyPr>
          <a:lstStyle/>
          <a:p>
            <a:r>
              <a:rPr lang="en-US" sz="2400" b="1" i="0" u="none" strike="noStrike" baseline="0" dirty="0" smtClean="0">
                <a:latin typeface="Times New Roman" panose="02020603050405020304" pitchFamily="18" charset="0"/>
                <a:cs typeface="Times New Roman" panose="02020603050405020304" pitchFamily="18" charset="0"/>
              </a:rPr>
              <a:t>Variable Operating Costs Using Cloud Computing</a:t>
            </a:r>
          </a:p>
          <a:p>
            <a:pPr algn="just"/>
            <a:r>
              <a:rPr lang="en-US" sz="2000" dirty="0" smtClean="0">
                <a:latin typeface="Times New Roman" panose="02020603050405020304" pitchFamily="18" charset="0"/>
                <a:cs typeface="Times New Roman" panose="02020603050405020304" pitchFamily="18" charset="0"/>
              </a:rPr>
              <a:t>The variable operating cost model of cloud computing is an undeniable motivator for SMBs and</a:t>
            </a:r>
          </a:p>
          <a:p>
            <a:pPr algn="just"/>
            <a:r>
              <a:rPr lang="en-US" sz="2000" dirty="0" smtClean="0">
                <a:latin typeface="Times New Roman" panose="02020603050405020304" pitchFamily="18" charset="0"/>
                <a:cs typeface="Times New Roman" panose="02020603050405020304" pitchFamily="18" charset="0"/>
              </a:rPr>
              <a:t>enterprises. It </a:t>
            </a:r>
            <a:r>
              <a:rPr lang="en-US" sz="2000" dirty="0">
                <a:latin typeface="Times New Roman" panose="02020603050405020304" pitchFamily="18" charset="0"/>
                <a:cs typeface="Times New Roman" panose="02020603050405020304" pitchFamily="18" charset="0"/>
              </a:rPr>
              <a:t>avoids the risk of investing upfront on IT equipment or talent. </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also </a:t>
            </a:r>
            <a:r>
              <a:rPr lang="en-US" sz="2000" dirty="0" smtClean="0">
                <a:latin typeface="Times New Roman" panose="02020603050405020304" pitchFamily="18" charset="0"/>
                <a:cs typeface="Times New Roman" panose="02020603050405020304" pitchFamily="18" charset="0"/>
              </a:rPr>
              <a:t>helps organizations </a:t>
            </a:r>
            <a:r>
              <a:rPr lang="en-US" sz="2000" dirty="0">
                <a:latin typeface="Times New Roman" panose="02020603050405020304" pitchFamily="18" charset="0"/>
                <a:cs typeface="Times New Roman" panose="02020603050405020304" pitchFamily="18" charset="0"/>
              </a:rPr>
              <a:t>protect their cash flow from operations, during times when more IT </a:t>
            </a:r>
            <a:r>
              <a:rPr lang="en-US" sz="2000" dirty="0" smtClean="0">
                <a:latin typeface="Times New Roman" panose="02020603050405020304" pitchFamily="18" charset="0"/>
                <a:cs typeface="Times New Roman" panose="02020603050405020304" pitchFamily="18" charset="0"/>
              </a:rPr>
              <a:t>infrastructure is </a:t>
            </a:r>
            <a:r>
              <a:rPr lang="en-US" sz="2000" dirty="0">
                <a:latin typeface="Times New Roman" panose="02020603050405020304" pitchFamily="18" charset="0"/>
                <a:cs typeface="Times New Roman" panose="02020603050405020304" pitchFamily="18" charset="0"/>
              </a:rPr>
              <a:t>required to meet grown business needs and when less IT infrastructure is needed as </a:t>
            </a:r>
            <a:r>
              <a:rPr lang="en-US" sz="2000" dirty="0" smtClean="0">
                <a:latin typeface="Times New Roman" panose="02020603050405020304" pitchFamily="18" charset="0"/>
                <a:cs typeface="Times New Roman" panose="02020603050405020304" pitchFamily="18" charset="0"/>
              </a:rPr>
              <a:t>business volumes </a:t>
            </a:r>
            <a:r>
              <a:rPr lang="en-US" sz="2000" dirty="0">
                <a:latin typeface="Times New Roman" panose="02020603050405020304" pitchFamily="18" charset="0"/>
                <a:cs typeface="Times New Roman" panose="02020603050405020304" pitchFamily="18" charset="0"/>
              </a:rPr>
              <a:t>decline.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Organizations </a:t>
            </a:r>
            <a:r>
              <a:rPr lang="en-US" sz="2000" dirty="0">
                <a:latin typeface="Times New Roman" panose="02020603050405020304" pitchFamily="18" charset="0"/>
                <a:cs typeface="Times New Roman" panose="02020603050405020304" pitchFamily="18" charset="0"/>
              </a:rPr>
              <a:t>can experiment with technical ideas and create proof of </a:t>
            </a:r>
            <a:r>
              <a:rPr lang="en-US" sz="2000" dirty="0" smtClean="0">
                <a:latin typeface="Times New Roman" panose="02020603050405020304" pitchFamily="18" charset="0"/>
                <a:cs typeface="Times New Roman" panose="02020603050405020304" pitchFamily="18" charset="0"/>
              </a:rPr>
              <a:t>business concepts </a:t>
            </a:r>
            <a:r>
              <a:rPr lang="en-US" sz="2000" dirty="0">
                <a:latin typeface="Times New Roman" panose="02020603050405020304" pitchFamily="18" charset="0"/>
                <a:cs typeface="Times New Roman" panose="02020603050405020304" pitchFamily="18" charset="0"/>
              </a:rPr>
              <a:t>using cloud resources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business idea does not seem feasible to continue, it can </a:t>
            </a:r>
            <a:r>
              <a:rPr lang="en-US" sz="2000" dirty="0" smtClean="0">
                <a:latin typeface="Times New Roman" panose="02020603050405020304" pitchFamily="18" charset="0"/>
                <a:cs typeface="Times New Roman" panose="02020603050405020304" pitchFamily="18" charset="0"/>
              </a:rPr>
              <a:t>be quickly </a:t>
            </a:r>
            <a:r>
              <a:rPr lang="en-US" sz="2000" dirty="0">
                <a:latin typeface="Times New Roman" panose="02020603050405020304" pitchFamily="18" charset="0"/>
                <a:cs typeface="Times New Roman" panose="02020603050405020304" pitchFamily="18" charset="0"/>
              </a:rPr>
              <a:t>be withdrawn from the cloud.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cloud provides an agile platform on a pay-per-use basis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responsive to changing market needs.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enhanced utilization of cloud resources helps </a:t>
            </a:r>
            <a:r>
              <a:rPr lang="en-US" sz="2000" dirty="0" smtClean="0">
                <a:latin typeface="Times New Roman" panose="02020603050405020304" pitchFamily="18" charset="0"/>
                <a:cs typeface="Times New Roman" panose="02020603050405020304" pitchFamily="18" charset="0"/>
              </a:rPr>
              <a:t>reduce the </a:t>
            </a:r>
            <a:r>
              <a:rPr lang="en-US" sz="2000" dirty="0">
                <a:latin typeface="Times New Roman" panose="02020603050405020304" pitchFamily="18" charset="0"/>
                <a:cs typeface="Times New Roman" panose="02020603050405020304" pitchFamily="18" charset="0"/>
              </a:rPr>
              <a:t>cost per user. Smart, power-saving technologies turn off resources during periods of </a:t>
            </a:r>
            <a:r>
              <a:rPr lang="en-US" sz="2000" dirty="0" smtClean="0">
                <a:latin typeface="Times New Roman" panose="02020603050405020304" pitchFamily="18" charset="0"/>
                <a:cs typeface="Times New Roman" panose="02020603050405020304" pitchFamily="18" charset="0"/>
              </a:rPr>
              <a:t>low-load, thus</a:t>
            </a:r>
            <a:r>
              <a:rPr lang="en-US" sz="2000" dirty="0">
                <a:latin typeface="Times New Roman" panose="02020603050405020304" pitchFamily="18" charset="0"/>
                <a:cs typeface="Times New Roman" panose="02020603050405020304" pitchFamily="18" charset="0"/>
              </a:rPr>
              <a:t>, saving on power-related costs.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50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104" y="246265"/>
            <a:ext cx="9910354" cy="5466557"/>
          </a:xfrm>
        </p:spPr>
      </p:pic>
      <p:sp>
        <p:nvSpPr>
          <p:cNvPr id="5" name="Rectangle 4"/>
          <p:cNvSpPr/>
          <p:nvPr/>
        </p:nvSpPr>
        <p:spPr>
          <a:xfrm>
            <a:off x="957942" y="5231517"/>
            <a:ext cx="9588137" cy="923330"/>
          </a:xfrm>
          <a:prstGeom prst="rect">
            <a:avLst/>
          </a:prstGeom>
        </p:spPr>
        <p:txBody>
          <a:bodyPr wrap="square">
            <a:spAutoFit/>
          </a:bodyPr>
          <a:lstStyle/>
          <a:p>
            <a:pPr marL="342900" indent="-342900">
              <a:buAutoNum type="alphaLcPeriod" startAt="3"/>
            </a:pPr>
            <a:r>
              <a:rPr lang="en-US" dirty="0" smtClean="0">
                <a:latin typeface="BookAntiqua"/>
              </a:rPr>
              <a:t>It </a:t>
            </a:r>
            <a:r>
              <a:rPr lang="en-US" dirty="0">
                <a:latin typeface="BookAntiqua"/>
              </a:rPr>
              <a:t>has support for three-tier or multi-tier application architecture</a:t>
            </a:r>
            <a:r>
              <a:rPr lang="en-US" dirty="0" smtClean="0">
                <a:latin typeface="BookAntiqua"/>
              </a:rPr>
              <a:t>.</a:t>
            </a:r>
          </a:p>
          <a:p>
            <a:endParaRPr lang="en-US" dirty="0">
              <a:latin typeface="BookAntiqua"/>
            </a:endParaRPr>
          </a:p>
          <a:p>
            <a:r>
              <a:rPr lang="en-US" dirty="0">
                <a:latin typeface="BookAntiqua"/>
              </a:rPr>
              <a:t>d</a:t>
            </a:r>
            <a:r>
              <a:rPr lang="en-US" dirty="0" smtClean="0">
                <a:latin typeface="BookAntiqua"/>
              </a:rPr>
              <a:t>.     </a:t>
            </a:r>
            <a:r>
              <a:rPr lang="en-US" dirty="0">
                <a:latin typeface="BookAntiqua"/>
              </a:rPr>
              <a:t>It has an easy mechanism to migrate existing virtual server images to the cloud.</a:t>
            </a:r>
            <a:endParaRPr lang="en-IN" dirty="0"/>
          </a:p>
        </p:txBody>
      </p:sp>
    </p:spTree>
    <p:extLst>
      <p:ext uri="{BB962C8B-B14F-4D97-AF65-F5344CB8AC3E}">
        <p14:creationId xmlns:p14="http://schemas.microsoft.com/office/powerpoint/2010/main" val="231551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630989" cy="5817961"/>
          </a:xfrm>
        </p:spPr>
      </p:pic>
    </p:spTree>
    <p:extLst>
      <p:ext uri="{BB962C8B-B14F-4D97-AF65-F5344CB8AC3E}">
        <p14:creationId xmlns:p14="http://schemas.microsoft.com/office/powerpoint/2010/main" val="11692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39931"/>
            <a:ext cx="11031583" cy="563703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 cloud service has a few salient features that distinguish it from hosting</a:t>
            </a:r>
          </a:p>
          <a:p>
            <a:pPr marL="0" indent="0" algn="just">
              <a:buNone/>
            </a:pPr>
            <a:r>
              <a:rPr lang="en-US" dirty="0">
                <a:latin typeface="Times New Roman" panose="02020603050405020304" pitchFamily="18" charset="0"/>
                <a:cs typeface="Times New Roman" panose="02020603050405020304" pitchFamily="18" charset="0"/>
              </a:rPr>
              <a:t>services. These features are given as follows:</a:t>
            </a: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services are sold on demand, typically by the minute, hour, or month.</a:t>
            </a:r>
          </a:p>
          <a:p>
            <a:pPr algn="just"/>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as a user can use as much or as little of a service as you want at any time.</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service can be an application or even hardware resources, such as storage capacity </a:t>
            </a:r>
            <a:r>
              <a:rPr lang="en-US" dirty="0" smtClean="0">
                <a:latin typeface="Times New Roman" panose="02020603050405020304" pitchFamily="18" charset="0"/>
                <a:cs typeface="Times New Roman" panose="02020603050405020304" pitchFamily="18" charset="0"/>
              </a:rPr>
              <a:t>or </a:t>
            </a:r>
            <a:r>
              <a:rPr lang="en-IN" dirty="0" smtClean="0">
                <a:latin typeface="Times New Roman" panose="02020603050405020304" pitchFamily="18" charset="0"/>
                <a:cs typeface="Times New Roman" panose="02020603050405020304" pitchFamily="18" charset="0"/>
              </a:rPr>
              <a:t>compute </a:t>
            </a:r>
            <a:r>
              <a:rPr lang="en-IN" dirty="0">
                <a:latin typeface="Times New Roman" panose="02020603050405020304" pitchFamily="18" charset="0"/>
                <a:cs typeface="Times New Roman" panose="02020603050405020304" pitchFamily="18" charset="0"/>
              </a:rPr>
              <a:t>power.</a:t>
            </a:r>
          </a:p>
          <a:p>
            <a:pPr algn="just"/>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service and underlying infrastructure is fully managed by the provider. All you need is </a:t>
            </a:r>
            <a:r>
              <a:rPr lang="en-US" b="1" dirty="0" smtClean="0">
                <a:latin typeface="Times New Roman" panose="02020603050405020304" pitchFamily="18" charset="0"/>
                <a:cs typeface="Times New Roman" panose="02020603050405020304" pitchFamily="18" charset="0"/>
              </a:rPr>
              <a:t>a Web </a:t>
            </a:r>
            <a:r>
              <a:rPr lang="en-US" b="1" dirty="0">
                <a:latin typeface="Times New Roman" panose="02020603050405020304" pitchFamily="18" charset="0"/>
                <a:cs typeface="Times New Roman" panose="02020603050405020304" pitchFamily="18" charset="0"/>
              </a:rPr>
              <a:t>browser and an Internet connection.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014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3" y="431074"/>
            <a:ext cx="11112137" cy="6204857"/>
          </a:xfrm>
          <a:prstGeom prst="rect">
            <a:avLst/>
          </a:prstGeom>
        </p:spPr>
      </p:pic>
    </p:spTree>
    <p:extLst>
      <p:ext uri="{BB962C8B-B14F-4D97-AF65-F5344CB8AC3E}">
        <p14:creationId xmlns:p14="http://schemas.microsoft.com/office/powerpoint/2010/main" val="346932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131" y="326571"/>
            <a:ext cx="11691257" cy="5978435"/>
          </a:xfrm>
          <a:prstGeom prst="rect">
            <a:avLst/>
          </a:prstGeom>
        </p:spPr>
      </p:pic>
    </p:spTree>
    <p:extLst>
      <p:ext uri="{BB962C8B-B14F-4D97-AF65-F5344CB8AC3E}">
        <p14:creationId xmlns:p14="http://schemas.microsoft.com/office/powerpoint/2010/main" val="92463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A cloud service can be public, private, or a hybrid of the two. A public cloud </a:t>
            </a:r>
            <a:r>
              <a:rPr lang="en-US" dirty="0">
                <a:latin typeface="Times New Roman" panose="02020603050405020304" pitchFamily="18" charset="0"/>
                <a:cs typeface="Times New Roman" panose="02020603050405020304" pitchFamily="18" charset="0"/>
              </a:rPr>
              <a:t>offers services </a:t>
            </a:r>
            <a:r>
              <a:rPr lang="en-US" dirty="0" smtClean="0">
                <a:latin typeface="Times New Roman" panose="02020603050405020304" pitchFamily="18" charset="0"/>
                <a:cs typeface="Times New Roman" panose="02020603050405020304" pitchFamily="18" charset="0"/>
              </a:rPr>
              <a:t>to anyone </a:t>
            </a:r>
            <a:r>
              <a:rPr lang="en-US" dirty="0">
                <a:latin typeface="Times New Roman" panose="02020603050405020304" pitchFamily="18" charset="0"/>
                <a:cs typeface="Times New Roman" panose="02020603050405020304" pitchFamily="18" charset="0"/>
              </a:rPr>
              <a:t>on the Internet. </a:t>
            </a:r>
            <a:r>
              <a:rPr lang="en-US" b="1" dirty="0">
                <a:latin typeface="Times New Roman" panose="02020603050405020304" pitchFamily="18" charset="0"/>
                <a:cs typeface="Times New Roman" panose="02020603050405020304" pitchFamily="18" charset="0"/>
              </a:rPr>
              <a:t>Amazon Web Services, Google,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Salesforce.com </a:t>
            </a:r>
            <a:r>
              <a:rPr lang="en-US" dirty="0">
                <a:latin typeface="Times New Roman" panose="02020603050405020304" pitchFamily="18" charset="0"/>
                <a:cs typeface="Times New Roman" panose="02020603050405020304" pitchFamily="18" charset="0"/>
              </a:rPr>
              <a:t>are some of the </a:t>
            </a:r>
            <a:r>
              <a:rPr lang="en-US" dirty="0" smtClean="0">
                <a:latin typeface="Times New Roman" panose="02020603050405020304" pitchFamily="18" charset="0"/>
                <a:cs typeface="Times New Roman" panose="02020603050405020304" pitchFamily="18" charset="0"/>
              </a:rPr>
              <a:t>leading public </a:t>
            </a:r>
            <a:r>
              <a:rPr lang="en-US" dirty="0">
                <a:latin typeface="Times New Roman" panose="02020603050405020304" pitchFamily="18" charset="0"/>
                <a:cs typeface="Times New Roman" panose="02020603050405020304" pitchFamily="18" charset="0"/>
              </a:rPr>
              <a:t>cloud providers. </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private cloud is an internal IT infrastructure, usually located within </a:t>
            </a:r>
            <a:r>
              <a:rPr lang="en-US" b="1" dirty="0" smtClean="0">
                <a:latin typeface="Times New Roman" panose="02020603050405020304" pitchFamily="18" charset="0"/>
                <a:cs typeface="Times New Roman" panose="02020603050405020304" pitchFamily="18" charset="0"/>
              </a:rPr>
              <a:t>the user’s </a:t>
            </a:r>
            <a:r>
              <a:rPr lang="en-US" b="1" dirty="0">
                <a:latin typeface="Times New Roman" panose="02020603050405020304" pitchFamily="18" charset="0"/>
                <a:cs typeface="Times New Roman" panose="02020603050405020304" pitchFamily="18" charset="0"/>
              </a:rPr>
              <a:t>datacenter. It offers application services to a limited number of users within one or a </a:t>
            </a:r>
            <a:r>
              <a:rPr lang="en-US" b="1" dirty="0" smtClean="0">
                <a:latin typeface="Times New Roman" panose="02020603050405020304" pitchFamily="18" charset="0"/>
                <a:cs typeface="Times New Roman" panose="02020603050405020304" pitchFamily="18" charset="0"/>
              </a:rPr>
              <a:t>few related </a:t>
            </a:r>
            <a:r>
              <a:rPr lang="en-US" b="1" dirty="0">
                <a:latin typeface="Times New Roman" panose="02020603050405020304" pitchFamily="18" charset="0"/>
                <a:cs typeface="Times New Roman" panose="02020603050405020304" pitchFamily="18" charset="0"/>
              </a:rPr>
              <a:t>organizations</a:t>
            </a:r>
            <a:r>
              <a:rPr lang="en-US" b="1"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Like a </a:t>
            </a:r>
            <a:r>
              <a:rPr lang="en-US" b="1" dirty="0">
                <a:latin typeface="Times New Roman" panose="02020603050405020304" pitchFamily="18" charset="0"/>
                <a:cs typeface="Times New Roman" panose="02020603050405020304" pitchFamily="18" charset="0"/>
              </a:rPr>
              <a:t>public cloud, the infrastructure is shared by multiple users and </a:t>
            </a:r>
            <a:r>
              <a:rPr lang="en-US" b="1" dirty="0" smtClean="0">
                <a:latin typeface="Times New Roman" panose="02020603050405020304" pitchFamily="18" charset="0"/>
                <a:cs typeface="Times New Roman" panose="02020603050405020304" pitchFamily="18" charset="0"/>
              </a:rPr>
              <a:t>each user </a:t>
            </a:r>
            <a:r>
              <a:rPr lang="en-US" b="1" dirty="0">
                <a:latin typeface="Times New Roman" panose="02020603050405020304" pitchFamily="18" charset="0"/>
                <a:cs typeface="Times New Roman" panose="02020603050405020304" pitchFamily="18" charset="0"/>
              </a:rPr>
              <a:t>gets resources as and when he/she requires.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84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9" y="304800"/>
            <a:ext cx="11542644" cy="6553200"/>
          </a:xfrm>
          <a:prstGeom prst="rect">
            <a:avLst/>
          </a:prstGeom>
        </p:spPr>
      </p:pic>
    </p:spTree>
    <p:extLst>
      <p:ext uri="{BB962C8B-B14F-4D97-AF65-F5344CB8AC3E}">
        <p14:creationId xmlns:p14="http://schemas.microsoft.com/office/powerpoint/2010/main" val="140498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 Service Delivery Models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0126"/>
            <a:ext cx="10515600" cy="4626837"/>
          </a:xfrm>
        </p:spPr>
        <p:txBody>
          <a:bodyPr>
            <a:normAutofit fontScale="85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three high-level cloud models depending on what resources you use and the benefits </a:t>
            </a:r>
            <a:r>
              <a:rPr lang="en-US" dirty="0" smtClean="0">
                <a:latin typeface="Times New Roman" panose="02020603050405020304" pitchFamily="18" charset="0"/>
                <a:cs typeface="Times New Roman" panose="02020603050405020304" pitchFamily="18" charset="0"/>
              </a:rPr>
              <a:t>you get </a:t>
            </a:r>
            <a:r>
              <a:rPr lang="en-US" dirty="0">
                <a:latin typeface="Times New Roman" panose="02020603050405020304" pitchFamily="18" charset="0"/>
                <a:cs typeface="Times New Roman" panose="02020603050405020304" pitchFamily="18" charset="0"/>
              </a:rPr>
              <a:t>from the cloud. These are described as follows:</a:t>
            </a:r>
          </a:p>
          <a:p>
            <a:pPr marL="0" indent="0" algn="just">
              <a:buNone/>
            </a:pPr>
            <a:r>
              <a:rPr lang="en-US" b="1" dirty="0" smtClean="0">
                <a:latin typeface="Times New Roman" panose="02020603050405020304" pitchFamily="18" charset="0"/>
                <a:cs typeface="Times New Roman" panose="02020603050405020304" pitchFamily="18" charset="0"/>
              </a:rPr>
              <a:t>Infrastructure-as-a-Service </a:t>
            </a:r>
            <a:r>
              <a:rPr lang="en-US" b="1" dirty="0">
                <a:latin typeface="Times New Roman" panose="02020603050405020304" pitchFamily="18" charset="0"/>
                <a:cs typeface="Times New Roman" panose="02020603050405020304" pitchFamily="18" charset="0"/>
              </a:rPr>
              <a:t>(IaaS)—In this model, you can either use servers or storage in </a:t>
            </a:r>
            <a:r>
              <a:rPr lang="en-US" b="1" dirty="0" smtClean="0">
                <a:latin typeface="Times New Roman" panose="02020603050405020304" pitchFamily="18" charset="0"/>
                <a:cs typeface="Times New Roman" panose="02020603050405020304" pitchFamily="18" charset="0"/>
              </a:rPr>
              <a:t>the cloud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model, </a:t>
            </a:r>
            <a:r>
              <a:rPr lang="en-US" b="1" dirty="0">
                <a:latin typeface="Times New Roman" panose="02020603050405020304" pitchFamily="18" charset="0"/>
                <a:cs typeface="Times New Roman" panose="02020603050405020304" pitchFamily="18" charset="0"/>
              </a:rPr>
              <a:t>you do not have to purchase and maintain your own IT </a:t>
            </a:r>
            <a:r>
              <a:rPr lang="en-US" b="1" dirty="0" smtClean="0">
                <a:latin typeface="Times New Roman" panose="02020603050405020304" pitchFamily="18" charset="0"/>
                <a:cs typeface="Times New Roman" panose="02020603050405020304" pitchFamily="18" charset="0"/>
              </a:rPr>
              <a:t>hardware. </a:t>
            </a:r>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you need to install your applications on your cloud-based hardware resources.</a:t>
            </a:r>
          </a:p>
          <a:p>
            <a:pPr marL="0" indent="0" algn="just">
              <a:buNone/>
            </a:pPr>
            <a:r>
              <a:rPr lang="en-US" b="1" dirty="0" smtClean="0">
                <a:latin typeface="Times New Roman" panose="02020603050405020304" pitchFamily="18" charset="0"/>
                <a:cs typeface="Times New Roman" panose="02020603050405020304" pitchFamily="18" charset="0"/>
              </a:rPr>
              <a:t>Platform-as-a-Service </a:t>
            </a:r>
            <a:r>
              <a:rPr lang="en-US" b="1" dirty="0">
                <a:latin typeface="Times New Roman" panose="02020603050405020304" pitchFamily="18" charset="0"/>
                <a:cs typeface="Times New Roman" panose="02020603050405020304" pitchFamily="18" charset="0"/>
              </a:rPr>
              <a:t>(PaaS)—In this model, you can use the cloud as a platform to develop </a:t>
            </a:r>
            <a:r>
              <a:rPr lang="en-US" b="1" dirty="0" smtClean="0">
                <a:latin typeface="Times New Roman" panose="02020603050405020304" pitchFamily="18" charset="0"/>
                <a:cs typeface="Times New Roman" panose="02020603050405020304" pitchFamily="18" charset="0"/>
              </a:rPr>
              <a:t>and </a:t>
            </a:r>
            <a:r>
              <a:rPr lang="en-IN" b="1" dirty="0" smtClean="0">
                <a:latin typeface="Times New Roman" panose="02020603050405020304" pitchFamily="18" charset="0"/>
                <a:cs typeface="Times New Roman" panose="02020603050405020304" pitchFamily="18" charset="0"/>
              </a:rPr>
              <a:t>sell </a:t>
            </a:r>
            <a:r>
              <a:rPr lang="en-IN" b="1" dirty="0">
                <a:latin typeface="Times New Roman" panose="02020603050405020304" pitchFamily="18" charset="0"/>
                <a:cs typeface="Times New Roman" panose="02020603050405020304" pitchFamily="18" charset="0"/>
              </a:rPr>
              <a:t>software applications.</a:t>
            </a:r>
          </a:p>
          <a:p>
            <a:pPr marL="0" indent="0" algn="just">
              <a:buNone/>
            </a:pPr>
            <a:r>
              <a:rPr lang="en-US" b="1" dirty="0" smtClean="0">
                <a:latin typeface="Times New Roman" panose="02020603050405020304" pitchFamily="18" charset="0"/>
                <a:cs typeface="Times New Roman" panose="02020603050405020304" pitchFamily="18" charset="0"/>
              </a:rPr>
              <a:t>Software-as-a-Service </a:t>
            </a:r>
            <a:r>
              <a:rPr lang="en-US" b="1" dirty="0">
                <a:latin typeface="Times New Roman" panose="02020603050405020304" pitchFamily="18" charset="0"/>
                <a:cs typeface="Times New Roman" panose="02020603050405020304" pitchFamily="18" charset="0"/>
              </a:rPr>
              <a:t>(SaaS)—In this model, you can use various software applications, such </a:t>
            </a:r>
            <a:r>
              <a:rPr lang="en-US" b="1" dirty="0" smtClean="0">
                <a:latin typeface="Times New Roman" panose="02020603050405020304" pitchFamily="18" charset="0"/>
                <a:cs typeface="Times New Roman" panose="02020603050405020304" pitchFamily="18" charset="0"/>
              </a:rPr>
              <a:t>as CRM </a:t>
            </a:r>
            <a:r>
              <a:rPr lang="en-US" b="1" dirty="0">
                <a:latin typeface="Times New Roman" panose="02020603050405020304" pitchFamily="18" charset="0"/>
                <a:cs typeface="Times New Roman" panose="02020603050405020304" pitchFamily="18" charset="0"/>
              </a:rPr>
              <a:t>and ERP, and collaboration tools on the Web. </a:t>
            </a:r>
            <a:r>
              <a:rPr lang="en-US" dirty="0">
                <a:latin typeface="Times New Roman" panose="02020603050405020304" pitchFamily="18" charset="0"/>
                <a:cs typeface="Times New Roman" panose="02020603050405020304" pitchFamily="18" charset="0"/>
              </a:rPr>
              <a:t>You save by not having to buy or </a:t>
            </a:r>
            <a:r>
              <a:rPr lang="en-US" dirty="0" smtClean="0">
                <a:latin typeface="Times New Roman" panose="02020603050405020304" pitchFamily="18" charset="0"/>
                <a:cs typeface="Times New Roman" panose="02020603050405020304" pitchFamily="18" charset="0"/>
              </a:rPr>
              <a:t>maintain </a:t>
            </a: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hardware or applications.</a:t>
            </a:r>
          </a:p>
          <a:p>
            <a:pPr marL="0" indent="0" algn="just">
              <a:buNone/>
            </a:pPr>
            <a:r>
              <a:rPr lang="en-US" b="1" dirty="0" smtClean="0">
                <a:latin typeface="Times New Roman" panose="02020603050405020304" pitchFamily="18" charset="0"/>
                <a:cs typeface="Times New Roman" panose="02020603050405020304" pitchFamily="18" charset="0"/>
              </a:rPr>
              <a:t>Business </a:t>
            </a:r>
            <a:r>
              <a:rPr lang="en-US" b="1" dirty="0">
                <a:latin typeface="Times New Roman" panose="02020603050405020304" pitchFamily="18" charset="0"/>
                <a:cs typeface="Times New Roman" panose="02020603050405020304" pitchFamily="18" charset="0"/>
              </a:rPr>
              <a:t>Process as a Service (</a:t>
            </a:r>
            <a:r>
              <a:rPr lang="en-US" b="1" dirty="0" err="1">
                <a:latin typeface="Times New Roman" panose="02020603050405020304" pitchFamily="18" charset="0"/>
                <a:cs typeface="Times New Roman" panose="02020603050405020304" pitchFamily="18" charset="0"/>
              </a:rPr>
              <a:t>BPaaS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this model, you can use a combined model </a:t>
            </a:r>
            <a:r>
              <a:rPr lang="en-US" dirty="0" smtClean="0">
                <a:latin typeface="Times New Roman" panose="02020603050405020304" pitchFamily="18" charset="0"/>
                <a:cs typeface="Times New Roman" panose="02020603050405020304" pitchFamily="18" charset="0"/>
              </a:rPr>
              <a:t>that includes </a:t>
            </a:r>
            <a:r>
              <a:rPr lang="en-US" dirty="0">
                <a:latin typeface="Times New Roman" panose="02020603050405020304" pitchFamily="18" charset="0"/>
                <a:cs typeface="Times New Roman" panose="02020603050405020304" pitchFamily="18" charset="0"/>
              </a:rPr>
              <a:t>Human Capital Management (HCM) as offered by Workday and parts of ERP, such </a:t>
            </a:r>
            <a:r>
              <a:rPr lang="en-US" dirty="0" smtClean="0">
                <a:latin typeface="Times New Roman" panose="02020603050405020304" pitchFamily="18" charset="0"/>
                <a:cs typeface="Times New Roman" panose="02020603050405020304" pitchFamily="18" charset="0"/>
              </a:rPr>
              <a:t>as Supply </a:t>
            </a:r>
            <a:r>
              <a:rPr lang="en-US" dirty="0">
                <a:latin typeface="Times New Roman" panose="02020603050405020304" pitchFamily="18" charset="0"/>
                <a:cs typeface="Times New Roman" panose="02020603050405020304" pitchFamily="18" charset="0"/>
              </a:rPr>
              <a:t>Chain Management and Vendor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442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097"/>
            <a:ext cx="10515600" cy="5671866"/>
          </a:xfrm>
        </p:spPr>
        <p:txBody>
          <a:bodyPr/>
          <a:lstStyle/>
          <a:p>
            <a:pPr algn="just"/>
            <a:r>
              <a:rPr lang="en-US" dirty="0"/>
              <a:t>In each of the above cases, you pay a monthly fee to the cloud provider for the hardware </a:t>
            </a:r>
            <a:r>
              <a:rPr lang="en-US" dirty="0" smtClean="0"/>
              <a:t>or  applications </a:t>
            </a:r>
            <a:r>
              <a:rPr lang="en-US" dirty="0"/>
              <a:t>you use. </a:t>
            </a:r>
            <a:r>
              <a:rPr lang="en-US" b="1" dirty="0"/>
              <a:t>Figure </a:t>
            </a:r>
            <a:r>
              <a:rPr lang="en-US" b="1" dirty="0" smtClean="0"/>
              <a:t> </a:t>
            </a:r>
            <a:r>
              <a:rPr lang="en-US" dirty="0"/>
              <a:t>shows the projected market size for the public cloud, which it </a:t>
            </a:r>
            <a:r>
              <a:rPr lang="en-US" dirty="0" smtClean="0"/>
              <a:t>is expected </a:t>
            </a:r>
            <a:r>
              <a:rPr lang="en-US" dirty="0"/>
              <a:t>to touch by the end of this decade</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31" y="2269127"/>
            <a:ext cx="9413966" cy="4061460"/>
          </a:xfrm>
          <a:prstGeom prst="rect">
            <a:avLst/>
          </a:prstGeom>
        </p:spPr>
      </p:pic>
    </p:spTree>
    <p:extLst>
      <p:ext uri="{BB962C8B-B14F-4D97-AF65-F5344CB8AC3E}">
        <p14:creationId xmlns:p14="http://schemas.microsoft.com/office/powerpoint/2010/main" val="3106882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i="1" dirty="0">
                <a:latin typeface="Times New Roman" panose="02020603050405020304" pitchFamily="18" charset="0"/>
                <a:cs typeface="Times New Roman" panose="02020603050405020304" pitchFamily="18" charset="0"/>
              </a:rPr>
              <a:t>The fastest growing segments in SaaS are Content, Communications and Collaboration (CCC), </a:t>
            </a:r>
            <a:r>
              <a:rPr lang="en-US" sz="2400" i="1" dirty="0" smtClean="0">
                <a:latin typeface="Times New Roman" panose="02020603050405020304" pitchFamily="18" charset="0"/>
                <a:cs typeface="Times New Roman" panose="02020603050405020304" pitchFamily="18" charset="0"/>
              </a:rPr>
              <a:t>Customer Relationship </a:t>
            </a:r>
            <a:r>
              <a:rPr lang="en-US" sz="2400" i="1" dirty="0">
                <a:latin typeface="Times New Roman" panose="02020603050405020304" pitchFamily="18" charset="0"/>
                <a:cs typeface="Times New Roman" panose="02020603050405020304" pitchFamily="18" charset="0"/>
              </a:rPr>
              <a:t>Management (CRM), Enterprise Resource Planning (ERP), and Supply Chain Management</a:t>
            </a:r>
            <a:br>
              <a:rPr lang="en-US" sz="2400" i="1" dirty="0">
                <a:latin typeface="Times New Roman" panose="02020603050405020304" pitchFamily="18" charset="0"/>
                <a:cs typeface="Times New Roman" panose="02020603050405020304" pitchFamily="18" charset="0"/>
              </a:rPr>
            </a:br>
            <a:r>
              <a:rPr lang="en-IN" sz="2400" i="1" dirty="0">
                <a:latin typeface="Times New Roman" panose="02020603050405020304" pitchFamily="18" charset="0"/>
                <a:cs typeface="Times New Roman" panose="02020603050405020304" pitchFamily="18" charset="0"/>
              </a:rPr>
              <a:t>(SCM).</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062243"/>
            <a:ext cx="10515600" cy="4351338"/>
          </a:xfrm>
        </p:spPr>
        <p:txBody>
          <a:bodyPr/>
          <a:lstStyle/>
          <a:p>
            <a:r>
              <a:rPr lang="en-US" b="1" dirty="0"/>
              <a:t>A strong </a:t>
            </a:r>
            <a:r>
              <a:rPr lang="en-US" b="1" i="1" dirty="0"/>
              <a:t>SaaS </a:t>
            </a:r>
            <a:r>
              <a:rPr lang="en-US" b="1" dirty="0"/>
              <a:t>adoption will lead to more growth of </a:t>
            </a:r>
            <a:r>
              <a:rPr lang="en-US" b="1" i="1" dirty="0"/>
              <a:t>IaaS </a:t>
            </a:r>
            <a:r>
              <a:rPr lang="en-US" b="1" dirty="0"/>
              <a:t>and </a:t>
            </a:r>
            <a:r>
              <a:rPr lang="en-US" b="1" i="1" dirty="0"/>
              <a:t>PaaS</a:t>
            </a:r>
            <a:r>
              <a:rPr lang="en-US" b="1" dirty="0" smtClean="0"/>
              <a:t>.</a:t>
            </a:r>
          </a:p>
          <a:p>
            <a:pPr marL="0" indent="0">
              <a:buNone/>
            </a:pPr>
            <a:endParaRPr lang="en-IN" b="1" dirty="0"/>
          </a:p>
        </p:txBody>
      </p:sp>
    </p:spTree>
    <p:extLst>
      <p:ext uri="{BB962C8B-B14F-4D97-AF65-F5344CB8AC3E}">
        <p14:creationId xmlns:p14="http://schemas.microsoft.com/office/powerpoint/2010/main" val="941830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94" y="307023"/>
            <a:ext cx="10955383" cy="53100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26" y="5493476"/>
            <a:ext cx="10043160" cy="1287780"/>
          </a:xfrm>
          <a:prstGeom prst="rect">
            <a:avLst/>
          </a:prstGeom>
        </p:spPr>
      </p:pic>
    </p:spTree>
    <p:extLst>
      <p:ext uri="{BB962C8B-B14F-4D97-AF65-F5344CB8AC3E}">
        <p14:creationId xmlns:p14="http://schemas.microsoft.com/office/powerpoint/2010/main" val="57681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3" y="365124"/>
            <a:ext cx="11120846" cy="6375309"/>
          </a:xfrm>
        </p:spPr>
      </p:pic>
    </p:spTree>
    <p:extLst>
      <p:ext uri="{BB962C8B-B14F-4D97-AF65-F5344CB8AC3E}">
        <p14:creationId xmlns:p14="http://schemas.microsoft.com/office/powerpoint/2010/main" val="382978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1319</Words>
  <Application>Microsoft Office PowerPoint</Application>
  <PresentationFormat>Widescreen</PresentationFormat>
  <Paragraphs>59</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BookAntiqua</vt:lpstr>
      <vt:lpstr>Calibri</vt:lpstr>
      <vt:lpstr>Calibri Light</vt:lpstr>
      <vt:lpstr>Times New Roman</vt:lpstr>
      <vt:lpstr>Office Theme</vt:lpstr>
      <vt:lpstr>Impact of Cloud Computing on Businesses</vt:lpstr>
      <vt:lpstr>PowerPoint Presentation</vt:lpstr>
      <vt:lpstr>PowerPoint Presentation</vt:lpstr>
      <vt:lpstr>PowerPoint Presentation</vt:lpstr>
      <vt:lpstr>Cloud Computing Service Delivery Models</vt:lpstr>
      <vt:lpstr>PowerPoint Presentation</vt:lpstr>
      <vt:lpstr>The fastest growing segments in SaaS are Content, Communications and Collaboration (CCC), Customer Relationship Management (CRM), Enterprise Resource Planning (ERP), and Supply Chain Management (SCM).</vt:lpstr>
      <vt:lpstr>PowerPoint Presentation</vt:lpstr>
      <vt:lpstr>PowerPoint Presentation</vt:lpstr>
      <vt:lpstr>PowerPoint Presentation</vt:lpstr>
      <vt:lpstr>PowerPoint Presentation</vt:lpstr>
      <vt:lpstr>Cloud Computing and Outsourcing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Cloud Computing on Businesses</dc:title>
  <dc:creator>user</dc:creator>
  <cp:lastModifiedBy>Admin</cp:lastModifiedBy>
  <cp:revision>14</cp:revision>
  <dcterms:created xsi:type="dcterms:W3CDTF">2023-08-23T16:52:51Z</dcterms:created>
  <dcterms:modified xsi:type="dcterms:W3CDTF">2023-08-28T06:23:54Z</dcterms:modified>
</cp:coreProperties>
</file>