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89" r:id="rId2"/>
    <p:sldId id="257" r:id="rId3"/>
    <p:sldId id="296" r:id="rId4"/>
    <p:sldId id="297" r:id="rId5"/>
    <p:sldId id="261" r:id="rId6"/>
    <p:sldId id="267" r:id="rId7"/>
    <p:sldId id="268" r:id="rId8"/>
    <p:sldId id="292" r:id="rId9"/>
    <p:sldId id="293" r:id="rId10"/>
    <p:sldId id="294" r:id="rId11"/>
    <p:sldId id="295" r:id="rId12"/>
    <p:sldId id="269" r:id="rId13"/>
    <p:sldId id="270" r:id="rId14"/>
    <p:sldId id="271" r:id="rId15"/>
    <p:sldId id="272" r:id="rId16"/>
    <p:sldId id="273" r:id="rId17"/>
    <p:sldId id="274" r:id="rId18"/>
    <p:sldId id="275" r:id="rId19"/>
    <p:sldId id="291" r:id="rId20"/>
    <p:sldId id="276" r:id="rId21"/>
    <p:sldId id="277" r:id="rId22"/>
    <p:sldId id="278" r:id="rId23"/>
    <p:sldId id="279" r:id="rId24"/>
    <p:sldId id="280" r:id="rId25"/>
    <p:sldId id="281" r:id="rId26"/>
    <p:sldId id="286" r:id="rId27"/>
    <p:sldId id="282" r:id="rId28"/>
    <p:sldId id="283" r:id="rId29"/>
    <p:sldId id="284" r:id="rId30"/>
    <p:sldId id="285" r:id="rId31"/>
    <p:sldId id="287" r:id="rId32"/>
    <p:sldId id="288" r:id="rId33"/>
    <p:sldId id="263" r:id="rId34"/>
    <p:sldId id="264" r:id="rId35"/>
    <p:sldId id="265" r:id="rId36"/>
    <p:sldId id="26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0B9B6-3521-481B-B227-0148116153D7}" type="datetimeFigureOut">
              <a:rPr lang="en-IN" smtClean="0"/>
              <a:t>11/10/2023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6396D6-7E56-4929-8E9B-E95D22D72118}" type="slidenum">
              <a:rPr lang="en-IN" smtClean="0"/>
              <a:t>‹#›</a:t>
            </a:fld>
            <a:endParaRPr lang="en-IN"/>
          </a:p>
        </p:txBody>
      </p:sp>
    </p:spTree>
    <p:extLst>
      <p:ext uri="{BB962C8B-B14F-4D97-AF65-F5344CB8AC3E}">
        <p14:creationId xmlns:p14="http://schemas.microsoft.com/office/powerpoint/2010/main" val="394487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0B6E29E-CE33-4470-976C-861838847F74}" type="datetime1">
              <a:rPr lang="en-IN" smtClean="0"/>
              <a:t>11/10/2023</a:t>
            </a:fld>
            <a:endParaRPr lang="en-IN"/>
          </a:p>
        </p:txBody>
      </p:sp>
      <p:sp>
        <p:nvSpPr>
          <p:cNvPr id="5" name="Footer Placeholder 4"/>
          <p:cNvSpPr>
            <a:spLocks noGrp="1"/>
          </p:cNvSpPr>
          <p:nvPr>
            <p:ph type="ftr" sz="quarter" idx="11"/>
          </p:nvPr>
        </p:nvSpPr>
        <p:spPr/>
        <p:txBody>
          <a:bodyPr/>
          <a:lstStyle/>
          <a:p>
            <a:r>
              <a:rPr lang="en-IN" smtClean="0"/>
              <a:t>Mr.Ajinkya Valanjoo</a:t>
            </a:r>
            <a:endParaRPr lang="en-IN"/>
          </a:p>
        </p:txBody>
      </p:sp>
      <p:sp>
        <p:nvSpPr>
          <p:cNvPr id="6" name="Slide Number Placeholder 5"/>
          <p:cNvSpPr>
            <a:spLocks noGrp="1"/>
          </p:cNvSpPr>
          <p:nvPr>
            <p:ph type="sldNum" sz="quarter" idx="12"/>
          </p:nvPr>
        </p:nvSpPr>
        <p:spPr/>
        <p:txBody>
          <a:bodyPr/>
          <a:lstStyle/>
          <a:p>
            <a:fld id="{8574314D-05ED-48E3-8777-9FF56D7F59CC}" type="slidenum">
              <a:rPr lang="en-IN" smtClean="0"/>
              <a:t>‹#›</a:t>
            </a:fld>
            <a:endParaRPr lang="en-IN"/>
          </a:p>
        </p:txBody>
      </p:sp>
    </p:spTree>
    <p:extLst>
      <p:ext uri="{BB962C8B-B14F-4D97-AF65-F5344CB8AC3E}">
        <p14:creationId xmlns:p14="http://schemas.microsoft.com/office/powerpoint/2010/main" val="411008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2B28BF-CE5B-4992-8976-DEB92AF62013}" type="datetime1">
              <a:rPr lang="en-IN" smtClean="0"/>
              <a:t>11/10/2023</a:t>
            </a:fld>
            <a:endParaRPr lang="en-IN"/>
          </a:p>
        </p:txBody>
      </p:sp>
      <p:sp>
        <p:nvSpPr>
          <p:cNvPr id="5" name="Footer Placeholder 4"/>
          <p:cNvSpPr>
            <a:spLocks noGrp="1"/>
          </p:cNvSpPr>
          <p:nvPr>
            <p:ph type="ftr" sz="quarter" idx="11"/>
          </p:nvPr>
        </p:nvSpPr>
        <p:spPr/>
        <p:txBody>
          <a:bodyPr/>
          <a:lstStyle/>
          <a:p>
            <a:r>
              <a:rPr lang="en-IN" smtClean="0"/>
              <a:t>Mr.Ajinkya Valanjoo</a:t>
            </a:r>
            <a:endParaRPr lang="en-IN"/>
          </a:p>
        </p:txBody>
      </p:sp>
      <p:sp>
        <p:nvSpPr>
          <p:cNvPr id="6" name="Slide Number Placeholder 5"/>
          <p:cNvSpPr>
            <a:spLocks noGrp="1"/>
          </p:cNvSpPr>
          <p:nvPr>
            <p:ph type="sldNum" sz="quarter" idx="12"/>
          </p:nvPr>
        </p:nvSpPr>
        <p:spPr/>
        <p:txBody>
          <a:bodyPr/>
          <a:lstStyle/>
          <a:p>
            <a:fld id="{8574314D-05ED-48E3-8777-9FF56D7F59CC}" type="slidenum">
              <a:rPr lang="en-IN" smtClean="0"/>
              <a:t>‹#›</a:t>
            </a:fld>
            <a:endParaRPr lang="en-IN"/>
          </a:p>
        </p:txBody>
      </p:sp>
    </p:spTree>
    <p:extLst>
      <p:ext uri="{BB962C8B-B14F-4D97-AF65-F5344CB8AC3E}">
        <p14:creationId xmlns:p14="http://schemas.microsoft.com/office/powerpoint/2010/main" val="1265637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5381F1-9359-470E-884C-D7444B32965E}" type="datetime1">
              <a:rPr lang="en-IN" smtClean="0"/>
              <a:t>11/10/2023</a:t>
            </a:fld>
            <a:endParaRPr lang="en-IN"/>
          </a:p>
        </p:txBody>
      </p:sp>
      <p:sp>
        <p:nvSpPr>
          <p:cNvPr id="5" name="Footer Placeholder 4"/>
          <p:cNvSpPr>
            <a:spLocks noGrp="1"/>
          </p:cNvSpPr>
          <p:nvPr>
            <p:ph type="ftr" sz="quarter" idx="11"/>
          </p:nvPr>
        </p:nvSpPr>
        <p:spPr/>
        <p:txBody>
          <a:bodyPr/>
          <a:lstStyle/>
          <a:p>
            <a:r>
              <a:rPr lang="en-IN" smtClean="0"/>
              <a:t>Mr.Ajinkya Valanjoo</a:t>
            </a:r>
            <a:endParaRPr lang="en-IN"/>
          </a:p>
        </p:txBody>
      </p:sp>
      <p:sp>
        <p:nvSpPr>
          <p:cNvPr id="6" name="Slide Number Placeholder 5"/>
          <p:cNvSpPr>
            <a:spLocks noGrp="1"/>
          </p:cNvSpPr>
          <p:nvPr>
            <p:ph type="sldNum" sz="quarter" idx="12"/>
          </p:nvPr>
        </p:nvSpPr>
        <p:spPr/>
        <p:txBody>
          <a:bodyPr/>
          <a:lstStyle/>
          <a:p>
            <a:fld id="{8574314D-05ED-48E3-8777-9FF56D7F59CC}" type="slidenum">
              <a:rPr lang="en-IN" smtClean="0"/>
              <a:t>‹#›</a:t>
            </a:fld>
            <a:endParaRPr lang="en-IN"/>
          </a:p>
        </p:txBody>
      </p:sp>
    </p:spTree>
    <p:extLst>
      <p:ext uri="{BB962C8B-B14F-4D97-AF65-F5344CB8AC3E}">
        <p14:creationId xmlns:p14="http://schemas.microsoft.com/office/powerpoint/2010/main" val="282225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513F27-A5D3-41A0-8F97-CFD312966880}" type="datetime1">
              <a:rPr lang="en-IN" smtClean="0"/>
              <a:t>11/10/2023</a:t>
            </a:fld>
            <a:endParaRPr lang="en-IN"/>
          </a:p>
        </p:txBody>
      </p:sp>
      <p:sp>
        <p:nvSpPr>
          <p:cNvPr id="5" name="Footer Placeholder 4"/>
          <p:cNvSpPr>
            <a:spLocks noGrp="1"/>
          </p:cNvSpPr>
          <p:nvPr>
            <p:ph type="ftr" sz="quarter" idx="11"/>
          </p:nvPr>
        </p:nvSpPr>
        <p:spPr/>
        <p:txBody>
          <a:bodyPr/>
          <a:lstStyle/>
          <a:p>
            <a:r>
              <a:rPr lang="en-IN" smtClean="0"/>
              <a:t>Mr.Ajinkya Valanjoo</a:t>
            </a:r>
            <a:endParaRPr lang="en-IN"/>
          </a:p>
        </p:txBody>
      </p:sp>
      <p:sp>
        <p:nvSpPr>
          <p:cNvPr id="6" name="Slide Number Placeholder 5"/>
          <p:cNvSpPr>
            <a:spLocks noGrp="1"/>
          </p:cNvSpPr>
          <p:nvPr>
            <p:ph type="sldNum" sz="quarter" idx="12"/>
          </p:nvPr>
        </p:nvSpPr>
        <p:spPr/>
        <p:txBody>
          <a:bodyPr/>
          <a:lstStyle/>
          <a:p>
            <a:fld id="{8574314D-05ED-48E3-8777-9FF56D7F59CC}" type="slidenum">
              <a:rPr lang="en-IN" smtClean="0"/>
              <a:t>‹#›</a:t>
            </a:fld>
            <a:endParaRPr lang="en-IN"/>
          </a:p>
        </p:txBody>
      </p:sp>
    </p:spTree>
    <p:extLst>
      <p:ext uri="{BB962C8B-B14F-4D97-AF65-F5344CB8AC3E}">
        <p14:creationId xmlns:p14="http://schemas.microsoft.com/office/powerpoint/2010/main" val="3122965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4FAE06-8A27-4C6C-A224-DE31088EE03D}" type="datetime1">
              <a:rPr lang="en-IN" smtClean="0"/>
              <a:t>11/10/2023</a:t>
            </a:fld>
            <a:endParaRPr lang="en-IN"/>
          </a:p>
        </p:txBody>
      </p:sp>
      <p:sp>
        <p:nvSpPr>
          <p:cNvPr id="5" name="Footer Placeholder 4"/>
          <p:cNvSpPr>
            <a:spLocks noGrp="1"/>
          </p:cNvSpPr>
          <p:nvPr>
            <p:ph type="ftr" sz="quarter" idx="11"/>
          </p:nvPr>
        </p:nvSpPr>
        <p:spPr/>
        <p:txBody>
          <a:bodyPr/>
          <a:lstStyle/>
          <a:p>
            <a:r>
              <a:rPr lang="en-IN" smtClean="0"/>
              <a:t>Mr.Ajinkya Valanjoo</a:t>
            </a:r>
            <a:endParaRPr lang="en-IN"/>
          </a:p>
        </p:txBody>
      </p:sp>
      <p:sp>
        <p:nvSpPr>
          <p:cNvPr id="6" name="Slide Number Placeholder 5"/>
          <p:cNvSpPr>
            <a:spLocks noGrp="1"/>
          </p:cNvSpPr>
          <p:nvPr>
            <p:ph type="sldNum" sz="quarter" idx="12"/>
          </p:nvPr>
        </p:nvSpPr>
        <p:spPr/>
        <p:txBody>
          <a:bodyPr/>
          <a:lstStyle/>
          <a:p>
            <a:fld id="{8574314D-05ED-48E3-8777-9FF56D7F59CC}" type="slidenum">
              <a:rPr lang="en-IN" smtClean="0"/>
              <a:t>‹#›</a:t>
            </a:fld>
            <a:endParaRPr lang="en-IN"/>
          </a:p>
        </p:txBody>
      </p:sp>
    </p:spTree>
    <p:extLst>
      <p:ext uri="{BB962C8B-B14F-4D97-AF65-F5344CB8AC3E}">
        <p14:creationId xmlns:p14="http://schemas.microsoft.com/office/powerpoint/2010/main" val="3958518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CDC45B0-32DC-4300-8593-DDB8552747AF}" type="datetime1">
              <a:rPr lang="en-IN" smtClean="0"/>
              <a:t>11/10/2023</a:t>
            </a:fld>
            <a:endParaRPr lang="en-IN"/>
          </a:p>
        </p:txBody>
      </p:sp>
      <p:sp>
        <p:nvSpPr>
          <p:cNvPr id="6" name="Footer Placeholder 5"/>
          <p:cNvSpPr>
            <a:spLocks noGrp="1"/>
          </p:cNvSpPr>
          <p:nvPr>
            <p:ph type="ftr" sz="quarter" idx="11"/>
          </p:nvPr>
        </p:nvSpPr>
        <p:spPr/>
        <p:txBody>
          <a:bodyPr/>
          <a:lstStyle/>
          <a:p>
            <a:r>
              <a:rPr lang="en-IN" smtClean="0"/>
              <a:t>Mr.Ajinkya Valanjoo</a:t>
            </a:r>
            <a:endParaRPr lang="en-IN"/>
          </a:p>
        </p:txBody>
      </p:sp>
      <p:sp>
        <p:nvSpPr>
          <p:cNvPr id="7" name="Slide Number Placeholder 6"/>
          <p:cNvSpPr>
            <a:spLocks noGrp="1"/>
          </p:cNvSpPr>
          <p:nvPr>
            <p:ph type="sldNum" sz="quarter" idx="12"/>
          </p:nvPr>
        </p:nvSpPr>
        <p:spPr/>
        <p:txBody>
          <a:bodyPr/>
          <a:lstStyle/>
          <a:p>
            <a:fld id="{8574314D-05ED-48E3-8777-9FF56D7F59CC}" type="slidenum">
              <a:rPr lang="en-IN" smtClean="0"/>
              <a:t>‹#›</a:t>
            </a:fld>
            <a:endParaRPr lang="en-IN"/>
          </a:p>
        </p:txBody>
      </p:sp>
    </p:spTree>
    <p:extLst>
      <p:ext uri="{BB962C8B-B14F-4D97-AF65-F5344CB8AC3E}">
        <p14:creationId xmlns:p14="http://schemas.microsoft.com/office/powerpoint/2010/main" val="174820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A4AF6DE-2673-42C8-9FAE-981B6E7DA72E}" type="datetime1">
              <a:rPr lang="en-IN" smtClean="0"/>
              <a:t>11/10/2023</a:t>
            </a:fld>
            <a:endParaRPr lang="en-IN"/>
          </a:p>
        </p:txBody>
      </p:sp>
      <p:sp>
        <p:nvSpPr>
          <p:cNvPr id="8" name="Footer Placeholder 7"/>
          <p:cNvSpPr>
            <a:spLocks noGrp="1"/>
          </p:cNvSpPr>
          <p:nvPr>
            <p:ph type="ftr" sz="quarter" idx="11"/>
          </p:nvPr>
        </p:nvSpPr>
        <p:spPr/>
        <p:txBody>
          <a:bodyPr/>
          <a:lstStyle/>
          <a:p>
            <a:r>
              <a:rPr lang="en-IN" smtClean="0"/>
              <a:t>Mr.Ajinkya Valanjoo</a:t>
            </a:r>
            <a:endParaRPr lang="en-IN"/>
          </a:p>
        </p:txBody>
      </p:sp>
      <p:sp>
        <p:nvSpPr>
          <p:cNvPr id="9" name="Slide Number Placeholder 8"/>
          <p:cNvSpPr>
            <a:spLocks noGrp="1"/>
          </p:cNvSpPr>
          <p:nvPr>
            <p:ph type="sldNum" sz="quarter" idx="12"/>
          </p:nvPr>
        </p:nvSpPr>
        <p:spPr/>
        <p:txBody>
          <a:bodyPr/>
          <a:lstStyle/>
          <a:p>
            <a:fld id="{8574314D-05ED-48E3-8777-9FF56D7F59CC}" type="slidenum">
              <a:rPr lang="en-IN" smtClean="0"/>
              <a:t>‹#›</a:t>
            </a:fld>
            <a:endParaRPr lang="en-IN"/>
          </a:p>
        </p:txBody>
      </p:sp>
    </p:spTree>
    <p:extLst>
      <p:ext uri="{BB962C8B-B14F-4D97-AF65-F5344CB8AC3E}">
        <p14:creationId xmlns:p14="http://schemas.microsoft.com/office/powerpoint/2010/main" val="3421155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A3EC28-BA6C-46C3-A727-22A22881708B}"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a:t>
            </a:fld>
            <a:endParaRPr lang="en-IN"/>
          </a:p>
        </p:txBody>
      </p:sp>
    </p:spTree>
    <p:extLst>
      <p:ext uri="{BB962C8B-B14F-4D97-AF65-F5344CB8AC3E}">
        <p14:creationId xmlns:p14="http://schemas.microsoft.com/office/powerpoint/2010/main" val="3223985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20E768-F8AA-4165-AB95-4031FFB44FF0}" type="datetime1">
              <a:rPr lang="en-IN" smtClean="0"/>
              <a:t>11/10/2023</a:t>
            </a:fld>
            <a:endParaRPr lang="en-IN"/>
          </a:p>
        </p:txBody>
      </p:sp>
      <p:sp>
        <p:nvSpPr>
          <p:cNvPr id="3" name="Footer Placeholder 2"/>
          <p:cNvSpPr>
            <a:spLocks noGrp="1"/>
          </p:cNvSpPr>
          <p:nvPr>
            <p:ph type="ftr" sz="quarter" idx="11"/>
          </p:nvPr>
        </p:nvSpPr>
        <p:spPr/>
        <p:txBody>
          <a:bodyPr/>
          <a:lstStyle/>
          <a:p>
            <a:r>
              <a:rPr lang="en-IN" smtClean="0"/>
              <a:t>Mr.Ajinkya Valanjoo</a:t>
            </a:r>
            <a:endParaRPr lang="en-IN"/>
          </a:p>
        </p:txBody>
      </p:sp>
      <p:sp>
        <p:nvSpPr>
          <p:cNvPr id="4" name="Slide Number Placeholder 3"/>
          <p:cNvSpPr>
            <a:spLocks noGrp="1"/>
          </p:cNvSpPr>
          <p:nvPr>
            <p:ph type="sldNum" sz="quarter" idx="12"/>
          </p:nvPr>
        </p:nvSpPr>
        <p:spPr/>
        <p:txBody>
          <a:bodyPr/>
          <a:lstStyle/>
          <a:p>
            <a:fld id="{8574314D-05ED-48E3-8777-9FF56D7F59CC}" type="slidenum">
              <a:rPr lang="en-IN" smtClean="0"/>
              <a:t>‹#›</a:t>
            </a:fld>
            <a:endParaRPr lang="en-IN"/>
          </a:p>
        </p:txBody>
      </p:sp>
    </p:spTree>
    <p:extLst>
      <p:ext uri="{BB962C8B-B14F-4D97-AF65-F5344CB8AC3E}">
        <p14:creationId xmlns:p14="http://schemas.microsoft.com/office/powerpoint/2010/main" val="121422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B040F6-87CF-4B33-9F60-29137C4FE4F3}" type="datetime1">
              <a:rPr lang="en-IN" smtClean="0"/>
              <a:t>11/10/2023</a:t>
            </a:fld>
            <a:endParaRPr lang="en-IN"/>
          </a:p>
        </p:txBody>
      </p:sp>
      <p:sp>
        <p:nvSpPr>
          <p:cNvPr id="6" name="Footer Placeholder 5"/>
          <p:cNvSpPr>
            <a:spLocks noGrp="1"/>
          </p:cNvSpPr>
          <p:nvPr>
            <p:ph type="ftr" sz="quarter" idx="11"/>
          </p:nvPr>
        </p:nvSpPr>
        <p:spPr/>
        <p:txBody>
          <a:bodyPr/>
          <a:lstStyle/>
          <a:p>
            <a:r>
              <a:rPr lang="en-IN" smtClean="0"/>
              <a:t>Mr.Ajinkya Valanjoo</a:t>
            </a:r>
            <a:endParaRPr lang="en-IN"/>
          </a:p>
        </p:txBody>
      </p:sp>
      <p:sp>
        <p:nvSpPr>
          <p:cNvPr id="7" name="Slide Number Placeholder 6"/>
          <p:cNvSpPr>
            <a:spLocks noGrp="1"/>
          </p:cNvSpPr>
          <p:nvPr>
            <p:ph type="sldNum" sz="quarter" idx="12"/>
          </p:nvPr>
        </p:nvSpPr>
        <p:spPr/>
        <p:txBody>
          <a:bodyPr/>
          <a:lstStyle/>
          <a:p>
            <a:fld id="{8574314D-05ED-48E3-8777-9FF56D7F59CC}" type="slidenum">
              <a:rPr lang="en-IN" smtClean="0"/>
              <a:t>‹#›</a:t>
            </a:fld>
            <a:endParaRPr lang="en-IN"/>
          </a:p>
        </p:txBody>
      </p:sp>
    </p:spTree>
    <p:extLst>
      <p:ext uri="{BB962C8B-B14F-4D97-AF65-F5344CB8AC3E}">
        <p14:creationId xmlns:p14="http://schemas.microsoft.com/office/powerpoint/2010/main" val="3171911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01DB16-A9D1-41F9-A508-DBA9EBCA954A}" type="datetime1">
              <a:rPr lang="en-IN" smtClean="0"/>
              <a:t>11/10/2023</a:t>
            </a:fld>
            <a:endParaRPr lang="en-IN"/>
          </a:p>
        </p:txBody>
      </p:sp>
      <p:sp>
        <p:nvSpPr>
          <p:cNvPr id="6" name="Footer Placeholder 5"/>
          <p:cNvSpPr>
            <a:spLocks noGrp="1"/>
          </p:cNvSpPr>
          <p:nvPr>
            <p:ph type="ftr" sz="quarter" idx="11"/>
          </p:nvPr>
        </p:nvSpPr>
        <p:spPr/>
        <p:txBody>
          <a:bodyPr/>
          <a:lstStyle/>
          <a:p>
            <a:r>
              <a:rPr lang="en-IN" smtClean="0"/>
              <a:t>Mr.Ajinkya Valanjoo</a:t>
            </a:r>
            <a:endParaRPr lang="en-IN"/>
          </a:p>
        </p:txBody>
      </p:sp>
      <p:sp>
        <p:nvSpPr>
          <p:cNvPr id="7" name="Slide Number Placeholder 6"/>
          <p:cNvSpPr>
            <a:spLocks noGrp="1"/>
          </p:cNvSpPr>
          <p:nvPr>
            <p:ph type="sldNum" sz="quarter" idx="12"/>
          </p:nvPr>
        </p:nvSpPr>
        <p:spPr/>
        <p:txBody>
          <a:bodyPr/>
          <a:lstStyle/>
          <a:p>
            <a:fld id="{8574314D-05ED-48E3-8777-9FF56D7F59CC}" type="slidenum">
              <a:rPr lang="en-IN" smtClean="0"/>
              <a:t>‹#›</a:t>
            </a:fld>
            <a:endParaRPr lang="en-IN"/>
          </a:p>
        </p:txBody>
      </p:sp>
    </p:spTree>
    <p:extLst>
      <p:ext uri="{BB962C8B-B14F-4D97-AF65-F5344CB8AC3E}">
        <p14:creationId xmlns:p14="http://schemas.microsoft.com/office/powerpoint/2010/main" val="169494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5EA97A-8BEF-40B7-BA2A-D59878A0A2AA}" type="datetime1">
              <a:rPr lang="en-IN" smtClean="0"/>
              <a:t>11/10/2023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Mr.Ajinkya Valanjoo</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4314D-05ED-48E3-8777-9FF56D7F59CC}" type="slidenum">
              <a:rPr lang="en-IN" smtClean="0"/>
              <a:t>‹#›</a:t>
            </a:fld>
            <a:endParaRPr lang="en-IN"/>
          </a:p>
        </p:txBody>
      </p:sp>
    </p:spTree>
    <p:extLst>
      <p:ext uri="{BB962C8B-B14F-4D97-AF65-F5344CB8AC3E}">
        <p14:creationId xmlns:p14="http://schemas.microsoft.com/office/powerpoint/2010/main" val="3390461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9303"/>
            <a:ext cx="10515600" cy="5767660"/>
          </a:xfrm>
        </p:spPr>
        <p:txBody>
          <a:bodyPr>
            <a:normAutofit/>
          </a:bodyPr>
          <a:lstStyle/>
          <a:p>
            <a:pPr marL="0" indent="0" algn="ctr">
              <a:buNone/>
            </a:pPr>
            <a:endParaRPr lang="en-US" sz="8800" dirty="0" smtClean="0"/>
          </a:p>
          <a:p>
            <a:pPr marL="0" indent="0" algn="ctr">
              <a:buNone/>
            </a:pPr>
            <a:endParaRPr lang="en-US" sz="8800" dirty="0"/>
          </a:p>
          <a:p>
            <a:pPr marL="0" indent="0" algn="ctr">
              <a:buNone/>
            </a:pPr>
            <a:r>
              <a:rPr lang="en-US" sz="8800" b="1" dirty="0" smtClean="0"/>
              <a:t>Module 6 </a:t>
            </a:r>
            <a:endParaRPr lang="en-IN" sz="8800" b="1" dirty="0"/>
          </a:p>
        </p:txBody>
      </p:sp>
      <p:sp>
        <p:nvSpPr>
          <p:cNvPr id="2" name="Date Placeholder 1"/>
          <p:cNvSpPr>
            <a:spLocks noGrp="1"/>
          </p:cNvSpPr>
          <p:nvPr>
            <p:ph type="dt" sz="half" idx="10"/>
          </p:nvPr>
        </p:nvSpPr>
        <p:spPr/>
        <p:txBody>
          <a:bodyPr/>
          <a:lstStyle/>
          <a:p>
            <a:fld id="{C8798A9A-922A-48FC-850B-3ADA9CC8B6E3}"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1</a:t>
            </a:fld>
            <a:endParaRPr lang="en-IN"/>
          </a:p>
        </p:txBody>
      </p:sp>
    </p:spTree>
    <p:extLst>
      <p:ext uri="{BB962C8B-B14F-4D97-AF65-F5344CB8AC3E}">
        <p14:creationId xmlns:p14="http://schemas.microsoft.com/office/powerpoint/2010/main" val="2627640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714" y="478971"/>
            <a:ext cx="11136086" cy="5697992"/>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Service-Oriented Architecture (SOA) for Cloud Applications:</a:t>
            </a:r>
          </a:p>
          <a:p>
            <a:r>
              <a:rPr lang="en-US" b="1" dirty="0">
                <a:latin typeface="Times New Roman" panose="02020603050405020304" pitchFamily="18" charset="0"/>
                <a:cs typeface="Times New Roman" panose="02020603050405020304" pitchFamily="18" charset="0"/>
              </a:rPr>
              <a:t>SOA in Traditional Applications:</a:t>
            </a:r>
          </a:p>
          <a:p>
            <a:pPr algn="just"/>
            <a:r>
              <a:rPr lang="en-US" dirty="0">
                <a:latin typeface="Times New Roman" panose="02020603050405020304" pitchFamily="18" charset="0"/>
                <a:cs typeface="Times New Roman" panose="02020603050405020304" pitchFamily="18" charset="0"/>
              </a:rPr>
              <a:t>In traditional applications, implementing SOA may involve complex middleware and ESB (Enterprise Service Bus) solutions.</a:t>
            </a:r>
          </a:p>
          <a:p>
            <a:pPr algn="just"/>
            <a:r>
              <a:rPr lang="en-US" dirty="0">
                <a:latin typeface="Times New Roman" panose="02020603050405020304" pitchFamily="18" charset="0"/>
                <a:cs typeface="Times New Roman" panose="02020603050405020304" pitchFamily="18" charset="0"/>
              </a:rPr>
              <a:t>Service components are often tightly coupled and may not be easily reusable or interchangeable.</a:t>
            </a:r>
          </a:p>
          <a:p>
            <a:pPr algn="just"/>
            <a:r>
              <a:rPr lang="en-US" dirty="0">
                <a:latin typeface="Times New Roman" panose="02020603050405020304" pitchFamily="18" charset="0"/>
                <a:cs typeface="Times New Roman" panose="02020603050405020304" pitchFamily="18" charset="0"/>
              </a:rPr>
              <a:t>Scaling and managing services can be challenging.</a:t>
            </a:r>
          </a:p>
          <a:p>
            <a:pPr algn="just"/>
            <a:r>
              <a:rPr lang="en-US" b="1" dirty="0">
                <a:latin typeface="Times New Roman" panose="02020603050405020304" pitchFamily="18" charset="0"/>
                <a:cs typeface="Times New Roman" panose="02020603050405020304" pitchFamily="18" charset="0"/>
              </a:rPr>
              <a:t>SOA in Cloud Applications:</a:t>
            </a:r>
          </a:p>
          <a:p>
            <a:pPr algn="just"/>
            <a:r>
              <a:rPr lang="en-US" dirty="0">
                <a:latin typeface="Times New Roman" panose="02020603050405020304" pitchFamily="18" charset="0"/>
                <a:cs typeface="Times New Roman" panose="02020603050405020304" pitchFamily="18" charset="0"/>
              </a:rPr>
              <a:t>Cloud-native SOA leverages cloud services and </a:t>
            </a:r>
            <a:r>
              <a:rPr lang="en-US" dirty="0" err="1">
                <a:latin typeface="Times New Roman" panose="02020603050405020304" pitchFamily="18" charset="0"/>
                <a:cs typeface="Times New Roman" panose="02020603050405020304" pitchFamily="18" charset="0"/>
              </a:rPr>
              <a:t>serverless</a:t>
            </a:r>
            <a:r>
              <a:rPr lang="en-US" dirty="0">
                <a:latin typeface="Times New Roman" panose="02020603050405020304" pitchFamily="18" charset="0"/>
                <a:cs typeface="Times New Roman" panose="02020603050405020304" pitchFamily="18" charset="0"/>
              </a:rPr>
              <a:t> computing to build loosely-coupled, independently deployable services.</a:t>
            </a:r>
          </a:p>
          <a:p>
            <a:pPr algn="just"/>
            <a:r>
              <a:rPr lang="en-US" dirty="0">
                <a:latin typeface="Times New Roman" panose="02020603050405020304" pitchFamily="18" charset="0"/>
                <a:cs typeface="Times New Roman" panose="02020603050405020304" pitchFamily="18" charset="0"/>
              </a:rPr>
              <a:t>RESTful APIs, </a:t>
            </a:r>
            <a:r>
              <a:rPr lang="en-US" dirty="0" err="1">
                <a:latin typeface="Times New Roman" panose="02020603050405020304" pitchFamily="18" charset="0"/>
                <a:cs typeface="Times New Roman" panose="02020603050405020304" pitchFamily="18" charset="0"/>
              </a:rPr>
              <a:t>gRPC</a:t>
            </a:r>
            <a:r>
              <a:rPr lang="en-US" dirty="0">
                <a:latin typeface="Times New Roman" panose="02020603050405020304" pitchFamily="18" charset="0"/>
                <a:cs typeface="Times New Roman" panose="02020603050405020304" pitchFamily="18" charset="0"/>
              </a:rPr>
              <a:t>, or event-driven communication patterns are used for service interaction.</a:t>
            </a:r>
          </a:p>
          <a:p>
            <a:pPr algn="just"/>
            <a:r>
              <a:rPr lang="en-US" dirty="0">
                <a:latin typeface="Times New Roman" panose="02020603050405020304" pitchFamily="18" charset="0"/>
                <a:cs typeface="Times New Roman" panose="02020603050405020304" pitchFamily="18" charset="0"/>
              </a:rPr>
              <a:t>Services can be independently scaled and managed in response to varying workloads.</a:t>
            </a:r>
          </a:p>
          <a:p>
            <a:pPr algn="just"/>
            <a:r>
              <a:rPr lang="en-US" dirty="0" err="1">
                <a:latin typeface="Times New Roman" panose="02020603050405020304" pitchFamily="18" charset="0"/>
                <a:cs typeface="Times New Roman" panose="02020603050405020304" pitchFamily="18" charset="0"/>
              </a:rPr>
              <a:t>Serverless</a:t>
            </a:r>
            <a:r>
              <a:rPr lang="en-US" dirty="0">
                <a:latin typeface="Times New Roman" panose="02020603050405020304" pitchFamily="18" charset="0"/>
                <a:cs typeface="Times New Roman" panose="02020603050405020304" pitchFamily="18" charset="0"/>
              </a:rPr>
              <a:t> functions, containers, or Kubernetes can be used to deploy and manage services in a cloud-native SOA.</a:t>
            </a:r>
          </a:p>
          <a:p>
            <a:pPr algn="just"/>
            <a:endParaRPr lang="en-IN" dirty="0"/>
          </a:p>
        </p:txBody>
      </p:sp>
      <p:sp>
        <p:nvSpPr>
          <p:cNvPr id="2" name="Date Placeholder 1"/>
          <p:cNvSpPr>
            <a:spLocks noGrp="1"/>
          </p:cNvSpPr>
          <p:nvPr>
            <p:ph type="dt" sz="half" idx="10"/>
          </p:nvPr>
        </p:nvSpPr>
        <p:spPr/>
        <p:txBody>
          <a:bodyPr/>
          <a:lstStyle/>
          <a:p>
            <a:fld id="{7AB1F5BC-E12C-4300-A22C-C3185EDE3EA4}"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10</a:t>
            </a:fld>
            <a:endParaRPr lang="en-IN"/>
          </a:p>
        </p:txBody>
      </p:sp>
    </p:spTree>
    <p:extLst>
      <p:ext uri="{BB962C8B-B14F-4D97-AF65-F5344CB8AC3E}">
        <p14:creationId xmlns:p14="http://schemas.microsoft.com/office/powerpoint/2010/main" val="2403886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4137"/>
            <a:ext cx="10515600" cy="5732826"/>
          </a:xfrm>
        </p:spPr>
        <p:txBody>
          <a:bodyPr/>
          <a:lstStyle/>
          <a:p>
            <a:endParaRPr lang="en-US" dirty="0" smtClean="0"/>
          </a:p>
          <a:p>
            <a:endParaRPr lang="en-US" dirty="0"/>
          </a:p>
          <a:p>
            <a:endParaRPr lang="en-US" dirty="0" smtClean="0"/>
          </a:p>
          <a:p>
            <a:pPr algn="just"/>
            <a:r>
              <a:rPr lang="en-US" sz="3200" dirty="0" smtClean="0">
                <a:latin typeface="Times New Roman" panose="02020603050405020304" pitchFamily="18" charset="0"/>
                <a:cs typeface="Times New Roman" panose="02020603050405020304" pitchFamily="18" charset="0"/>
              </a:rPr>
              <a:t>In </a:t>
            </a:r>
            <a:r>
              <a:rPr lang="en-US" sz="3200" dirty="0">
                <a:latin typeface="Times New Roman" panose="02020603050405020304" pitchFamily="18" charset="0"/>
                <a:cs typeface="Times New Roman" panose="02020603050405020304" pitchFamily="18" charset="0"/>
              </a:rPr>
              <a:t>summary, cloud applications offer more flexibility, scalability, and reduced operational burden compared to traditional applications. Cloud-native architectures, including multi-tier and SOA, are designed to take full advantage of cloud infrastructure and services, enabling businesses to adapt to changing demands and accelerate innovation.</a:t>
            </a:r>
            <a:endParaRPr lang="en-IN"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F8E8BCB8-E410-435D-9356-B165DFDAB712}"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11</a:t>
            </a:fld>
            <a:endParaRPr lang="en-IN"/>
          </a:p>
        </p:txBody>
      </p:sp>
    </p:spTree>
    <p:extLst>
      <p:ext uri="{BB962C8B-B14F-4D97-AF65-F5344CB8AC3E}">
        <p14:creationId xmlns:p14="http://schemas.microsoft.com/office/powerpoint/2010/main" val="221482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83" y="705395"/>
            <a:ext cx="11321143" cy="5869576"/>
          </a:xfrm>
          <a:prstGeom prst="rect">
            <a:avLst/>
          </a:prstGeom>
        </p:spPr>
      </p:pic>
      <p:sp>
        <p:nvSpPr>
          <p:cNvPr id="3" name="Date Placeholder 2"/>
          <p:cNvSpPr>
            <a:spLocks noGrp="1"/>
          </p:cNvSpPr>
          <p:nvPr>
            <p:ph type="dt" sz="half" idx="10"/>
          </p:nvPr>
        </p:nvSpPr>
        <p:spPr/>
        <p:txBody>
          <a:bodyPr/>
          <a:lstStyle/>
          <a:p>
            <a:fld id="{C39E3DBE-9AA2-4735-8084-0669B018B8AC}"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12</a:t>
            </a:fld>
            <a:endParaRPr lang="en-IN"/>
          </a:p>
        </p:txBody>
      </p:sp>
    </p:spTree>
    <p:extLst>
      <p:ext uri="{BB962C8B-B14F-4D97-AF65-F5344CB8AC3E}">
        <p14:creationId xmlns:p14="http://schemas.microsoft.com/office/powerpoint/2010/main" val="681819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09" y="91984"/>
            <a:ext cx="11364685" cy="453226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891" y="4451713"/>
            <a:ext cx="10920549" cy="2186940"/>
          </a:xfrm>
          <a:prstGeom prst="rect">
            <a:avLst/>
          </a:prstGeom>
        </p:spPr>
      </p:pic>
      <p:sp>
        <p:nvSpPr>
          <p:cNvPr id="4" name="Date Placeholder 3"/>
          <p:cNvSpPr>
            <a:spLocks noGrp="1"/>
          </p:cNvSpPr>
          <p:nvPr>
            <p:ph type="dt" sz="half" idx="10"/>
          </p:nvPr>
        </p:nvSpPr>
        <p:spPr/>
        <p:txBody>
          <a:bodyPr/>
          <a:lstStyle/>
          <a:p>
            <a:fld id="{DD6A407B-B9EE-49CB-8508-78EEA551D99F}" type="datetime1">
              <a:rPr lang="en-IN" smtClean="0"/>
              <a:t>11/10/2023</a:t>
            </a:fld>
            <a:endParaRPr lang="en-IN"/>
          </a:p>
        </p:txBody>
      </p:sp>
      <p:sp>
        <p:nvSpPr>
          <p:cNvPr id="5" name="Footer Placeholder 4"/>
          <p:cNvSpPr>
            <a:spLocks noGrp="1"/>
          </p:cNvSpPr>
          <p:nvPr>
            <p:ph type="ftr" sz="quarter" idx="11"/>
          </p:nvPr>
        </p:nvSpPr>
        <p:spPr/>
        <p:txBody>
          <a:bodyPr/>
          <a:lstStyle/>
          <a:p>
            <a:r>
              <a:rPr lang="en-IN" smtClean="0"/>
              <a:t>Mr.Ajinkya Valanjoo</a:t>
            </a:r>
            <a:endParaRPr lang="en-IN"/>
          </a:p>
        </p:txBody>
      </p:sp>
      <p:sp>
        <p:nvSpPr>
          <p:cNvPr id="6" name="Slide Number Placeholder 5"/>
          <p:cNvSpPr>
            <a:spLocks noGrp="1"/>
          </p:cNvSpPr>
          <p:nvPr>
            <p:ph type="sldNum" sz="quarter" idx="12"/>
          </p:nvPr>
        </p:nvSpPr>
        <p:spPr/>
        <p:txBody>
          <a:bodyPr/>
          <a:lstStyle/>
          <a:p>
            <a:fld id="{8574314D-05ED-48E3-8777-9FF56D7F59CC}" type="slidenum">
              <a:rPr lang="en-IN" smtClean="0"/>
              <a:t>13</a:t>
            </a:fld>
            <a:endParaRPr lang="en-IN"/>
          </a:p>
        </p:txBody>
      </p:sp>
    </p:spTree>
    <p:extLst>
      <p:ext uri="{BB962C8B-B14F-4D97-AF65-F5344CB8AC3E}">
        <p14:creationId xmlns:p14="http://schemas.microsoft.com/office/powerpoint/2010/main" val="2605471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17" y="679269"/>
            <a:ext cx="11434354" cy="5573485"/>
          </a:xfrm>
          <a:prstGeom prst="rect">
            <a:avLst/>
          </a:prstGeom>
        </p:spPr>
      </p:pic>
      <p:sp>
        <p:nvSpPr>
          <p:cNvPr id="2" name="Date Placeholder 1"/>
          <p:cNvSpPr>
            <a:spLocks noGrp="1"/>
          </p:cNvSpPr>
          <p:nvPr>
            <p:ph type="dt" sz="half" idx="10"/>
          </p:nvPr>
        </p:nvSpPr>
        <p:spPr/>
        <p:txBody>
          <a:bodyPr/>
          <a:lstStyle/>
          <a:p>
            <a:fld id="{441FB766-5BA6-426D-9801-67644572B4A6}"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14</a:t>
            </a:fld>
            <a:endParaRPr lang="en-IN"/>
          </a:p>
        </p:txBody>
      </p:sp>
    </p:spTree>
    <p:extLst>
      <p:ext uri="{BB962C8B-B14F-4D97-AF65-F5344CB8AC3E}">
        <p14:creationId xmlns:p14="http://schemas.microsoft.com/office/powerpoint/2010/main" val="1823149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811" y="1317715"/>
            <a:ext cx="10824756" cy="4403815"/>
          </a:xfrm>
          <a:prstGeom prst="rect">
            <a:avLst/>
          </a:prstGeom>
        </p:spPr>
      </p:pic>
      <p:sp>
        <p:nvSpPr>
          <p:cNvPr id="3" name="Date Placeholder 2"/>
          <p:cNvSpPr>
            <a:spLocks noGrp="1"/>
          </p:cNvSpPr>
          <p:nvPr>
            <p:ph type="dt" sz="half" idx="10"/>
          </p:nvPr>
        </p:nvSpPr>
        <p:spPr/>
        <p:txBody>
          <a:bodyPr/>
          <a:lstStyle/>
          <a:p>
            <a:fld id="{D75449F1-3B08-45C0-8691-BF9DD53A20CA}"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15</a:t>
            </a:fld>
            <a:endParaRPr lang="en-IN"/>
          </a:p>
        </p:txBody>
      </p:sp>
    </p:spTree>
    <p:extLst>
      <p:ext uri="{BB962C8B-B14F-4D97-AF65-F5344CB8AC3E}">
        <p14:creationId xmlns:p14="http://schemas.microsoft.com/office/powerpoint/2010/main" val="441466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012" y="304800"/>
            <a:ext cx="11129553" cy="6209211"/>
          </a:xfrm>
          <a:prstGeom prst="rect">
            <a:avLst/>
          </a:prstGeom>
        </p:spPr>
      </p:pic>
      <p:sp>
        <p:nvSpPr>
          <p:cNvPr id="3" name="Date Placeholder 2"/>
          <p:cNvSpPr>
            <a:spLocks noGrp="1"/>
          </p:cNvSpPr>
          <p:nvPr>
            <p:ph type="dt" sz="half" idx="10"/>
          </p:nvPr>
        </p:nvSpPr>
        <p:spPr/>
        <p:txBody>
          <a:bodyPr/>
          <a:lstStyle/>
          <a:p>
            <a:fld id="{7A4F6352-DF55-4BEE-9946-477FE1A789F2}"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16</a:t>
            </a:fld>
            <a:endParaRPr lang="en-IN"/>
          </a:p>
        </p:txBody>
      </p:sp>
    </p:spTree>
    <p:extLst>
      <p:ext uri="{BB962C8B-B14F-4D97-AF65-F5344CB8AC3E}">
        <p14:creationId xmlns:p14="http://schemas.microsoft.com/office/powerpoint/2010/main" val="234398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473" y="2360023"/>
            <a:ext cx="11199223" cy="449797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267" y="444136"/>
            <a:ext cx="11103429" cy="2002971"/>
          </a:xfrm>
          <a:prstGeom prst="rect">
            <a:avLst/>
          </a:prstGeom>
        </p:spPr>
      </p:pic>
      <p:sp>
        <p:nvSpPr>
          <p:cNvPr id="4" name="Date Placeholder 3"/>
          <p:cNvSpPr>
            <a:spLocks noGrp="1"/>
          </p:cNvSpPr>
          <p:nvPr>
            <p:ph type="dt" sz="half" idx="10"/>
          </p:nvPr>
        </p:nvSpPr>
        <p:spPr/>
        <p:txBody>
          <a:bodyPr/>
          <a:lstStyle/>
          <a:p>
            <a:fld id="{E87329D7-D1B9-4433-87CF-F95C7EB13D5A}" type="datetime1">
              <a:rPr lang="en-IN" smtClean="0"/>
              <a:t>11/10/2023</a:t>
            </a:fld>
            <a:endParaRPr lang="en-IN"/>
          </a:p>
        </p:txBody>
      </p:sp>
      <p:sp>
        <p:nvSpPr>
          <p:cNvPr id="5" name="Footer Placeholder 4"/>
          <p:cNvSpPr>
            <a:spLocks noGrp="1"/>
          </p:cNvSpPr>
          <p:nvPr>
            <p:ph type="ftr" sz="quarter" idx="11"/>
          </p:nvPr>
        </p:nvSpPr>
        <p:spPr/>
        <p:txBody>
          <a:bodyPr/>
          <a:lstStyle/>
          <a:p>
            <a:r>
              <a:rPr lang="en-IN" smtClean="0"/>
              <a:t>Mr.Ajinkya Valanjoo</a:t>
            </a:r>
            <a:endParaRPr lang="en-IN"/>
          </a:p>
        </p:txBody>
      </p:sp>
      <p:sp>
        <p:nvSpPr>
          <p:cNvPr id="6" name="Slide Number Placeholder 5"/>
          <p:cNvSpPr>
            <a:spLocks noGrp="1"/>
          </p:cNvSpPr>
          <p:nvPr>
            <p:ph type="sldNum" sz="quarter" idx="12"/>
          </p:nvPr>
        </p:nvSpPr>
        <p:spPr/>
        <p:txBody>
          <a:bodyPr/>
          <a:lstStyle/>
          <a:p>
            <a:fld id="{8574314D-05ED-48E3-8777-9FF56D7F59CC}" type="slidenum">
              <a:rPr lang="en-IN" smtClean="0"/>
              <a:t>17</a:t>
            </a:fld>
            <a:endParaRPr lang="en-IN"/>
          </a:p>
        </p:txBody>
      </p:sp>
    </p:spTree>
    <p:extLst>
      <p:ext uri="{BB962C8B-B14F-4D97-AF65-F5344CB8AC3E}">
        <p14:creationId xmlns:p14="http://schemas.microsoft.com/office/powerpoint/2010/main" val="3353475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726" y="1254034"/>
            <a:ext cx="11042467" cy="3892731"/>
          </a:xfrm>
          <a:prstGeom prst="rect">
            <a:avLst/>
          </a:prstGeom>
        </p:spPr>
      </p:pic>
      <p:sp>
        <p:nvSpPr>
          <p:cNvPr id="3" name="Date Placeholder 2"/>
          <p:cNvSpPr>
            <a:spLocks noGrp="1"/>
          </p:cNvSpPr>
          <p:nvPr>
            <p:ph type="dt" sz="half" idx="10"/>
          </p:nvPr>
        </p:nvSpPr>
        <p:spPr/>
        <p:txBody>
          <a:bodyPr/>
          <a:lstStyle/>
          <a:p>
            <a:fld id="{B0EDBDB9-53FC-402F-90E9-515D397A2613}"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18</a:t>
            </a:fld>
            <a:endParaRPr lang="en-IN"/>
          </a:p>
        </p:txBody>
      </p:sp>
    </p:spTree>
    <p:extLst>
      <p:ext uri="{BB962C8B-B14F-4D97-AF65-F5344CB8AC3E}">
        <p14:creationId xmlns:p14="http://schemas.microsoft.com/office/powerpoint/2010/main" val="1605622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latin typeface="Times New Roman" panose="02020603050405020304" pitchFamily="18" charset="0"/>
                <a:cs typeface="Times New Roman" panose="02020603050405020304" pitchFamily="18" charset="0"/>
              </a:rPr>
              <a:t>Fundamental Requirements for Cloud Application Architecture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Cloud </a:t>
            </a:r>
            <a:r>
              <a:rPr lang="en-US" dirty="0" smtClean="0">
                <a:latin typeface="Times New Roman" panose="02020603050405020304" pitchFamily="18" charset="0"/>
                <a:cs typeface="Times New Roman" panose="02020603050405020304" pitchFamily="18" charset="0"/>
              </a:rPr>
              <a:t>Applications </a:t>
            </a:r>
            <a:r>
              <a:rPr lang="en-US" dirty="0">
                <a:latin typeface="Times New Roman" panose="02020603050405020304" pitchFamily="18" charset="0"/>
                <a:cs typeface="Times New Roman" panose="02020603050405020304" pitchFamily="18" charset="0"/>
              </a:rPr>
              <a:t>Must be Flexible, Dynamic, and </a:t>
            </a:r>
            <a:r>
              <a:rPr lang="en-US" dirty="0" smtClean="0">
                <a:latin typeface="Times New Roman" panose="02020603050405020304" pitchFamily="18" charset="0"/>
                <a:cs typeface="Times New Roman" panose="02020603050405020304" pitchFamily="18" charset="0"/>
              </a:rPr>
              <a:t>Distributable</a:t>
            </a:r>
          </a:p>
          <a:p>
            <a:r>
              <a:rPr lang="en-US" dirty="0">
                <a:latin typeface="Times New Roman" panose="02020603050405020304" pitchFamily="18" charset="0"/>
                <a:cs typeface="Times New Roman" panose="02020603050405020304" pitchFamily="18" charset="0"/>
              </a:rPr>
              <a:t>Cloud Applications Must be Architected and Installed for Unknown and Varying </a:t>
            </a:r>
            <a:r>
              <a:rPr lang="en-US" dirty="0" smtClean="0">
                <a:latin typeface="Times New Roman" panose="02020603050405020304" pitchFamily="18" charset="0"/>
                <a:cs typeface="Times New Roman" panose="02020603050405020304" pitchFamily="18" charset="0"/>
              </a:rPr>
              <a:t>Geographic </a:t>
            </a:r>
            <a:r>
              <a:rPr lang="en-IN" dirty="0" smtClean="0">
                <a:latin typeface="Times New Roman" panose="02020603050405020304" pitchFamily="18" charset="0"/>
                <a:cs typeface="Times New Roman" panose="02020603050405020304" pitchFamily="18" charset="0"/>
              </a:rPr>
              <a:t>Locations</a:t>
            </a:r>
          </a:p>
          <a:p>
            <a:r>
              <a:rPr lang="en-US" dirty="0">
                <a:latin typeface="Times New Roman" panose="02020603050405020304" pitchFamily="18" charset="0"/>
                <a:cs typeface="Times New Roman" panose="02020603050405020304" pitchFamily="18" charset="0"/>
              </a:rPr>
              <a:t>Cloud Applications Must Account for Pricing of Resource Access and Utilization</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Cloud Applications Must Take Care of Data Integrity and </a:t>
            </a:r>
            <a:r>
              <a:rPr lang="en-US" dirty="0" smtClean="0">
                <a:latin typeface="Times New Roman" panose="02020603050405020304" pitchFamily="18" charset="0"/>
                <a:cs typeface="Times New Roman" panose="02020603050405020304" pitchFamily="18" charset="0"/>
              </a:rPr>
              <a:t>Consistency</a:t>
            </a:r>
          </a:p>
          <a:p>
            <a:r>
              <a:rPr lang="en-IN" dirty="0">
                <a:latin typeface="Times New Roman" panose="02020603050405020304" pitchFamily="18" charset="0"/>
                <a:cs typeface="Times New Roman" panose="02020603050405020304" pitchFamily="18" charset="0"/>
              </a:rPr>
              <a:t>Cloud Applications Must Process Various Information Types</a:t>
            </a:r>
            <a:r>
              <a:rPr lang="en-IN"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Cloud Applications Must be More </a:t>
            </a:r>
            <a:r>
              <a:rPr lang="en-US" dirty="0" smtClean="0">
                <a:latin typeface="Times New Roman" panose="02020603050405020304" pitchFamily="18" charset="0"/>
                <a:cs typeface="Times New Roman" panose="02020603050405020304" pitchFamily="18" charset="0"/>
              </a:rPr>
              <a:t>Mobile-Aware</a:t>
            </a:r>
          </a:p>
          <a:p>
            <a:r>
              <a:rPr lang="en-US" dirty="0">
                <a:latin typeface="Times New Roman" panose="02020603050405020304" pitchFamily="18" charset="0"/>
                <a:cs typeface="Times New Roman" panose="02020603050405020304" pitchFamily="18" charset="0"/>
              </a:rPr>
              <a:t>Applications Must Do Lot More Than Just Accepting and Storing Input</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EF7F0F8-37A0-4449-869E-42AA3D71780D}" type="datetime1">
              <a:rPr lang="en-IN" smtClean="0"/>
              <a:t>11/10/2023</a:t>
            </a:fld>
            <a:endParaRPr lang="en-IN"/>
          </a:p>
        </p:txBody>
      </p:sp>
      <p:sp>
        <p:nvSpPr>
          <p:cNvPr id="5" name="Footer Placeholder 4"/>
          <p:cNvSpPr>
            <a:spLocks noGrp="1"/>
          </p:cNvSpPr>
          <p:nvPr>
            <p:ph type="ftr" sz="quarter" idx="11"/>
          </p:nvPr>
        </p:nvSpPr>
        <p:spPr/>
        <p:txBody>
          <a:bodyPr/>
          <a:lstStyle/>
          <a:p>
            <a:r>
              <a:rPr lang="en-IN" smtClean="0"/>
              <a:t>Mr.Ajinkya Valanjoo</a:t>
            </a:r>
            <a:endParaRPr lang="en-IN"/>
          </a:p>
        </p:txBody>
      </p:sp>
      <p:sp>
        <p:nvSpPr>
          <p:cNvPr id="6" name="Slide Number Placeholder 5"/>
          <p:cNvSpPr>
            <a:spLocks noGrp="1"/>
          </p:cNvSpPr>
          <p:nvPr>
            <p:ph type="sldNum" sz="quarter" idx="12"/>
          </p:nvPr>
        </p:nvSpPr>
        <p:spPr/>
        <p:txBody>
          <a:bodyPr/>
          <a:lstStyle/>
          <a:p>
            <a:fld id="{8574314D-05ED-48E3-8777-9FF56D7F59CC}" type="slidenum">
              <a:rPr lang="en-IN" smtClean="0"/>
              <a:t>19</a:t>
            </a:fld>
            <a:endParaRPr lang="en-IN"/>
          </a:p>
        </p:txBody>
      </p:sp>
    </p:spTree>
    <p:extLst>
      <p:ext uri="{BB962C8B-B14F-4D97-AF65-F5344CB8AC3E}">
        <p14:creationId xmlns:p14="http://schemas.microsoft.com/office/powerpoint/2010/main" val="1512108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5366"/>
          </a:xfrm>
        </p:spPr>
        <p:txBody>
          <a:bodyPr>
            <a:normAutofit fontScale="90000"/>
          </a:bodyPr>
          <a:lstStyle/>
          <a:p>
            <a:r>
              <a:rPr lang="en-IN" b="1" dirty="0"/>
              <a:t>Architecture for Cloud Application: </a:t>
            </a:r>
            <a:r>
              <a:rPr lang="en-IN" dirty="0"/>
              <a:t>	</a:t>
            </a:r>
            <a:br>
              <a:rPr lang="en-IN" dirty="0"/>
            </a:br>
            <a:endParaRPr lang="en-IN" dirty="0"/>
          </a:p>
        </p:txBody>
      </p:sp>
      <p:sp>
        <p:nvSpPr>
          <p:cNvPr id="3" name="Content Placeholder 2"/>
          <p:cNvSpPr>
            <a:spLocks noGrp="1"/>
          </p:cNvSpPr>
          <p:nvPr>
            <p:ph idx="1"/>
          </p:nvPr>
        </p:nvSpPr>
        <p:spPr>
          <a:xfrm>
            <a:off x="838200" y="1053737"/>
            <a:ext cx="10515600" cy="5123226"/>
          </a:xfrm>
        </p:spPr>
        <p:txBody>
          <a:bodyPr/>
          <a:lstStyle/>
          <a:p>
            <a:pPr algn="just">
              <a:lnSpc>
                <a:spcPct val="200000"/>
              </a:lnSpc>
            </a:pPr>
            <a:r>
              <a:rPr lang="en-IN" dirty="0">
                <a:latin typeface="Times New Roman" panose="02020603050405020304" pitchFamily="18" charset="0"/>
                <a:cs typeface="Times New Roman" panose="02020603050405020304" pitchFamily="18" charset="0"/>
              </a:rPr>
              <a:t>6.1 	Cloud Application requirements- Architecture for traditional Vs Cloud Applications Multi-ties Application Architecture SOA for Cloud applications – Resource oriented SOA – Method –oriented SOA and Event Driven SOA – Parallelization within Cloud Applications – Leveraging In memory Operations for Cloud Application. </a:t>
            </a:r>
            <a:r>
              <a:rPr lang="en-IN" dirty="0"/>
              <a:t>	</a:t>
            </a:r>
          </a:p>
          <a:p>
            <a:endParaRPr lang="en-IN" dirty="0"/>
          </a:p>
        </p:txBody>
      </p:sp>
      <p:sp>
        <p:nvSpPr>
          <p:cNvPr id="4" name="Date Placeholder 3"/>
          <p:cNvSpPr>
            <a:spLocks noGrp="1"/>
          </p:cNvSpPr>
          <p:nvPr>
            <p:ph type="dt" sz="half" idx="10"/>
          </p:nvPr>
        </p:nvSpPr>
        <p:spPr/>
        <p:txBody>
          <a:bodyPr/>
          <a:lstStyle/>
          <a:p>
            <a:fld id="{A3FCBE5F-57B4-44A2-BF7E-EBD18902C51A}" type="datetime1">
              <a:rPr lang="en-IN" smtClean="0"/>
              <a:t>11/10/2023</a:t>
            </a:fld>
            <a:endParaRPr lang="en-IN"/>
          </a:p>
        </p:txBody>
      </p:sp>
      <p:sp>
        <p:nvSpPr>
          <p:cNvPr id="5" name="Footer Placeholder 4"/>
          <p:cNvSpPr>
            <a:spLocks noGrp="1"/>
          </p:cNvSpPr>
          <p:nvPr>
            <p:ph type="ftr" sz="quarter" idx="11"/>
          </p:nvPr>
        </p:nvSpPr>
        <p:spPr/>
        <p:txBody>
          <a:bodyPr/>
          <a:lstStyle/>
          <a:p>
            <a:r>
              <a:rPr lang="en-IN" smtClean="0"/>
              <a:t>Mr.Ajinkya Valanjoo</a:t>
            </a:r>
            <a:endParaRPr lang="en-IN"/>
          </a:p>
        </p:txBody>
      </p:sp>
      <p:sp>
        <p:nvSpPr>
          <p:cNvPr id="6" name="Slide Number Placeholder 5"/>
          <p:cNvSpPr>
            <a:spLocks noGrp="1"/>
          </p:cNvSpPr>
          <p:nvPr>
            <p:ph type="sldNum" sz="quarter" idx="12"/>
          </p:nvPr>
        </p:nvSpPr>
        <p:spPr/>
        <p:txBody>
          <a:bodyPr/>
          <a:lstStyle/>
          <a:p>
            <a:fld id="{8574314D-05ED-48E3-8777-9FF56D7F59CC}" type="slidenum">
              <a:rPr lang="en-IN" smtClean="0"/>
              <a:t>2</a:t>
            </a:fld>
            <a:endParaRPr lang="en-IN"/>
          </a:p>
        </p:txBody>
      </p:sp>
    </p:spTree>
    <p:extLst>
      <p:ext uri="{BB962C8B-B14F-4D97-AF65-F5344CB8AC3E}">
        <p14:creationId xmlns:p14="http://schemas.microsoft.com/office/powerpoint/2010/main" val="25409028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012" y="677090"/>
            <a:ext cx="11382102" cy="5662749"/>
          </a:xfrm>
          <a:prstGeom prst="rect">
            <a:avLst/>
          </a:prstGeom>
        </p:spPr>
      </p:pic>
      <p:sp>
        <p:nvSpPr>
          <p:cNvPr id="3" name="Date Placeholder 2"/>
          <p:cNvSpPr>
            <a:spLocks noGrp="1"/>
          </p:cNvSpPr>
          <p:nvPr>
            <p:ph type="dt" sz="half" idx="10"/>
          </p:nvPr>
        </p:nvSpPr>
        <p:spPr/>
        <p:txBody>
          <a:bodyPr/>
          <a:lstStyle/>
          <a:p>
            <a:fld id="{5E7D0386-09E2-48B7-9AE0-1C719942B7CE}"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20</a:t>
            </a:fld>
            <a:endParaRPr lang="en-IN"/>
          </a:p>
        </p:txBody>
      </p:sp>
    </p:spTree>
    <p:extLst>
      <p:ext uri="{BB962C8B-B14F-4D97-AF65-F5344CB8AC3E}">
        <p14:creationId xmlns:p14="http://schemas.microsoft.com/office/powerpoint/2010/main" val="11409876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539931"/>
            <a:ext cx="11556273" cy="5765075"/>
          </a:xfrm>
          <a:prstGeom prst="rect">
            <a:avLst/>
          </a:prstGeom>
        </p:spPr>
      </p:pic>
      <p:sp>
        <p:nvSpPr>
          <p:cNvPr id="3" name="Date Placeholder 2"/>
          <p:cNvSpPr>
            <a:spLocks noGrp="1"/>
          </p:cNvSpPr>
          <p:nvPr>
            <p:ph type="dt" sz="half" idx="10"/>
          </p:nvPr>
        </p:nvSpPr>
        <p:spPr/>
        <p:txBody>
          <a:bodyPr/>
          <a:lstStyle/>
          <a:p>
            <a:fld id="{A16BF353-665F-4EA1-8CE1-5D7A829BAEAE}"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21</a:t>
            </a:fld>
            <a:endParaRPr lang="en-IN"/>
          </a:p>
        </p:txBody>
      </p:sp>
    </p:spTree>
    <p:extLst>
      <p:ext uri="{BB962C8B-B14F-4D97-AF65-F5344CB8AC3E}">
        <p14:creationId xmlns:p14="http://schemas.microsoft.com/office/powerpoint/2010/main" val="25184621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38" y="557349"/>
            <a:ext cx="11173096" cy="6052457"/>
          </a:xfrm>
          <a:prstGeom prst="rect">
            <a:avLst/>
          </a:prstGeom>
        </p:spPr>
      </p:pic>
      <p:sp>
        <p:nvSpPr>
          <p:cNvPr id="3" name="Date Placeholder 2"/>
          <p:cNvSpPr>
            <a:spLocks noGrp="1"/>
          </p:cNvSpPr>
          <p:nvPr>
            <p:ph type="dt" sz="half" idx="10"/>
          </p:nvPr>
        </p:nvSpPr>
        <p:spPr/>
        <p:txBody>
          <a:bodyPr/>
          <a:lstStyle/>
          <a:p>
            <a:fld id="{963BB2F8-581C-4D11-9FD4-981D207EDB03}"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22</a:t>
            </a:fld>
            <a:endParaRPr lang="en-IN"/>
          </a:p>
        </p:txBody>
      </p:sp>
    </p:spTree>
    <p:extLst>
      <p:ext uri="{BB962C8B-B14F-4D97-AF65-F5344CB8AC3E}">
        <p14:creationId xmlns:p14="http://schemas.microsoft.com/office/powerpoint/2010/main" val="18082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49" y="628649"/>
            <a:ext cx="11277600" cy="5719899"/>
          </a:xfrm>
          <a:prstGeom prst="rect">
            <a:avLst/>
          </a:prstGeom>
        </p:spPr>
      </p:pic>
      <p:sp>
        <p:nvSpPr>
          <p:cNvPr id="3" name="Date Placeholder 2"/>
          <p:cNvSpPr>
            <a:spLocks noGrp="1"/>
          </p:cNvSpPr>
          <p:nvPr>
            <p:ph type="dt" sz="half" idx="10"/>
          </p:nvPr>
        </p:nvSpPr>
        <p:spPr/>
        <p:txBody>
          <a:bodyPr/>
          <a:lstStyle/>
          <a:p>
            <a:fld id="{A9437816-21DB-4610-B3A3-5D6E651E92A4}"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23</a:t>
            </a:fld>
            <a:endParaRPr lang="en-IN"/>
          </a:p>
        </p:txBody>
      </p:sp>
    </p:spTree>
    <p:extLst>
      <p:ext uri="{BB962C8B-B14F-4D97-AF65-F5344CB8AC3E}">
        <p14:creationId xmlns:p14="http://schemas.microsoft.com/office/powerpoint/2010/main" val="1373407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674" y="661851"/>
            <a:ext cx="11695612" cy="5852160"/>
          </a:xfrm>
          <a:prstGeom prst="rect">
            <a:avLst/>
          </a:prstGeom>
        </p:spPr>
      </p:pic>
      <p:sp>
        <p:nvSpPr>
          <p:cNvPr id="3" name="Date Placeholder 2"/>
          <p:cNvSpPr>
            <a:spLocks noGrp="1"/>
          </p:cNvSpPr>
          <p:nvPr>
            <p:ph type="dt" sz="half" idx="10"/>
          </p:nvPr>
        </p:nvSpPr>
        <p:spPr/>
        <p:txBody>
          <a:bodyPr/>
          <a:lstStyle/>
          <a:p>
            <a:fld id="{6C9093D6-A627-437A-A900-1505DE3F651A}"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24</a:t>
            </a:fld>
            <a:endParaRPr lang="en-IN"/>
          </a:p>
        </p:txBody>
      </p:sp>
    </p:spTree>
    <p:extLst>
      <p:ext uri="{BB962C8B-B14F-4D97-AF65-F5344CB8AC3E}">
        <p14:creationId xmlns:p14="http://schemas.microsoft.com/office/powerpoint/2010/main" val="1020419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38" y="624841"/>
            <a:ext cx="11469188" cy="5540828"/>
          </a:xfrm>
          <a:prstGeom prst="rect">
            <a:avLst/>
          </a:prstGeom>
        </p:spPr>
      </p:pic>
      <p:sp>
        <p:nvSpPr>
          <p:cNvPr id="3" name="Date Placeholder 2"/>
          <p:cNvSpPr>
            <a:spLocks noGrp="1"/>
          </p:cNvSpPr>
          <p:nvPr>
            <p:ph type="dt" sz="half" idx="10"/>
          </p:nvPr>
        </p:nvSpPr>
        <p:spPr/>
        <p:txBody>
          <a:bodyPr/>
          <a:lstStyle/>
          <a:p>
            <a:fld id="{02511AD8-3368-4210-962F-B193F68B5376}"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25</a:t>
            </a:fld>
            <a:endParaRPr lang="en-IN"/>
          </a:p>
        </p:txBody>
      </p:sp>
    </p:spTree>
    <p:extLst>
      <p:ext uri="{BB962C8B-B14F-4D97-AF65-F5344CB8AC3E}">
        <p14:creationId xmlns:p14="http://schemas.microsoft.com/office/powerpoint/2010/main" val="1773120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263" y="496389"/>
            <a:ext cx="11373394" cy="5869577"/>
          </a:xfrm>
          <a:prstGeom prst="rect">
            <a:avLst/>
          </a:prstGeom>
        </p:spPr>
      </p:pic>
      <p:sp>
        <p:nvSpPr>
          <p:cNvPr id="3" name="Date Placeholder 2"/>
          <p:cNvSpPr>
            <a:spLocks noGrp="1"/>
          </p:cNvSpPr>
          <p:nvPr>
            <p:ph type="dt" sz="half" idx="10"/>
          </p:nvPr>
        </p:nvSpPr>
        <p:spPr/>
        <p:txBody>
          <a:bodyPr/>
          <a:lstStyle/>
          <a:p>
            <a:fld id="{23C78ABB-D66A-4635-835B-19473C402A79}"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26</a:t>
            </a:fld>
            <a:endParaRPr lang="en-IN"/>
          </a:p>
        </p:txBody>
      </p:sp>
    </p:spTree>
    <p:extLst>
      <p:ext uri="{BB962C8B-B14F-4D97-AF65-F5344CB8AC3E}">
        <p14:creationId xmlns:p14="http://schemas.microsoft.com/office/powerpoint/2010/main" val="12088522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37" y="304801"/>
            <a:ext cx="11260183" cy="6287588"/>
          </a:xfrm>
          <a:prstGeom prst="rect">
            <a:avLst/>
          </a:prstGeom>
        </p:spPr>
      </p:pic>
      <p:sp>
        <p:nvSpPr>
          <p:cNvPr id="3" name="Date Placeholder 2"/>
          <p:cNvSpPr>
            <a:spLocks noGrp="1"/>
          </p:cNvSpPr>
          <p:nvPr>
            <p:ph type="dt" sz="half" idx="10"/>
          </p:nvPr>
        </p:nvSpPr>
        <p:spPr/>
        <p:txBody>
          <a:bodyPr/>
          <a:lstStyle/>
          <a:p>
            <a:fld id="{556AEC15-DF4D-4316-AEC6-1591B6ECE734}"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27</a:t>
            </a:fld>
            <a:endParaRPr lang="en-IN"/>
          </a:p>
        </p:txBody>
      </p:sp>
    </p:spTree>
    <p:extLst>
      <p:ext uri="{BB962C8B-B14F-4D97-AF65-F5344CB8AC3E}">
        <p14:creationId xmlns:p14="http://schemas.microsoft.com/office/powerpoint/2010/main" val="38897080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8" y="600891"/>
            <a:ext cx="11547566" cy="5930537"/>
          </a:xfrm>
          <a:prstGeom prst="rect">
            <a:avLst/>
          </a:prstGeom>
        </p:spPr>
      </p:pic>
      <p:sp>
        <p:nvSpPr>
          <p:cNvPr id="3" name="Date Placeholder 2"/>
          <p:cNvSpPr>
            <a:spLocks noGrp="1"/>
          </p:cNvSpPr>
          <p:nvPr>
            <p:ph type="dt" sz="half" idx="10"/>
          </p:nvPr>
        </p:nvSpPr>
        <p:spPr/>
        <p:txBody>
          <a:bodyPr/>
          <a:lstStyle/>
          <a:p>
            <a:fld id="{AD641743-8804-4E18-B861-5D0C968E630E}"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28</a:t>
            </a:fld>
            <a:endParaRPr lang="en-IN"/>
          </a:p>
        </p:txBody>
      </p:sp>
    </p:spTree>
    <p:extLst>
      <p:ext uri="{BB962C8B-B14F-4D97-AF65-F5344CB8AC3E}">
        <p14:creationId xmlns:p14="http://schemas.microsoft.com/office/powerpoint/2010/main" val="15893288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9" y="531223"/>
            <a:ext cx="11390811" cy="6191794"/>
          </a:xfrm>
          <a:prstGeom prst="rect">
            <a:avLst/>
          </a:prstGeom>
        </p:spPr>
      </p:pic>
      <p:sp>
        <p:nvSpPr>
          <p:cNvPr id="3" name="Date Placeholder 2"/>
          <p:cNvSpPr>
            <a:spLocks noGrp="1"/>
          </p:cNvSpPr>
          <p:nvPr>
            <p:ph type="dt" sz="half" idx="10"/>
          </p:nvPr>
        </p:nvSpPr>
        <p:spPr/>
        <p:txBody>
          <a:bodyPr/>
          <a:lstStyle/>
          <a:p>
            <a:fld id="{E49965FD-C510-479D-A01E-E9CB3DD3791C}"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29</a:t>
            </a:fld>
            <a:endParaRPr lang="en-IN"/>
          </a:p>
        </p:txBody>
      </p:sp>
    </p:spTree>
    <p:extLst>
      <p:ext uri="{BB962C8B-B14F-4D97-AF65-F5344CB8AC3E}">
        <p14:creationId xmlns:p14="http://schemas.microsoft.com/office/powerpoint/2010/main" val="4171112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8863" y="827314"/>
            <a:ext cx="10515600" cy="5880872"/>
          </a:xfrm>
        </p:spPr>
        <p:txBody>
          <a:bodyPr>
            <a:noAutofit/>
          </a:bodyPr>
          <a:lstStyle/>
          <a:p>
            <a:pPr algn="just"/>
            <a:r>
              <a:rPr lang="en-US" sz="2500" dirty="0">
                <a:latin typeface="Times New Roman" panose="02020603050405020304" pitchFamily="18" charset="0"/>
                <a:cs typeface="Times New Roman" panose="02020603050405020304" pitchFamily="18" charset="0"/>
              </a:rPr>
              <a:t>Application architecture is the design of a software application that outlines internal </a:t>
            </a:r>
            <a:r>
              <a:rPr lang="en-US" sz="2500" dirty="0" smtClean="0">
                <a:latin typeface="Times New Roman" panose="02020603050405020304" pitchFamily="18" charset="0"/>
                <a:cs typeface="Times New Roman" panose="02020603050405020304" pitchFamily="18" charset="0"/>
              </a:rPr>
              <a:t>subcomponents and </a:t>
            </a:r>
            <a:r>
              <a:rPr lang="en-US" sz="2500" dirty="0">
                <a:latin typeface="Times New Roman" panose="02020603050405020304" pitchFamily="18" charset="0"/>
                <a:cs typeface="Times New Roman" panose="02020603050405020304" pitchFamily="18" charset="0"/>
              </a:rPr>
              <a:t>interaction between modules and interface with external applications or services. </a:t>
            </a:r>
            <a:endParaRPr lang="en-US" sz="2500" dirty="0" smtClean="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It is </a:t>
            </a:r>
            <a:r>
              <a:rPr lang="en-US" sz="2500" dirty="0">
                <a:latin typeface="Times New Roman" panose="02020603050405020304" pitchFamily="18" charset="0"/>
                <a:cs typeface="Times New Roman" panose="02020603050405020304" pitchFamily="18" charset="0"/>
              </a:rPr>
              <a:t>a design or plan that defines what the application will contain and how it will interact </a:t>
            </a:r>
            <a:r>
              <a:rPr lang="en-US" sz="2500" dirty="0" smtClean="0">
                <a:latin typeface="Times New Roman" panose="02020603050405020304" pitchFamily="18" charset="0"/>
                <a:cs typeface="Times New Roman" panose="02020603050405020304" pitchFamily="18" charset="0"/>
              </a:rPr>
              <a:t>with infrastructure </a:t>
            </a:r>
            <a:r>
              <a:rPr lang="en-US" sz="2500" dirty="0">
                <a:latin typeface="Times New Roman" panose="02020603050405020304" pitchFamily="18" charset="0"/>
                <a:cs typeface="Times New Roman" panose="02020603050405020304" pitchFamily="18" charset="0"/>
              </a:rPr>
              <a:t>components. </a:t>
            </a:r>
            <a:endParaRPr lang="en-US" sz="2500" dirty="0" smtClean="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The </a:t>
            </a:r>
            <a:r>
              <a:rPr lang="en-US" sz="2500" dirty="0">
                <a:latin typeface="Times New Roman" panose="02020603050405020304" pitchFamily="18" charset="0"/>
                <a:cs typeface="Times New Roman" panose="02020603050405020304" pitchFamily="18" charset="0"/>
              </a:rPr>
              <a:t>application itself is designed to automate specific business tasks in </a:t>
            </a:r>
            <a:r>
              <a:rPr lang="en-US" sz="2500" dirty="0" smtClean="0">
                <a:latin typeface="Times New Roman" panose="02020603050405020304" pitchFamily="18" charset="0"/>
                <a:cs typeface="Times New Roman" panose="02020603050405020304" pitchFamily="18" charset="0"/>
              </a:rPr>
              <a:t>a coherent </a:t>
            </a:r>
            <a:r>
              <a:rPr lang="en-US" sz="2500" dirty="0">
                <a:latin typeface="Times New Roman" panose="02020603050405020304" pitchFamily="18" charset="0"/>
                <a:cs typeface="Times New Roman" panose="02020603050405020304" pitchFamily="18" charset="0"/>
              </a:rPr>
              <a:t>and logical manner to help users conveniently interact with others to store and share data.</a:t>
            </a:r>
          </a:p>
          <a:p>
            <a:pPr algn="just"/>
            <a:r>
              <a:rPr lang="en-US" sz="2500" dirty="0">
                <a:latin typeface="Times New Roman" panose="02020603050405020304" pitchFamily="18" charset="0"/>
                <a:cs typeface="Times New Roman" panose="02020603050405020304" pitchFamily="18" charset="0"/>
              </a:rPr>
              <a:t>In traditional application architecture, one or more Web servers interact with the database using </a:t>
            </a:r>
            <a:r>
              <a:rPr lang="en-US" sz="2500" dirty="0" smtClean="0">
                <a:latin typeface="Times New Roman" panose="02020603050405020304" pitchFamily="18" charset="0"/>
                <a:cs typeface="Times New Roman" panose="02020603050405020304" pitchFamily="18" charset="0"/>
              </a:rPr>
              <a:t>a middle-tier </a:t>
            </a:r>
            <a:r>
              <a:rPr lang="en-US" sz="2500" dirty="0">
                <a:latin typeface="Times New Roman" panose="02020603050405020304" pitchFamily="18" charset="0"/>
                <a:cs typeface="Times New Roman" panose="02020603050405020304" pitchFamily="18" charset="0"/>
              </a:rPr>
              <a:t>software or application framework. This architecture is designed to meet stable </a:t>
            </a:r>
            <a:r>
              <a:rPr lang="en-US" sz="2500" dirty="0" smtClean="0">
                <a:latin typeface="Times New Roman" panose="02020603050405020304" pitchFamily="18" charset="0"/>
                <a:cs typeface="Times New Roman" panose="02020603050405020304" pitchFamily="18" charset="0"/>
              </a:rPr>
              <a:t>demand levels </a:t>
            </a:r>
            <a:r>
              <a:rPr lang="en-US" sz="2500" dirty="0">
                <a:latin typeface="Times New Roman" panose="02020603050405020304" pitchFamily="18" charset="0"/>
                <a:cs typeface="Times New Roman" panose="02020603050405020304" pitchFamily="18" charset="0"/>
              </a:rPr>
              <a:t>of the consumers. It is not scalable and not meant for huge variations in user or system load.</a:t>
            </a:r>
            <a:endParaRPr lang="en-IN" sz="25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1006BFF4-2BF3-4AA3-824A-BFF3A6011828}"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3</a:t>
            </a:fld>
            <a:endParaRPr lang="en-IN"/>
          </a:p>
        </p:txBody>
      </p:sp>
    </p:spTree>
    <p:extLst>
      <p:ext uri="{BB962C8B-B14F-4D97-AF65-F5344CB8AC3E}">
        <p14:creationId xmlns:p14="http://schemas.microsoft.com/office/powerpoint/2010/main" val="1225307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4" y="461554"/>
            <a:ext cx="11695612" cy="6165669"/>
          </a:xfrm>
          <a:prstGeom prst="rect">
            <a:avLst/>
          </a:prstGeom>
        </p:spPr>
      </p:pic>
      <p:sp>
        <p:nvSpPr>
          <p:cNvPr id="3" name="Date Placeholder 2"/>
          <p:cNvSpPr>
            <a:spLocks noGrp="1"/>
          </p:cNvSpPr>
          <p:nvPr>
            <p:ph type="dt" sz="half" idx="10"/>
          </p:nvPr>
        </p:nvSpPr>
        <p:spPr/>
        <p:txBody>
          <a:bodyPr/>
          <a:lstStyle/>
          <a:p>
            <a:fld id="{D5C066DA-F25D-4BDF-9CEC-CC3ACE50153E}"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30</a:t>
            </a:fld>
            <a:endParaRPr lang="en-IN"/>
          </a:p>
        </p:txBody>
      </p:sp>
    </p:spTree>
    <p:extLst>
      <p:ext uri="{BB962C8B-B14F-4D97-AF65-F5344CB8AC3E}">
        <p14:creationId xmlns:p14="http://schemas.microsoft.com/office/powerpoint/2010/main" val="3278431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550" y="478971"/>
            <a:ext cx="11512730" cy="6052458"/>
          </a:xfrm>
          <a:prstGeom prst="rect">
            <a:avLst/>
          </a:prstGeom>
        </p:spPr>
      </p:pic>
      <p:sp>
        <p:nvSpPr>
          <p:cNvPr id="3" name="Date Placeholder 2"/>
          <p:cNvSpPr>
            <a:spLocks noGrp="1"/>
          </p:cNvSpPr>
          <p:nvPr>
            <p:ph type="dt" sz="half" idx="10"/>
          </p:nvPr>
        </p:nvSpPr>
        <p:spPr/>
        <p:txBody>
          <a:bodyPr/>
          <a:lstStyle/>
          <a:p>
            <a:fld id="{9828C7F2-8523-46D0-B329-A5996439B3F9}"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31</a:t>
            </a:fld>
            <a:endParaRPr lang="en-IN"/>
          </a:p>
        </p:txBody>
      </p:sp>
    </p:spTree>
    <p:extLst>
      <p:ext uri="{BB962C8B-B14F-4D97-AF65-F5344CB8AC3E}">
        <p14:creationId xmlns:p14="http://schemas.microsoft.com/office/powerpoint/2010/main" val="2738289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37" y="444137"/>
            <a:ext cx="11948159" cy="6183086"/>
          </a:xfrm>
          <a:prstGeom prst="rect">
            <a:avLst/>
          </a:prstGeom>
        </p:spPr>
      </p:pic>
      <p:sp>
        <p:nvSpPr>
          <p:cNvPr id="3" name="Date Placeholder 2"/>
          <p:cNvSpPr>
            <a:spLocks noGrp="1"/>
          </p:cNvSpPr>
          <p:nvPr>
            <p:ph type="dt" sz="half" idx="10"/>
          </p:nvPr>
        </p:nvSpPr>
        <p:spPr/>
        <p:txBody>
          <a:bodyPr/>
          <a:lstStyle/>
          <a:p>
            <a:fld id="{6A3627BF-42E1-4083-8E59-3D0A82357E6D}"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32</a:t>
            </a:fld>
            <a:endParaRPr lang="en-IN"/>
          </a:p>
        </p:txBody>
      </p:sp>
    </p:spTree>
    <p:extLst>
      <p:ext uri="{BB962C8B-B14F-4D97-AF65-F5344CB8AC3E}">
        <p14:creationId xmlns:p14="http://schemas.microsoft.com/office/powerpoint/2010/main" val="1588969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Points to Remember</a:t>
            </a:r>
          </a:p>
        </p:txBody>
      </p:sp>
      <p:sp>
        <p:nvSpPr>
          <p:cNvPr id="3" name="Content Placeholder 2"/>
          <p:cNvSpPr>
            <a:spLocks noGrp="1"/>
          </p:cNvSpPr>
          <p:nvPr>
            <p:ph idx="1"/>
          </p:nvPr>
        </p:nvSpPr>
        <p:spPr/>
        <p:txBody>
          <a:bodyPr/>
          <a:lstStyle/>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Application architecture is the design of a software application, including all internal </a:t>
            </a:r>
            <a:r>
              <a:rPr lang="en-US" dirty="0" smtClean="0">
                <a:latin typeface="Times New Roman" panose="02020603050405020304" pitchFamily="18" charset="0"/>
                <a:cs typeface="Times New Roman" panose="02020603050405020304" pitchFamily="18" charset="0"/>
              </a:rPr>
              <a:t>subcomponents and </a:t>
            </a:r>
            <a:r>
              <a:rPr lang="en-US" dirty="0">
                <a:latin typeface="Times New Roman" panose="02020603050405020304" pitchFamily="18" charset="0"/>
                <a:cs typeface="Times New Roman" panose="02020603050405020304" pitchFamily="18" charset="0"/>
              </a:rPr>
              <a:t>outline of the interfaces with all external applications or services.</a:t>
            </a:r>
          </a:p>
          <a:p>
            <a:pPr marL="514350" indent="-514350" algn="just">
              <a:buFont typeface="+mj-lt"/>
              <a:buAutoNum type="arabicPeriod"/>
            </a:pPr>
            <a:r>
              <a:rPr lang="en-US" dirty="0" smtClean="0">
                <a:latin typeface="Times New Roman" panose="02020603050405020304" pitchFamily="18" charset="0"/>
                <a:cs typeface="Times New Roman" panose="02020603050405020304" pitchFamily="18" charset="0"/>
              </a:rPr>
              <a:t>Applications </a:t>
            </a:r>
            <a:r>
              <a:rPr lang="en-US" dirty="0">
                <a:latin typeface="Times New Roman" panose="02020603050405020304" pitchFamily="18" charset="0"/>
                <a:cs typeface="Times New Roman" panose="02020603050405020304" pitchFamily="18" charset="0"/>
              </a:rPr>
              <a:t>will need to be re-architected to take advantage of cloud features such as </a:t>
            </a:r>
            <a:r>
              <a:rPr lang="en-US" dirty="0" smtClean="0">
                <a:latin typeface="Times New Roman" panose="02020603050405020304" pitchFamily="18" charset="0"/>
                <a:cs typeface="Times New Roman" panose="02020603050405020304" pitchFamily="18" charset="0"/>
              </a:rPr>
              <a:t>elasticity and </a:t>
            </a:r>
            <a:r>
              <a:rPr lang="en-US" dirty="0">
                <a:latin typeface="Times New Roman" panose="02020603050405020304" pitchFamily="18" charset="0"/>
                <a:cs typeface="Times New Roman" panose="02020603050405020304" pitchFamily="18" charset="0"/>
              </a:rPr>
              <a:t>on-demand availability and to address risks in a multi-tenant cloud.</a:t>
            </a:r>
          </a:p>
          <a:p>
            <a:pPr marL="514350" indent="-514350" algn="just">
              <a:buFont typeface="+mj-lt"/>
              <a:buAutoNum type="arabicPeriod"/>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cost and time required to re-architect </a:t>
            </a:r>
            <a:r>
              <a:rPr lang="en-US" dirty="0" err="1">
                <a:latin typeface="Times New Roman" panose="02020603050405020304" pitchFamily="18" charset="0"/>
                <a:cs typeface="Times New Roman" panose="02020603050405020304" pitchFamily="18" charset="0"/>
              </a:rPr>
              <a:t>on-premise</a:t>
            </a:r>
            <a:r>
              <a:rPr lang="en-US" dirty="0">
                <a:latin typeface="Times New Roman" panose="02020603050405020304" pitchFamily="18" charset="0"/>
                <a:cs typeface="Times New Roman" panose="02020603050405020304" pitchFamily="18" charset="0"/>
              </a:rPr>
              <a:t> applications is prohibitive.</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129C67A-4052-4D84-99AD-AC8D7F525ABA}" type="datetime1">
              <a:rPr lang="en-IN" smtClean="0"/>
              <a:t>11/10/2023</a:t>
            </a:fld>
            <a:endParaRPr lang="en-IN"/>
          </a:p>
        </p:txBody>
      </p:sp>
      <p:sp>
        <p:nvSpPr>
          <p:cNvPr id="5" name="Footer Placeholder 4"/>
          <p:cNvSpPr>
            <a:spLocks noGrp="1"/>
          </p:cNvSpPr>
          <p:nvPr>
            <p:ph type="ftr" sz="quarter" idx="11"/>
          </p:nvPr>
        </p:nvSpPr>
        <p:spPr/>
        <p:txBody>
          <a:bodyPr/>
          <a:lstStyle/>
          <a:p>
            <a:r>
              <a:rPr lang="en-IN" smtClean="0"/>
              <a:t>Mr.Ajinkya Valanjoo</a:t>
            </a:r>
            <a:endParaRPr lang="en-IN"/>
          </a:p>
        </p:txBody>
      </p:sp>
      <p:sp>
        <p:nvSpPr>
          <p:cNvPr id="6" name="Slide Number Placeholder 5"/>
          <p:cNvSpPr>
            <a:spLocks noGrp="1"/>
          </p:cNvSpPr>
          <p:nvPr>
            <p:ph type="sldNum" sz="quarter" idx="12"/>
          </p:nvPr>
        </p:nvSpPr>
        <p:spPr/>
        <p:txBody>
          <a:bodyPr/>
          <a:lstStyle/>
          <a:p>
            <a:fld id="{8574314D-05ED-48E3-8777-9FF56D7F59CC}" type="slidenum">
              <a:rPr lang="en-IN" smtClean="0"/>
              <a:t>33</a:t>
            </a:fld>
            <a:endParaRPr lang="en-IN"/>
          </a:p>
        </p:txBody>
      </p:sp>
    </p:spTree>
    <p:extLst>
      <p:ext uri="{BB962C8B-B14F-4D97-AF65-F5344CB8AC3E}">
        <p14:creationId xmlns:p14="http://schemas.microsoft.com/office/powerpoint/2010/main" val="1422769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633" y="1437646"/>
            <a:ext cx="11286309" cy="378565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On one hand, some infrastructure-related advantages such as cloud backups and </a:t>
            </a:r>
            <a:r>
              <a:rPr lang="en-US" sz="2400" dirty="0" smtClean="0">
                <a:latin typeface="Times New Roman" panose="02020603050405020304" pitchFamily="18" charset="0"/>
                <a:cs typeface="Times New Roman" panose="02020603050405020304" pitchFamily="18" charset="0"/>
              </a:rPr>
              <a:t>pay-per-use model </a:t>
            </a:r>
            <a:r>
              <a:rPr lang="en-US" sz="2400" dirty="0">
                <a:latin typeface="Times New Roman" panose="02020603050405020304" pitchFamily="18" charset="0"/>
                <a:cs typeface="Times New Roman" panose="02020603050405020304" pitchFamily="18" charset="0"/>
              </a:rPr>
              <a:t>will benefit almost all cloud applications.</a:t>
            </a:r>
          </a:p>
          <a:p>
            <a:pPr marL="457200" indent="-457200">
              <a:buFont typeface="+mj-lt"/>
              <a:buAutoNum type="arabicPeriod" startAt="4"/>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Benefits such as elasticity, optimized resource utilization and parallelism cannot be </a:t>
            </a:r>
            <a:r>
              <a:rPr lang="en-US" sz="2400" dirty="0" smtClean="0">
                <a:latin typeface="Times New Roman" panose="02020603050405020304" pitchFamily="18" charset="0"/>
                <a:cs typeface="Times New Roman" panose="02020603050405020304" pitchFamily="18" charset="0"/>
              </a:rPr>
              <a:t>realized without </a:t>
            </a:r>
            <a:r>
              <a:rPr lang="en-US" sz="2400" dirty="0">
                <a:latin typeface="Times New Roman" panose="02020603050405020304" pitchFamily="18" charset="0"/>
                <a:cs typeface="Times New Roman" panose="02020603050405020304" pitchFamily="18" charset="0"/>
              </a:rPr>
              <a:t>re-architecting the applications specifically for cloud use.</a:t>
            </a:r>
          </a:p>
          <a:p>
            <a:pPr marL="457200" indent="-457200">
              <a:buFont typeface="+mj-lt"/>
              <a:buAutoNum type="arabicPeriod" startAt="4"/>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Furthermore, the lack of skills in cloud application architecture will prove to be a </a:t>
            </a:r>
            <a:r>
              <a:rPr lang="en-US" sz="2400" dirty="0" smtClean="0">
                <a:latin typeface="Times New Roman" panose="02020603050405020304" pitchFamily="18" charset="0"/>
                <a:cs typeface="Times New Roman" panose="02020603050405020304" pitchFamily="18" charset="0"/>
              </a:rPr>
              <a:t>serious deterrent </a:t>
            </a:r>
            <a:r>
              <a:rPr lang="en-US" sz="2400" dirty="0">
                <a:latin typeface="Times New Roman" panose="02020603050405020304" pitchFamily="18" charset="0"/>
                <a:cs typeface="Times New Roman" panose="02020603050405020304" pitchFamily="18" charset="0"/>
              </a:rPr>
              <a:t>for porting traditional applications to the cloud.</a:t>
            </a:r>
          </a:p>
          <a:p>
            <a:pPr marL="457200" indent="-457200">
              <a:buFont typeface="+mj-lt"/>
              <a:buAutoNum type="arabicPeriod" startAt="4"/>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Whether or not you plan cloud deployment for your applications, you must design </a:t>
            </a:r>
            <a:r>
              <a:rPr lang="en-US" sz="2400" dirty="0" smtClean="0">
                <a:latin typeface="Times New Roman" panose="02020603050405020304" pitchFamily="18" charset="0"/>
                <a:cs typeface="Times New Roman" panose="02020603050405020304" pitchFamily="18" charset="0"/>
              </a:rPr>
              <a:t>your applications </a:t>
            </a:r>
            <a:r>
              <a:rPr lang="en-US" sz="2400" dirty="0">
                <a:latin typeface="Times New Roman" panose="02020603050405020304" pitchFamily="18" charset="0"/>
                <a:cs typeface="Times New Roman" panose="02020603050405020304" pitchFamily="18" charset="0"/>
              </a:rPr>
              <a:t>to be cloud-ready from the start and apply best practices for cloud </a:t>
            </a:r>
            <a:r>
              <a:rPr lang="en-US" sz="2400" dirty="0" smtClean="0">
                <a:latin typeface="Times New Roman" panose="02020603050405020304" pitchFamily="18" charset="0"/>
                <a:cs typeface="Times New Roman" panose="02020603050405020304" pitchFamily="18" charset="0"/>
              </a:rPr>
              <a:t>application </a:t>
            </a:r>
            <a:r>
              <a:rPr lang="en-IN" sz="2400" dirty="0" smtClean="0">
                <a:latin typeface="Times New Roman" panose="02020603050405020304" pitchFamily="18" charset="0"/>
                <a:cs typeface="Times New Roman" panose="02020603050405020304" pitchFamily="18" charset="0"/>
              </a:rPr>
              <a:t>architecture</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C4750407-5621-41C9-AE71-BC86F0D7B24C}"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34</a:t>
            </a:fld>
            <a:endParaRPr lang="en-IN"/>
          </a:p>
        </p:txBody>
      </p:sp>
    </p:spTree>
    <p:extLst>
      <p:ext uri="{BB962C8B-B14F-4D97-AF65-F5344CB8AC3E}">
        <p14:creationId xmlns:p14="http://schemas.microsoft.com/office/powerpoint/2010/main" val="312163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0926"/>
            <a:ext cx="10515600" cy="5846037"/>
          </a:xfrm>
        </p:spPr>
        <p:txBody>
          <a:bodyPr>
            <a:normAutofit/>
          </a:bodyPr>
          <a:lstStyle/>
          <a:p>
            <a:endParaRPr lang="en-US" dirty="0" smtClean="0"/>
          </a:p>
          <a:p>
            <a:pPr marL="514350" indent="-514350" algn="just">
              <a:buFont typeface="+mj-lt"/>
              <a:buAutoNum type="arabicPeriod" startAt="7"/>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following are the basic requirements for cloud application architecture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Cloud </a:t>
            </a:r>
            <a:r>
              <a:rPr lang="en-US" dirty="0">
                <a:latin typeface="Times New Roman" panose="02020603050405020304" pitchFamily="18" charset="0"/>
                <a:cs typeface="Times New Roman" panose="02020603050405020304" pitchFamily="18" charset="0"/>
              </a:rPr>
              <a:t>applications must be flexible, dynamic and distributable.</a:t>
            </a:r>
          </a:p>
          <a:p>
            <a:pPr algn="just"/>
            <a:r>
              <a:rPr lang="en-US" dirty="0" smtClean="0">
                <a:latin typeface="Times New Roman" panose="02020603050405020304" pitchFamily="18" charset="0"/>
                <a:cs typeface="Times New Roman" panose="02020603050405020304" pitchFamily="18" charset="0"/>
              </a:rPr>
              <a:t>Cloud </a:t>
            </a:r>
            <a:r>
              <a:rPr lang="en-US" dirty="0">
                <a:latin typeface="Times New Roman" panose="02020603050405020304" pitchFamily="18" charset="0"/>
                <a:cs typeface="Times New Roman" panose="02020603050405020304" pitchFamily="18" charset="0"/>
              </a:rPr>
              <a:t>applications must be architected and installed for unknown and varying </a:t>
            </a:r>
            <a:r>
              <a:rPr lang="en-US" dirty="0" smtClean="0">
                <a:latin typeface="Times New Roman" panose="02020603050405020304" pitchFamily="18" charset="0"/>
                <a:cs typeface="Times New Roman" panose="02020603050405020304" pitchFamily="18" charset="0"/>
              </a:rPr>
              <a:t>geographic </a:t>
            </a:r>
            <a:r>
              <a:rPr lang="en-IN" dirty="0" smtClean="0">
                <a:latin typeface="Times New Roman" panose="02020603050405020304" pitchFamily="18" charset="0"/>
                <a:cs typeface="Times New Roman" panose="02020603050405020304" pitchFamily="18" charset="0"/>
              </a:rPr>
              <a:t>locations</a:t>
            </a:r>
            <a:r>
              <a:rPr lang="en-IN" dirty="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Cloud </a:t>
            </a:r>
            <a:r>
              <a:rPr lang="en-US" dirty="0">
                <a:latin typeface="Times New Roman" panose="02020603050405020304" pitchFamily="18" charset="0"/>
                <a:cs typeface="Times New Roman" panose="02020603050405020304" pitchFamily="18" charset="0"/>
              </a:rPr>
              <a:t>applications must account for Pricing of Resource Access and utilization.</a:t>
            </a:r>
          </a:p>
          <a:p>
            <a:pPr algn="just"/>
            <a:r>
              <a:rPr lang="en-US" dirty="0" smtClean="0">
                <a:latin typeface="Times New Roman" panose="02020603050405020304" pitchFamily="18" charset="0"/>
                <a:cs typeface="Times New Roman" panose="02020603050405020304" pitchFamily="18" charset="0"/>
              </a:rPr>
              <a:t>Cloud </a:t>
            </a:r>
            <a:r>
              <a:rPr lang="en-US" dirty="0">
                <a:latin typeface="Times New Roman" panose="02020603050405020304" pitchFamily="18" charset="0"/>
                <a:cs typeface="Times New Roman" panose="02020603050405020304" pitchFamily="18" charset="0"/>
              </a:rPr>
              <a:t>applications must take care of data integrity and consistency.</a:t>
            </a:r>
          </a:p>
          <a:p>
            <a:pPr algn="just"/>
            <a:r>
              <a:rPr lang="en-IN" dirty="0" smtClean="0">
                <a:latin typeface="Times New Roman" panose="02020603050405020304" pitchFamily="18" charset="0"/>
                <a:cs typeface="Times New Roman" panose="02020603050405020304" pitchFamily="18" charset="0"/>
              </a:rPr>
              <a:t>Cloud </a:t>
            </a:r>
            <a:r>
              <a:rPr lang="en-IN" dirty="0">
                <a:latin typeface="Times New Roman" panose="02020603050405020304" pitchFamily="18" charset="0"/>
                <a:cs typeface="Times New Roman" panose="02020603050405020304" pitchFamily="18" charset="0"/>
              </a:rPr>
              <a:t>applications must process various information types.</a:t>
            </a:r>
          </a:p>
          <a:p>
            <a:pPr algn="just"/>
            <a:r>
              <a:rPr lang="en-US" dirty="0" smtClean="0">
                <a:latin typeface="Times New Roman" panose="02020603050405020304" pitchFamily="18" charset="0"/>
                <a:cs typeface="Times New Roman" panose="02020603050405020304" pitchFamily="18" charset="0"/>
              </a:rPr>
              <a:t>Cloud </a:t>
            </a:r>
            <a:r>
              <a:rPr lang="en-US" dirty="0">
                <a:latin typeface="Times New Roman" panose="02020603050405020304" pitchFamily="18" charset="0"/>
                <a:cs typeface="Times New Roman" panose="02020603050405020304" pitchFamily="18" charset="0"/>
              </a:rPr>
              <a:t>applications must be more mobile-aware.</a:t>
            </a:r>
          </a:p>
          <a:p>
            <a:pPr algn="just"/>
            <a:r>
              <a:rPr lang="en-US" dirty="0" smtClean="0">
                <a:latin typeface="Times New Roman" panose="02020603050405020304" pitchFamily="18" charset="0"/>
                <a:cs typeface="Times New Roman" panose="02020603050405020304" pitchFamily="18" charset="0"/>
              </a:rPr>
              <a:t>Applications </a:t>
            </a:r>
            <a:r>
              <a:rPr lang="en-US" dirty="0">
                <a:latin typeface="Times New Roman" panose="02020603050405020304" pitchFamily="18" charset="0"/>
                <a:cs typeface="Times New Roman" panose="02020603050405020304" pitchFamily="18" charset="0"/>
              </a:rPr>
              <a:t>must do a lot more than just accepting and storing input.</a:t>
            </a:r>
            <a:endParaRPr lang="en-IN"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47CD5039-5B8A-4D29-AE00-0C49E95AB202}"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35</a:t>
            </a:fld>
            <a:endParaRPr lang="en-IN"/>
          </a:p>
        </p:txBody>
      </p:sp>
    </p:spTree>
    <p:extLst>
      <p:ext uri="{BB962C8B-B14F-4D97-AF65-F5344CB8AC3E}">
        <p14:creationId xmlns:p14="http://schemas.microsoft.com/office/powerpoint/2010/main" val="2527557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589"/>
            <a:ext cx="10515600" cy="5985374"/>
          </a:xfrm>
        </p:spPr>
        <p:txBody>
          <a:bodyPr>
            <a:noAutofit/>
          </a:bodyPr>
          <a:lstStyle/>
          <a:p>
            <a:pPr marL="457200" indent="-457200" algn="just">
              <a:buFont typeface="+mj-lt"/>
              <a:buAutoNum type="arabicPeriod" startAt="8"/>
            </a:pPr>
            <a:r>
              <a:rPr lang="en-US" sz="2000" dirty="0">
                <a:latin typeface="Times New Roman" panose="02020603050405020304" pitchFamily="18" charset="0"/>
                <a:cs typeface="Times New Roman" panose="02020603050405020304" pitchFamily="18" charset="0"/>
              </a:rPr>
              <a:t>One of the best set of architecture guidelines for cloud applications is defined within what </a:t>
            </a:r>
            <a:r>
              <a:rPr lang="en-US" sz="2000" dirty="0" smtClean="0">
                <a:latin typeface="Times New Roman" panose="02020603050405020304" pitchFamily="18" charset="0"/>
                <a:cs typeface="Times New Roman" panose="02020603050405020304" pitchFamily="18" charset="0"/>
              </a:rPr>
              <a:t>is called </a:t>
            </a:r>
            <a:r>
              <a:rPr lang="en-US" sz="2000" dirty="0">
                <a:latin typeface="Times New Roman" panose="02020603050405020304" pitchFamily="18" charset="0"/>
                <a:cs typeface="Times New Roman" panose="02020603050405020304" pitchFamily="18" charset="0"/>
              </a:rPr>
              <a:t>service-oriented architecture (SOA), which is a set of methodologies to design a </a:t>
            </a:r>
            <a:r>
              <a:rPr lang="en-US" sz="2000" dirty="0" smtClean="0">
                <a:latin typeface="Times New Roman" panose="02020603050405020304" pitchFamily="18" charset="0"/>
                <a:cs typeface="Times New Roman" panose="02020603050405020304" pitchFamily="18" charset="0"/>
              </a:rPr>
              <a:t>cloud application </a:t>
            </a:r>
            <a:r>
              <a:rPr lang="en-US" sz="2000" dirty="0">
                <a:latin typeface="Times New Roman" panose="02020603050405020304" pitchFamily="18" charset="0"/>
                <a:cs typeface="Times New Roman" panose="02020603050405020304" pitchFamily="18" charset="0"/>
              </a:rPr>
              <a:t>in the form of interoperable units or services.</a:t>
            </a:r>
          </a:p>
          <a:p>
            <a:pPr marL="457200" indent="-457200" algn="just">
              <a:buFont typeface="+mj-lt"/>
              <a:buAutoNum type="arabicPeriod" startAt="8"/>
            </a:pPr>
            <a:r>
              <a:rPr lang="en-US" sz="2000" dirty="0" smtClean="0">
                <a:latin typeface="Times New Roman" panose="02020603050405020304" pitchFamily="18" charset="0"/>
                <a:cs typeface="Times New Roman" panose="02020603050405020304" pitchFamily="18" charset="0"/>
              </a:rPr>
              <a:t>Other </a:t>
            </a:r>
            <a:r>
              <a:rPr lang="en-US" sz="2000" dirty="0">
                <a:latin typeface="Times New Roman" panose="02020603050405020304" pitchFamily="18" charset="0"/>
                <a:cs typeface="Times New Roman" panose="02020603050405020304" pitchFamily="18" charset="0"/>
              </a:rPr>
              <a:t>useful features of SOA are its modularity and that the functionalities or services </a:t>
            </a:r>
            <a:r>
              <a:rPr lang="en-US" sz="2000" dirty="0" smtClean="0">
                <a:latin typeface="Times New Roman" panose="02020603050405020304" pitchFamily="18" charset="0"/>
                <a:cs typeface="Times New Roman" panose="02020603050405020304" pitchFamily="18" charset="0"/>
              </a:rPr>
              <a:t>are unassociated</a:t>
            </a:r>
            <a:r>
              <a:rPr lang="en-US" sz="2000" dirty="0">
                <a:latin typeface="Times New Roman" panose="02020603050405020304" pitchFamily="18" charset="0"/>
                <a:cs typeface="Times New Roman" panose="02020603050405020304" pitchFamily="18" charset="0"/>
              </a:rPr>
              <a:t>. They behave as loosely-coupled units, where each unit is designed to </a:t>
            </a:r>
            <a:r>
              <a:rPr lang="en-US" sz="2000" dirty="0" smtClean="0">
                <a:latin typeface="Times New Roman" panose="02020603050405020304" pitchFamily="18" charset="0"/>
                <a:cs typeface="Times New Roman" panose="02020603050405020304" pitchFamily="18" charset="0"/>
              </a:rPr>
              <a:t>implement </a:t>
            </a:r>
            <a:r>
              <a:rPr lang="en-IN" sz="2000" dirty="0" smtClean="0">
                <a:latin typeface="Times New Roman" panose="02020603050405020304" pitchFamily="18" charset="0"/>
                <a:cs typeface="Times New Roman" panose="02020603050405020304" pitchFamily="18" charset="0"/>
              </a:rPr>
              <a:t>a </a:t>
            </a:r>
            <a:r>
              <a:rPr lang="en-IN" sz="2000" dirty="0">
                <a:latin typeface="Times New Roman" panose="02020603050405020304" pitchFamily="18" charset="0"/>
                <a:cs typeface="Times New Roman" panose="02020603050405020304" pitchFamily="18" charset="0"/>
              </a:rPr>
              <a:t>single action.</a:t>
            </a:r>
          </a:p>
          <a:p>
            <a:pPr marL="457200" indent="-457200" algn="just">
              <a:buFont typeface="+mj-lt"/>
              <a:buAutoNum type="arabicPeriod" startAt="8"/>
            </a:pPr>
            <a:r>
              <a:rPr lang="en-US" sz="2000" dirty="0" smtClean="0">
                <a:latin typeface="Times New Roman" panose="02020603050405020304" pitchFamily="18" charset="0"/>
                <a:cs typeface="Times New Roman" panose="02020603050405020304" pitchFamily="18" charset="0"/>
              </a:rPr>
              <a:t>Cloud </a:t>
            </a:r>
            <a:r>
              <a:rPr lang="en-US" sz="2000" dirty="0">
                <a:latin typeface="Times New Roman" panose="02020603050405020304" pitchFamily="18" charset="0"/>
                <a:cs typeface="Times New Roman" panose="02020603050405020304" pitchFamily="18" charset="0"/>
              </a:rPr>
              <a:t>application architecture specifies guidelines and suggestions to developers and </a:t>
            </a:r>
            <a:r>
              <a:rPr lang="en-US" sz="2000" dirty="0" smtClean="0">
                <a:latin typeface="Times New Roman" panose="02020603050405020304" pitchFamily="18" charset="0"/>
                <a:cs typeface="Times New Roman" panose="02020603050405020304" pitchFamily="18" charset="0"/>
              </a:rPr>
              <a:t>helps them </a:t>
            </a:r>
            <a:r>
              <a:rPr lang="en-US" sz="2000" dirty="0">
                <a:latin typeface="Times New Roman" panose="02020603050405020304" pitchFamily="18" charset="0"/>
                <a:cs typeface="Times New Roman" panose="02020603050405020304" pitchFamily="18" charset="0"/>
              </a:rPr>
              <a:t>use event-driven, time-driven or SOA models.</a:t>
            </a:r>
          </a:p>
          <a:p>
            <a:pPr marL="457200" indent="-457200" algn="just">
              <a:buFont typeface="+mj-lt"/>
              <a:buAutoNum type="arabicPeriod" startAt="8"/>
            </a:pPr>
            <a:r>
              <a:rPr lang="en-US" sz="2000" dirty="0" smtClean="0">
                <a:latin typeface="Times New Roman" panose="02020603050405020304" pitchFamily="18" charset="0"/>
                <a:cs typeface="Times New Roman" panose="02020603050405020304" pitchFamily="18" charset="0"/>
              </a:rPr>
              <a:t>There </a:t>
            </a:r>
            <a:r>
              <a:rPr lang="en-US" sz="2000" dirty="0">
                <a:latin typeface="Times New Roman" panose="02020603050405020304" pitchFamily="18" charset="0"/>
                <a:cs typeface="Times New Roman" panose="02020603050405020304" pitchFamily="18" charset="0"/>
              </a:rPr>
              <a:t>are three main interaction patterns used in SOA architecture</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Resource-oriented SOA that leverages the architecture of the Web and Web standards </a:t>
            </a:r>
            <a:r>
              <a:rPr lang="en-US" sz="2000" dirty="0" smtClean="0">
                <a:latin typeface="Times New Roman" panose="02020603050405020304" pitchFamily="18" charset="0"/>
                <a:cs typeface="Times New Roman" panose="02020603050405020304" pitchFamily="18" charset="0"/>
              </a:rPr>
              <a:t>such as </a:t>
            </a:r>
            <a:r>
              <a:rPr lang="en-US" sz="2000" dirty="0">
                <a:latin typeface="Times New Roman" panose="02020603050405020304" pitchFamily="18" charset="0"/>
                <a:cs typeface="Times New Roman" panose="02020603050405020304" pitchFamily="18" charset="0"/>
              </a:rPr>
              <a:t>HTTP and URIs. It uses representational state transfer (REST) Web services</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Method-oriented </a:t>
            </a:r>
            <a:r>
              <a:rPr lang="en-US" sz="2000" dirty="0">
                <a:latin typeface="Times New Roman" panose="02020603050405020304" pitchFamily="18" charset="0"/>
                <a:cs typeface="Times New Roman" panose="02020603050405020304" pitchFamily="18" charset="0"/>
              </a:rPr>
              <a:t>SOA that uses Simple Object Access Protocol (SOAP)-based Web </a:t>
            </a:r>
            <a:r>
              <a:rPr lang="en-US" sz="2000" dirty="0" smtClean="0">
                <a:latin typeface="Times New Roman" panose="02020603050405020304" pitchFamily="18" charset="0"/>
                <a:cs typeface="Times New Roman" panose="02020603050405020304" pitchFamily="18" charset="0"/>
              </a:rPr>
              <a:t>services standards </a:t>
            </a:r>
            <a:r>
              <a:rPr lang="en-US" sz="2000" dirty="0">
                <a:latin typeface="Times New Roman" panose="02020603050405020304" pitchFamily="18" charset="0"/>
                <a:cs typeface="Times New Roman" panose="02020603050405020304" pitchFamily="18" charset="0"/>
              </a:rPr>
              <a:t>and provides common request/reply interactions (between service provider </a:t>
            </a:r>
            <a:r>
              <a:rPr lang="en-US" sz="2000" dirty="0" smtClean="0">
                <a:latin typeface="Times New Roman" panose="02020603050405020304" pitchFamily="18" charset="0"/>
                <a:cs typeface="Times New Roman" panose="02020603050405020304" pitchFamily="18" charset="0"/>
              </a:rPr>
              <a:t>and  service </a:t>
            </a:r>
            <a:r>
              <a:rPr lang="en-US" sz="2000" dirty="0">
                <a:latin typeface="Times New Roman" panose="02020603050405020304" pitchFamily="18" charset="0"/>
                <a:cs typeface="Times New Roman" panose="02020603050405020304" pitchFamily="18" charset="0"/>
              </a:rPr>
              <a:t>consumer programs) to cloud developers</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Event-driven </a:t>
            </a:r>
            <a:r>
              <a:rPr lang="en-US" sz="2000" dirty="0">
                <a:latin typeface="Times New Roman" panose="02020603050405020304" pitchFamily="18" charset="0"/>
                <a:cs typeface="Times New Roman" panose="02020603050405020304" pitchFamily="18" charset="0"/>
              </a:rPr>
              <a:t>SOA, which is based on the asynchronous exchange of messages </a:t>
            </a:r>
            <a:r>
              <a:rPr lang="en-US" sz="2000" dirty="0" smtClean="0">
                <a:latin typeface="Times New Roman" panose="02020603050405020304" pitchFamily="18" charset="0"/>
                <a:cs typeface="Times New Roman" panose="02020603050405020304" pitchFamily="18" charset="0"/>
              </a:rPr>
              <a:t>amongst </a:t>
            </a:r>
            <a:r>
              <a:rPr lang="en-IN" sz="2000" dirty="0" smtClean="0">
                <a:latin typeface="Times New Roman" panose="02020603050405020304" pitchFamily="18" charset="0"/>
                <a:cs typeface="Times New Roman" panose="02020603050405020304" pitchFamily="18" charset="0"/>
              </a:rPr>
              <a:t>applications </a:t>
            </a:r>
            <a:r>
              <a:rPr lang="en-IN" sz="2000" dirty="0">
                <a:latin typeface="Times New Roman" panose="02020603050405020304" pitchFamily="18" charset="0"/>
                <a:cs typeface="Times New Roman" panose="02020603050405020304" pitchFamily="18" charset="0"/>
              </a:rPr>
              <a:t>and user devices.</a:t>
            </a:r>
          </a:p>
          <a:p>
            <a:pPr marL="457200" indent="-457200" algn="just">
              <a:buFont typeface="+mj-lt"/>
              <a:buAutoNum type="arabicPeriod" startAt="12"/>
            </a:pPr>
            <a:r>
              <a:rPr lang="en-US" sz="2000" dirty="0" smtClean="0">
                <a:latin typeface="Times New Roman" panose="02020603050405020304" pitchFamily="18" charset="0"/>
                <a:cs typeface="Times New Roman" panose="02020603050405020304" pitchFamily="18" charset="0"/>
              </a:rPr>
              <a:t>Event-driven </a:t>
            </a:r>
            <a:r>
              <a:rPr lang="en-US" sz="2000" dirty="0">
                <a:latin typeface="Times New Roman" panose="02020603050405020304" pitchFamily="18" charset="0"/>
                <a:cs typeface="Times New Roman" panose="02020603050405020304" pitchFamily="18" charset="0"/>
              </a:rPr>
              <a:t>models and SOA are being increasingly introduced into cloud </a:t>
            </a:r>
            <a:r>
              <a:rPr lang="en-US" sz="2000" dirty="0" smtClean="0">
                <a:latin typeface="Times New Roman" panose="02020603050405020304" pitchFamily="18" charset="0"/>
                <a:cs typeface="Times New Roman" panose="02020603050405020304" pitchFamily="18" charset="0"/>
              </a:rPr>
              <a:t>applications.</a:t>
            </a:r>
          </a:p>
          <a:p>
            <a:pPr marL="457200" indent="-457200" algn="just">
              <a:buFont typeface="+mj-lt"/>
              <a:buAutoNum type="arabicPeriod" startAt="12"/>
            </a:pPr>
            <a:r>
              <a:rPr lang="en-US" sz="2000" dirty="0" smtClean="0">
                <a:latin typeface="Times New Roman" panose="02020603050405020304" pitchFamily="18" charset="0"/>
                <a:cs typeface="Times New Roman" panose="02020603050405020304" pitchFamily="18" charset="0"/>
              </a:rPr>
              <a:t>SOA </a:t>
            </a:r>
            <a:r>
              <a:rPr lang="en-US" sz="2000" dirty="0">
                <a:latin typeface="Times New Roman" panose="02020603050405020304" pitchFamily="18" charset="0"/>
                <a:cs typeface="Times New Roman" panose="02020603050405020304" pitchFamily="18" charset="0"/>
              </a:rPr>
              <a:t>uses Web-oriented architecture (WOA) extensively to work with other Web services in the</a:t>
            </a:r>
          </a:p>
          <a:p>
            <a:pPr marL="0" indent="0" algn="just">
              <a:buNone/>
            </a:pPr>
            <a:r>
              <a:rPr lang="en-IN" sz="2000" dirty="0" smtClean="0">
                <a:latin typeface="Times New Roman" panose="02020603050405020304" pitchFamily="18" charset="0"/>
                <a:cs typeface="Times New Roman" panose="02020603050405020304" pitchFamily="18" charset="0"/>
              </a:rPr>
              <a:t>      same </a:t>
            </a:r>
            <a:r>
              <a:rPr lang="en-IN" sz="2000" dirty="0">
                <a:latin typeface="Times New Roman" panose="02020603050405020304" pitchFamily="18" charset="0"/>
                <a:cs typeface="Times New Roman" panose="02020603050405020304" pitchFamily="18" charset="0"/>
              </a:rPr>
              <a:t>or other clouds.</a:t>
            </a:r>
          </a:p>
        </p:txBody>
      </p:sp>
      <p:sp>
        <p:nvSpPr>
          <p:cNvPr id="2" name="Date Placeholder 1"/>
          <p:cNvSpPr>
            <a:spLocks noGrp="1"/>
          </p:cNvSpPr>
          <p:nvPr>
            <p:ph type="dt" sz="half" idx="10"/>
          </p:nvPr>
        </p:nvSpPr>
        <p:spPr/>
        <p:txBody>
          <a:bodyPr/>
          <a:lstStyle/>
          <a:p>
            <a:fld id="{89787963-1652-4030-BDC9-736917057B01}"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36</a:t>
            </a:fld>
            <a:endParaRPr lang="en-IN"/>
          </a:p>
        </p:txBody>
      </p:sp>
    </p:spTree>
    <p:extLst>
      <p:ext uri="{BB962C8B-B14F-4D97-AF65-F5344CB8AC3E}">
        <p14:creationId xmlns:p14="http://schemas.microsoft.com/office/powerpoint/2010/main" val="2799647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590" y="200298"/>
            <a:ext cx="11852365" cy="6731725"/>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The process of migrating applications to the cloud needs to be carefully planned. In the near future, the majority of applications migrated to the cloud will be having similar architectures as those deployed on-premises today, and users should not expect qualitatively different experiences from cloud deployments, unless they develop the code to suit the cloud.</a:t>
            </a:r>
          </a:p>
          <a:p>
            <a:pPr algn="just"/>
            <a:r>
              <a:rPr lang="en-US" sz="2400" dirty="0" smtClean="0">
                <a:latin typeface="Times New Roman" panose="02020603050405020304" pitchFamily="18" charset="0"/>
                <a:cs typeface="Times New Roman" panose="02020603050405020304" pitchFamily="18" charset="0"/>
              </a:rPr>
              <a:t>Many organizations are in the process of porting and migrating existing internal applications to public or private clouds. </a:t>
            </a:r>
          </a:p>
          <a:p>
            <a:pPr algn="just"/>
            <a:r>
              <a:rPr lang="en-US" sz="2400" dirty="0" smtClean="0">
                <a:latin typeface="Times New Roman" panose="02020603050405020304" pitchFamily="18" charset="0"/>
                <a:cs typeface="Times New Roman" panose="02020603050405020304" pitchFamily="18" charset="0"/>
              </a:rPr>
              <a:t>If properly transitioned, it has the potential to add outstanding value and solve many issues for users. </a:t>
            </a:r>
          </a:p>
          <a:p>
            <a:pPr algn="just"/>
            <a:r>
              <a:rPr lang="en-US" sz="2400" dirty="0" smtClean="0">
                <a:latin typeface="Times New Roman" panose="02020603050405020304" pitchFamily="18" charset="0"/>
                <a:cs typeface="Times New Roman" panose="02020603050405020304" pitchFamily="18" charset="0"/>
              </a:rPr>
              <a:t>It can also enable organizations to streamline their business operations in many ways. However, applications that were not fundamentally architected and written for use in the cloud will work similar to traditional </a:t>
            </a:r>
            <a:r>
              <a:rPr lang="en-US" sz="2400" dirty="0" err="1" smtClean="0">
                <a:latin typeface="Times New Roman" panose="02020603050405020304" pitchFamily="18" charset="0"/>
                <a:cs typeface="Times New Roman" panose="02020603050405020304" pitchFamily="18" charset="0"/>
              </a:rPr>
              <a:t>on-premise</a:t>
            </a:r>
            <a:r>
              <a:rPr lang="en-US" sz="2400" dirty="0" smtClean="0">
                <a:latin typeface="Times New Roman" panose="02020603050405020304" pitchFamily="18" charset="0"/>
                <a:cs typeface="Times New Roman" panose="02020603050405020304" pitchFamily="18" charset="0"/>
              </a:rPr>
              <a:t> applications installed on a cloud.</a:t>
            </a:r>
          </a:p>
          <a:p>
            <a:pPr algn="just"/>
            <a:r>
              <a:rPr lang="en-US" sz="2400" dirty="0">
                <a:latin typeface="Times New Roman" panose="02020603050405020304" pitchFamily="18" charset="0"/>
                <a:cs typeface="Times New Roman" panose="02020603050405020304" pitchFamily="18" charset="0"/>
              </a:rPr>
              <a:t>Currently, due to lack of skills in the cloud-based application architecture, the ability to add and </a:t>
            </a:r>
            <a:r>
              <a:rPr lang="en-US" sz="2400" dirty="0" smtClean="0">
                <a:latin typeface="Times New Roman" panose="02020603050405020304" pitchFamily="18" charset="0"/>
                <a:cs typeface="Times New Roman" panose="02020603050405020304" pitchFamily="18" charset="0"/>
              </a:rPr>
              <a:t>use additional </a:t>
            </a:r>
            <a:r>
              <a:rPr lang="en-US" sz="2400" dirty="0">
                <a:latin typeface="Times New Roman" panose="02020603050405020304" pitchFamily="18" charset="0"/>
                <a:cs typeface="Times New Roman" panose="02020603050405020304" pitchFamily="18" charset="0"/>
              </a:rPr>
              <a:t>features in the cloud seems to be </a:t>
            </a:r>
            <a:r>
              <a:rPr lang="en-US" sz="2400" dirty="0" smtClean="0">
                <a:latin typeface="Times New Roman" panose="02020603050405020304" pitchFamily="18" charset="0"/>
                <a:cs typeface="Times New Roman" panose="02020603050405020304" pitchFamily="18" charset="0"/>
              </a:rPr>
              <a:t>limited.</a:t>
            </a:r>
          </a:p>
          <a:p>
            <a:pPr algn="just"/>
            <a:r>
              <a:rPr lang="en-US" sz="2400" dirty="0" smtClean="0">
                <a:latin typeface="Times New Roman" panose="02020603050405020304" pitchFamily="18" charset="0"/>
                <a:cs typeface="Times New Roman" panose="02020603050405020304" pitchFamily="18" charset="0"/>
              </a:rPr>
              <a:t>Moreover</a:t>
            </a:r>
            <a:r>
              <a:rPr lang="en-US" sz="2400" dirty="0">
                <a:latin typeface="Times New Roman" panose="02020603050405020304" pitchFamily="18" charset="0"/>
                <a:cs typeface="Times New Roman" panose="02020603050405020304" pitchFamily="18" charset="0"/>
              </a:rPr>
              <a:t>, the costs and time required </a:t>
            </a:r>
            <a:r>
              <a:rPr lang="en-US" sz="2400" dirty="0" smtClean="0">
                <a:latin typeface="Times New Roman" panose="02020603050405020304" pitchFamily="18" charset="0"/>
                <a:cs typeface="Times New Roman" panose="02020603050405020304" pitchFamily="18" charset="0"/>
              </a:rPr>
              <a:t>for rebuilding </a:t>
            </a:r>
            <a:r>
              <a:rPr lang="en-US" sz="2400" dirty="0">
                <a:latin typeface="Times New Roman" panose="02020603050405020304" pitchFamily="18" charset="0"/>
                <a:cs typeface="Times New Roman" panose="02020603050405020304" pitchFamily="18" charset="0"/>
              </a:rPr>
              <a:t>the existing applications are prohibitive. The 10 features described in this chapter </a:t>
            </a:r>
            <a:r>
              <a:rPr lang="en-US" sz="2400" dirty="0" smtClean="0">
                <a:latin typeface="Times New Roman" panose="02020603050405020304" pitchFamily="18" charset="0"/>
                <a:cs typeface="Times New Roman" panose="02020603050405020304" pitchFamily="18" charset="0"/>
              </a:rPr>
              <a:t>are fundamental </a:t>
            </a:r>
            <a:r>
              <a:rPr lang="en-US" sz="2400" dirty="0">
                <a:latin typeface="Times New Roman" panose="02020603050405020304" pitchFamily="18" charset="0"/>
                <a:cs typeface="Times New Roman" panose="02020603050405020304" pitchFamily="18" charset="0"/>
              </a:rPr>
              <a:t>factors of cloud applications.</a:t>
            </a:r>
            <a:endParaRPr lang="en-IN" sz="24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706F9B37-D289-4961-9D55-F370D27C1B40}"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4</a:t>
            </a:fld>
            <a:endParaRPr lang="en-IN"/>
          </a:p>
        </p:txBody>
      </p:sp>
    </p:spTree>
    <p:extLst>
      <p:ext uri="{BB962C8B-B14F-4D97-AF65-F5344CB8AC3E}">
        <p14:creationId xmlns:p14="http://schemas.microsoft.com/office/powerpoint/2010/main" val="312495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180" y="600892"/>
            <a:ext cx="10868843" cy="5773782"/>
          </a:xfrm>
        </p:spPr>
      </p:pic>
      <p:sp>
        <p:nvSpPr>
          <p:cNvPr id="2" name="Date Placeholder 1"/>
          <p:cNvSpPr>
            <a:spLocks noGrp="1"/>
          </p:cNvSpPr>
          <p:nvPr>
            <p:ph type="dt" sz="half" idx="10"/>
          </p:nvPr>
        </p:nvSpPr>
        <p:spPr/>
        <p:txBody>
          <a:bodyPr/>
          <a:lstStyle/>
          <a:p>
            <a:fld id="{FDE9856D-5C1F-463D-A0D8-0B63B0B6466F}" type="datetime1">
              <a:rPr lang="en-IN" smtClean="0"/>
              <a:t>11/10/2023</a:t>
            </a:fld>
            <a:endParaRPr lang="en-IN"/>
          </a:p>
        </p:txBody>
      </p:sp>
      <p:sp>
        <p:nvSpPr>
          <p:cNvPr id="3" name="Footer Placeholder 2"/>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5</a:t>
            </a:fld>
            <a:endParaRPr lang="en-IN"/>
          </a:p>
        </p:txBody>
      </p:sp>
    </p:spTree>
    <p:extLst>
      <p:ext uri="{BB962C8B-B14F-4D97-AF65-F5344CB8AC3E}">
        <p14:creationId xmlns:p14="http://schemas.microsoft.com/office/powerpoint/2010/main" val="521290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31" y="590550"/>
            <a:ext cx="10850880" cy="5676900"/>
          </a:xfrm>
          <a:prstGeom prst="rect">
            <a:avLst/>
          </a:prstGeom>
        </p:spPr>
      </p:pic>
      <p:sp>
        <p:nvSpPr>
          <p:cNvPr id="3" name="Date Placeholder 2"/>
          <p:cNvSpPr>
            <a:spLocks noGrp="1"/>
          </p:cNvSpPr>
          <p:nvPr>
            <p:ph type="dt" sz="half" idx="10"/>
          </p:nvPr>
        </p:nvSpPr>
        <p:spPr/>
        <p:txBody>
          <a:bodyPr/>
          <a:lstStyle/>
          <a:p>
            <a:fld id="{1308C9D7-B1FB-40B3-92C4-423DD35AC681}"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6</a:t>
            </a:fld>
            <a:endParaRPr lang="en-IN"/>
          </a:p>
        </p:txBody>
      </p:sp>
    </p:spTree>
    <p:extLst>
      <p:ext uri="{BB962C8B-B14F-4D97-AF65-F5344CB8AC3E}">
        <p14:creationId xmlns:p14="http://schemas.microsoft.com/office/powerpoint/2010/main" val="4278809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228" y="747303"/>
            <a:ext cx="11059886" cy="5871211"/>
          </a:xfrm>
          <a:prstGeom prst="rect">
            <a:avLst/>
          </a:prstGeom>
        </p:spPr>
      </p:pic>
      <p:sp>
        <p:nvSpPr>
          <p:cNvPr id="3" name="Date Placeholder 2"/>
          <p:cNvSpPr>
            <a:spLocks noGrp="1"/>
          </p:cNvSpPr>
          <p:nvPr>
            <p:ph type="dt" sz="half" idx="10"/>
          </p:nvPr>
        </p:nvSpPr>
        <p:spPr/>
        <p:txBody>
          <a:bodyPr/>
          <a:lstStyle/>
          <a:p>
            <a:fld id="{CDE95918-533D-490C-A8CD-8B6D8A8AAC1F}"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7</a:t>
            </a:fld>
            <a:endParaRPr lang="en-IN"/>
          </a:p>
        </p:txBody>
      </p:sp>
    </p:spTree>
    <p:extLst>
      <p:ext uri="{BB962C8B-B14F-4D97-AF65-F5344CB8AC3E}">
        <p14:creationId xmlns:p14="http://schemas.microsoft.com/office/powerpoint/2010/main" val="554388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0" y="-834904"/>
            <a:ext cx="18713231" cy="806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3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3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3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Traditional vs. Cloud Applications: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Traditional Applications: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Deployment: </a:t>
            </a:r>
            <a:r>
              <a:rPr kumimoji="0" lang="en-US" altLang="en-US" sz="23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Traditional applications are typically deployed on physical servers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3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or in on-premises data centers.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Scalability: </a:t>
            </a:r>
            <a:r>
              <a:rPr kumimoji="0" lang="en-US" altLang="en-US" sz="23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Scaling traditional applications often involves adding more physical hardware,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3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which can be time-consuming and costly.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Maintenance: </a:t>
            </a:r>
            <a:r>
              <a:rPr kumimoji="0" lang="en-US" altLang="en-US" sz="23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Maintenance and updates may require manual intervention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3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and can lead to downtime.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Resource Management: </a:t>
            </a:r>
            <a:r>
              <a:rPr kumimoji="0" lang="en-US" altLang="en-US" sz="23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Resources are statically allocated, and there is limited flexibility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3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for resource optimization.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Cloud Applications: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Deployment: </a:t>
            </a:r>
            <a:r>
              <a:rPr kumimoji="0" lang="en-US" altLang="en-US" sz="23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Cloud applications are hosted on cloud infrastructure, often using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3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virtual machines, containers, or </a:t>
            </a:r>
            <a:r>
              <a:rPr kumimoji="0" lang="en-US" altLang="en-US" sz="23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serverless</a:t>
            </a:r>
            <a:r>
              <a:rPr kumimoji="0" lang="en-US" altLang="en-US" sz="23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computing services.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Scalability: </a:t>
            </a:r>
            <a:r>
              <a:rPr kumimoji="0" lang="en-US" altLang="en-US" sz="23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Cloud applications can easily scale up or down based on demand,</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3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allowing for auto-scaling and cost optimization.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Maintenance: </a:t>
            </a:r>
            <a:r>
              <a:rPr kumimoji="0" lang="en-US" altLang="en-US" sz="23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Cloud providers handle much of the underlying infrastructure maintenance,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3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reducing operational overhead.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Resource Management: </a:t>
            </a:r>
            <a:r>
              <a:rPr kumimoji="0" lang="en-US" altLang="en-US" sz="23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Cloud applications benefit from dynamic resource allocation,</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3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optimizing resource utilization.</a:t>
            </a:r>
          </a:p>
        </p:txBody>
      </p:sp>
      <p:sp>
        <p:nvSpPr>
          <p:cNvPr id="2" name="Date Placeholder 1"/>
          <p:cNvSpPr>
            <a:spLocks noGrp="1"/>
          </p:cNvSpPr>
          <p:nvPr>
            <p:ph type="dt" sz="half" idx="10"/>
          </p:nvPr>
        </p:nvSpPr>
        <p:spPr/>
        <p:txBody>
          <a:bodyPr/>
          <a:lstStyle/>
          <a:p>
            <a:fld id="{D3E9DF0F-AE3E-4E1E-BF9F-D3001E1EAE10}" type="datetime1">
              <a:rPr lang="en-IN" smtClean="0"/>
              <a:t>11/10/2023</a:t>
            </a:fld>
            <a:endParaRPr lang="en-IN"/>
          </a:p>
        </p:txBody>
      </p:sp>
      <p:sp>
        <p:nvSpPr>
          <p:cNvPr id="3" name="Footer Placeholder 2"/>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8</a:t>
            </a:fld>
            <a:endParaRPr lang="en-IN"/>
          </a:p>
        </p:txBody>
      </p:sp>
    </p:spTree>
    <p:extLst>
      <p:ext uri="{BB962C8B-B14F-4D97-AF65-F5344CB8AC3E}">
        <p14:creationId xmlns:p14="http://schemas.microsoft.com/office/powerpoint/2010/main" val="342552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926" y="226423"/>
            <a:ext cx="11022874" cy="5950540"/>
          </a:xfrm>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Multi-Tier Application Architecture:</a:t>
            </a:r>
          </a:p>
          <a:p>
            <a:r>
              <a:rPr lang="en-US" b="1" dirty="0">
                <a:latin typeface="Times New Roman" panose="02020603050405020304" pitchFamily="18" charset="0"/>
                <a:cs typeface="Times New Roman" panose="02020603050405020304" pitchFamily="18" charset="0"/>
              </a:rPr>
              <a:t>Traditional Multi-Tier Architecture:</a:t>
            </a:r>
          </a:p>
          <a:p>
            <a:r>
              <a:rPr lang="en-US" b="1" dirty="0">
                <a:latin typeface="Times New Roman" panose="02020603050405020304" pitchFamily="18" charset="0"/>
                <a:cs typeface="Times New Roman" panose="02020603050405020304" pitchFamily="18" charset="0"/>
              </a:rPr>
              <a:t>Presentation Layer: </a:t>
            </a:r>
            <a:r>
              <a:rPr lang="en-US" dirty="0">
                <a:latin typeface="Times New Roman" panose="02020603050405020304" pitchFamily="18" charset="0"/>
                <a:cs typeface="Times New Roman" panose="02020603050405020304" pitchFamily="18" charset="0"/>
              </a:rPr>
              <a:t>This is the user interface where interactions with the application occur.</a:t>
            </a:r>
          </a:p>
          <a:p>
            <a:r>
              <a:rPr lang="en-US" b="1" dirty="0">
                <a:latin typeface="Times New Roman" panose="02020603050405020304" pitchFamily="18" charset="0"/>
                <a:cs typeface="Times New Roman" panose="02020603050405020304" pitchFamily="18" charset="0"/>
              </a:rPr>
              <a:t>Application Layer: </a:t>
            </a:r>
            <a:r>
              <a:rPr lang="en-US" dirty="0">
                <a:latin typeface="Times New Roman" panose="02020603050405020304" pitchFamily="18" charset="0"/>
                <a:cs typeface="Times New Roman" panose="02020603050405020304" pitchFamily="18" charset="0"/>
              </a:rPr>
              <a:t>This layer contains the business logic and application functionality.</a:t>
            </a:r>
          </a:p>
          <a:p>
            <a:r>
              <a:rPr lang="en-US" b="1" dirty="0">
                <a:latin typeface="Times New Roman" panose="02020603050405020304" pitchFamily="18" charset="0"/>
                <a:cs typeface="Times New Roman" panose="02020603050405020304" pitchFamily="18" charset="0"/>
              </a:rPr>
              <a:t>Data Layer: </a:t>
            </a:r>
            <a:r>
              <a:rPr lang="en-US" dirty="0">
                <a:latin typeface="Times New Roman" panose="02020603050405020304" pitchFamily="18" charset="0"/>
                <a:cs typeface="Times New Roman" panose="02020603050405020304" pitchFamily="18" charset="0"/>
              </a:rPr>
              <a:t>Data storage and retrieval components are housed in this layer, often using relational databases.</a:t>
            </a:r>
          </a:p>
          <a:p>
            <a:r>
              <a:rPr lang="en-US" b="1" dirty="0">
                <a:latin typeface="Times New Roman" panose="02020603050405020304" pitchFamily="18" charset="0"/>
                <a:cs typeface="Times New Roman" panose="02020603050405020304" pitchFamily="18" charset="0"/>
              </a:rPr>
              <a:t>Cloud Multi-Tier Architecture:</a:t>
            </a:r>
          </a:p>
          <a:p>
            <a:r>
              <a:rPr lang="en-US" b="1" dirty="0">
                <a:latin typeface="Times New Roman" panose="02020603050405020304" pitchFamily="18" charset="0"/>
                <a:cs typeface="Times New Roman" panose="02020603050405020304" pitchFamily="18" charset="0"/>
              </a:rPr>
              <a:t>Presentation Layer: </a:t>
            </a:r>
            <a:r>
              <a:rPr lang="en-US" dirty="0">
                <a:latin typeface="Times New Roman" panose="02020603050405020304" pitchFamily="18" charset="0"/>
                <a:cs typeface="Times New Roman" panose="02020603050405020304" pitchFamily="18" charset="0"/>
              </a:rPr>
              <a:t>Remains similar, but may include front-end web applications hosted in the cloud.</a:t>
            </a:r>
          </a:p>
          <a:p>
            <a:r>
              <a:rPr lang="en-US" b="1" dirty="0">
                <a:latin typeface="Times New Roman" panose="02020603050405020304" pitchFamily="18" charset="0"/>
                <a:cs typeface="Times New Roman" panose="02020603050405020304" pitchFamily="18" charset="0"/>
              </a:rPr>
              <a:t>Application Layer: </a:t>
            </a:r>
            <a:r>
              <a:rPr lang="en-US" dirty="0">
                <a:latin typeface="Times New Roman" panose="02020603050405020304" pitchFamily="18" charset="0"/>
                <a:cs typeface="Times New Roman" panose="02020603050405020304" pitchFamily="18" charset="0"/>
              </a:rPr>
              <a:t>Often includes </a:t>
            </a:r>
            <a:r>
              <a:rPr lang="en-US" dirty="0" err="1">
                <a:latin typeface="Times New Roman" panose="02020603050405020304" pitchFamily="18" charset="0"/>
                <a:cs typeface="Times New Roman" panose="02020603050405020304" pitchFamily="18" charset="0"/>
              </a:rPr>
              <a:t>microservices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serverless</a:t>
            </a:r>
            <a:r>
              <a:rPr lang="en-US" dirty="0">
                <a:latin typeface="Times New Roman" panose="02020603050405020304" pitchFamily="18" charset="0"/>
                <a:cs typeface="Times New Roman" panose="02020603050405020304" pitchFamily="18" charset="0"/>
              </a:rPr>
              <a:t> functions, or containerized applications that can be easily managed and scaled in the cloud.</a:t>
            </a:r>
          </a:p>
          <a:p>
            <a:r>
              <a:rPr lang="en-US" b="1" dirty="0">
                <a:latin typeface="Times New Roman" panose="02020603050405020304" pitchFamily="18" charset="0"/>
                <a:cs typeface="Times New Roman" panose="02020603050405020304" pitchFamily="18" charset="0"/>
              </a:rPr>
              <a:t>Data Layer: </a:t>
            </a:r>
            <a:r>
              <a:rPr lang="en-US" dirty="0">
                <a:latin typeface="Times New Roman" panose="02020603050405020304" pitchFamily="18" charset="0"/>
                <a:cs typeface="Times New Roman" panose="02020603050405020304" pitchFamily="18" charset="0"/>
              </a:rPr>
              <a:t>Cloud-native databases, data warehouses, or object storage solutions are used, offering scalability and managed services.</a:t>
            </a:r>
          </a:p>
          <a:p>
            <a:endParaRPr lang="en-IN"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8DD4EFEB-4A7E-4E27-9A99-F3B0AA8C0F92}" type="datetime1">
              <a:rPr lang="en-IN" smtClean="0"/>
              <a:t>11/10/2023</a:t>
            </a:fld>
            <a:endParaRPr lang="en-IN"/>
          </a:p>
        </p:txBody>
      </p:sp>
      <p:sp>
        <p:nvSpPr>
          <p:cNvPr id="4" name="Footer Placeholder 3"/>
          <p:cNvSpPr>
            <a:spLocks noGrp="1"/>
          </p:cNvSpPr>
          <p:nvPr>
            <p:ph type="ftr" sz="quarter" idx="11"/>
          </p:nvPr>
        </p:nvSpPr>
        <p:spPr/>
        <p:txBody>
          <a:bodyPr/>
          <a:lstStyle/>
          <a:p>
            <a:r>
              <a:rPr lang="en-IN" smtClean="0"/>
              <a:t>Mr.Ajinkya Valanjoo</a:t>
            </a:r>
            <a:endParaRPr lang="en-IN"/>
          </a:p>
        </p:txBody>
      </p:sp>
      <p:sp>
        <p:nvSpPr>
          <p:cNvPr id="5" name="Slide Number Placeholder 4"/>
          <p:cNvSpPr>
            <a:spLocks noGrp="1"/>
          </p:cNvSpPr>
          <p:nvPr>
            <p:ph type="sldNum" sz="quarter" idx="12"/>
          </p:nvPr>
        </p:nvSpPr>
        <p:spPr/>
        <p:txBody>
          <a:bodyPr/>
          <a:lstStyle/>
          <a:p>
            <a:fld id="{8574314D-05ED-48E3-8777-9FF56D7F59CC}" type="slidenum">
              <a:rPr lang="en-IN" smtClean="0"/>
              <a:t>9</a:t>
            </a:fld>
            <a:endParaRPr lang="en-IN"/>
          </a:p>
        </p:txBody>
      </p:sp>
    </p:spTree>
    <p:extLst>
      <p:ext uri="{BB962C8B-B14F-4D97-AF65-F5344CB8AC3E}">
        <p14:creationId xmlns:p14="http://schemas.microsoft.com/office/powerpoint/2010/main" val="465905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90</TotalTime>
  <Words>1483</Words>
  <Application>Microsoft Office PowerPoint</Application>
  <PresentationFormat>Widescreen</PresentationFormat>
  <Paragraphs>202</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Söhne</vt:lpstr>
      <vt:lpstr>Times New Roman</vt:lpstr>
      <vt:lpstr>Wingdings</vt:lpstr>
      <vt:lpstr>Office Theme</vt:lpstr>
      <vt:lpstr>PowerPoint Presentation</vt:lpstr>
      <vt:lpstr>Architecture for Cloud Application: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Fundamental Requirements for Cloud Application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Points to Remember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for Cloud Application:</dc:title>
  <dc:creator>user</dc:creator>
  <cp:lastModifiedBy>user</cp:lastModifiedBy>
  <cp:revision>16</cp:revision>
  <dcterms:created xsi:type="dcterms:W3CDTF">2023-10-11T15:20:35Z</dcterms:created>
  <dcterms:modified xsi:type="dcterms:W3CDTF">2023-10-11T16:52:38Z</dcterms:modified>
</cp:coreProperties>
</file>