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ms-excel" Extension="xls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excel" PartName="/ppt/embeddings/Microsoft_Excel_Sheet8.xls"/>
  <Override ContentType="application/vnd.ms-excel" PartName="/ppt/embeddings/Microsoft_Excel_Sheet2.xls"/>
  <Override ContentType="application/vnd.ms-excel" PartName="/ppt/embeddings/Microsoft_Excel_Sheet3.xls"/>
  <Override ContentType="application/vnd.ms-excel" PartName="/ppt/embeddings/Microsoft_Excel_Sheet7.xls"/>
  <Override ContentType="application/vnd.ms-excel" PartName="/ppt/embeddings/Microsoft_Excel_Sheet6.xls"/>
  <Override ContentType="application/vnd.ms-excel" PartName="/ppt/embeddings/Microsoft_Excel_Sheet4.xls"/>
  <Override ContentType="application/vnd.ms-excel" PartName="/ppt/embeddings/Microsoft_Excel_Sheet5.xls"/>
  <Override ContentType="application/vnd.ms-excel" PartName="/ppt/embeddings/Microsoft_Excel_Sheet1.xls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</p:sldIdLst>
  <p:sldSz cy="6858000" cx="9144000"/>
  <p:notesSz cx="7010400" cy="9236075"/>
  <p:embeddedFontLst>
    <p:embeddedFont>
      <p:font typeface="Overlock"/>
      <p:regular r:id="rId89"/>
      <p:bold r:id="rId90"/>
      <p:italic r:id="rId91"/>
      <p:boldItalic r:id="rId92"/>
    </p:embeddedFont>
    <p:embeddedFont>
      <p:font typeface="Tahoma"/>
      <p:regular r:id="rId93"/>
      <p:bold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10">
          <p15:clr>
            <a:srgbClr val="000000"/>
          </p15:clr>
        </p15:guide>
        <p15:guide id="2" pos="2209">
          <p15:clr>
            <a:srgbClr val="000000"/>
          </p15:clr>
        </p15:guide>
      </p15:notesGuideLst>
    </p:ext>
    <p:ext uri="GoogleSlidesCustomDataVersion2">
      <go:slidesCustomData xmlns:go="http://customooxmlschemas.google.com/" r:id="rId95" roundtripDataSignature="AMtx7mgW3bvjBCoY0vXSnUioIpW9fz2p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0A9B98-1392-4EB5-A8F2-99AF14E1F710}">
  <a:tblStyle styleId="{740A9B98-1392-4EB5-A8F2-99AF14E1F71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10" orient="horz"/>
        <p:guide pos="220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42" Type="http://schemas.openxmlformats.org/officeDocument/2006/relationships/slide" Target="slides/slide35.xml"/><Relationship Id="rId86" Type="http://schemas.openxmlformats.org/officeDocument/2006/relationships/slide" Target="slides/slide79.xml"/><Relationship Id="rId41" Type="http://schemas.openxmlformats.org/officeDocument/2006/relationships/slide" Target="slides/slide34.xml"/><Relationship Id="rId85" Type="http://schemas.openxmlformats.org/officeDocument/2006/relationships/slide" Target="slides/slide78.xml"/><Relationship Id="rId44" Type="http://schemas.openxmlformats.org/officeDocument/2006/relationships/slide" Target="slides/slide37.xml"/><Relationship Id="rId88" Type="http://schemas.openxmlformats.org/officeDocument/2006/relationships/slide" Target="slides/slide81.xml"/><Relationship Id="rId43" Type="http://schemas.openxmlformats.org/officeDocument/2006/relationships/slide" Target="slides/slide36.xml"/><Relationship Id="rId87" Type="http://schemas.openxmlformats.org/officeDocument/2006/relationships/slide" Target="slides/slide8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Overlock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95" Type="http://customschemas.google.com/relationships/presentationmetadata" Target="metadata"/><Relationship Id="rId50" Type="http://schemas.openxmlformats.org/officeDocument/2006/relationships/slide" Target="slides/slide43.xml"/><Relationship Id="rId94" Type="http://schemas.openxmlformats.org/officeDocument/2006/relationships/font" Target="fonts/Tahoma-bold.fntdata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91" Type="http://schemas.openxmlformats.org/officeDocument/2006/relationships/font" Target="fonts/Overlock-italic.fntdata"/><Relationship Id="rId90" Type="http://schemas.openxmlformats.org/officeDocument/2006/relationships/font" Target="fonts/Overlock-bold.fntdata"/><Relationship Id="rId93" Type="http://schemas.openxmlformats.org/officeDocument/2006/relationships/font" Target="fonts/Tahoma-regular.fntdata"/><Relationship Id="rId92" Type="http://schemas.openxmlformats.org/officeDocument/2006/relationships/font" Target="fonts/Overlock-boldItalic.fntdata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/Relationships>
</file>

<file path=ppt/drawings/_rels/vmlDrawing5.vml.rels><?xml version="1.0" encoding="UTF-8" standalone="yes"?>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7.vml.rels><?xml version="1.0" encoding="UTF-8" standalone="yes"?><Relationships xmlns="http://schemas.openxmlformats.org/package/2006/relationships"><Relationship Id="rId1" Type="http://schemas.openxmlformats.org/officeDocument/2006/relationships/image" Target="../media/image5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1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Google Shape;269;p1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 : the expected information needed to classify a given sample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 (entropy) : expected information based on the partitioning into subsets by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9" name="Google Shape;279;p1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5" name="Google Shape;295;p1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4" name="Google Shape;324;p1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5" name="Google Shape;335;p1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3" name="Google Shape;343;p2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1" name="Google Shape;351;p2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8" name="Google Shape;378;p2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6" name="Google Shape;386;p2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2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2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0" name="Google Shape;440;p3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3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3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7" name="Google Shape;457;p3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8" name="Google Shape;458;p3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7" name="Google Shape;467;p3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3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p3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6" name="Google Shape;486;p3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3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3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8" name="Google Shape;498;p3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6" name="Google Shape;506;p3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3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24" name="Google Shape;524;p3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5" name="Google Shape;525;p3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32" name="Google Shape;532;p4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4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1" name="Google Shape;541;p4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p4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49" name="Google Shape;549;p4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4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83" name="Google Shape;583;p4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4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91" name="Google Shape;591;p4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4:notes"/>
          <p:cNvSpPr txBox="1"/>
          <p:nvPr>
            <p:ph idx="1" type="body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4" name="Google Shape;604;p4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45:notes"/>
          <p:cNvSpPr txBox="1"/>
          <p:nvPr>
            <p:ph idx="1" type="body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9" name="Google Shape;619;p4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29" name="Google Shape;629;p4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4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4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4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5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5" name="Google Shape;665;p5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7" name="Google Shape;677;p5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6" name="Google Shape;686;p53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7" name="Google Shape;687;p53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94" name="Google Shape;694;p54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5" name="Google Shape;695;p54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p5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2" name="Google Shape;712;p5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5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5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4" name="Google Shape;744;p5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Google Shape;751;p6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0" name="Google Shape;760;p61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1" name="Google Shape;761;p61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68" name="Google Shape;768;p6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9" name="Google Shape;769;p6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7" name="Google Shape;777;p6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5" name="Google Shape;785;p6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2" name="Google Shape;792;p6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9" name="Google Shape;799;p6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8" name="Google Shape;808;p6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6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2" name="Google Shape;822;p6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6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1" name="Google Shape;831;p7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7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7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5" name="Google Shape;845;p72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2" name="Google Shape;852;p73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74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7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7" name="Google Shape;867;p75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6:notes"/>
          <p:cNvSpPr/>
          <p:nvPr>
            <p:ph idx="2" type="sldImg"/>
          </p:nvPr>
        </p:nvSpPr>
        <p:spPr>
          <a:xfrm>
            <a:off x="1196975" y="6921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Google Shape;874;p7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7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7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88" name="Google Shape;888;p78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9" name="Google Shape;889;p78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6" name="Google Shape;896;p79:notes"/>
          <p:cNvSpPr/>
          <p:nvPr>
            <p:ph idx="2" type="sldImg"/>
          </p:nvPr>
        </p:nvSpPr>
        <p:spPr>
          <a:xfrm>
            <a:off x="1206500" y="698500"/>
            <a:ext cx="4602162" cy="3451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7" name="Google Shape;897;p79:notes"/>
          <p:cNvSpPr txBox="1"/>
          <p:nvPr>
            <p:ph idx="1" type="body"/>
          </p:nvPr>
        </p:nvSpPr>
        <p:spPr>
          <a:xfrm>
            <a:off x="935037" y="4387850"/>
            <a:ext cx="51403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3650" lIns="87325" spcFirstLastPara="1" rIns="87325" wrap="square" tIns="43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8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08" name="Google Shape;908;p8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9" name="Google Shape;909;p80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6" name="Google Shape;916;p81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2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2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92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9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3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3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3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4" name="Google Shape;64;p9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4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4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8" name="Google Shape;68;p9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5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5"/>
          <p:cNvSpPr txBox="1"/>
          <p:nvPr>
            <p:ph idx="1" type="body"/>
          </p:nvPr>
        </p:nvSpPr>
        <p:spPr>
          <a:xfrm rot="5400000">
            <a:off x="1905000" y="-381000"/>
            <a:ext cx="52578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9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7" name="Google Shape;77;p9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81" name="Google Shape;81;p9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2" name="Google Shape;82;p9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6" name="Google Shape;86;p9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7" name="Google Shape;87;p9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88" name="Google Shape;88;p9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89" name="Google Shape;89;p9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93" name="Google Shape;93;p9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1"/>
          <p:cNvSpPr txBox="1"/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4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4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19" name="Google Shape;19;p84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20" name="Google Shape;20;p8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5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5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" name="Google Shape;24;p8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7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7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87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87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3" name="Google Shape;33;p8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8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8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88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8" name="Google Shape;38;p8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9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9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2" name="Google Shape;42;p89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3" name="Google Shape;43;p89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89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5" name="Google Shape;45;p8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0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0"/>
          <p:cNvSpPr txBox="1"/>
          <p:nvPr>
            <p:ph idx="1" type="body"/>
          </p:nvPr>
        </p:nvSpPr>
        <p:spPr>
          <a:xfrm>
            <a:off x="304800" y="13716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" name="Google Shape;49;p90"/>
          <p:cNvSpPr txBox="1"/>
          <p:nvPr>
            <p:ph idx="2" type="body"/>
          </p:nvPr>
        </p:nvSpPr>
        <p:spPr>
          <a:xfrm>
            <a:off x="304800" y="4000500"/>
            <a:ext cx="84582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9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1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9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2"/>
          <p:cNvSpPr txBox="1"/>
          <p:nvPr/>
        </p:nvSpPr>
        <p:spPr>
          <a:xfrm>
            <a:off x="304800" y="10668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803"/>
                </a:srgbClr>
              </a:gs>
              <a:gs pos="100000">
                <a:srgbClr val="8FF9EF">
                  <a:alpha val="5176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82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82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8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00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96" name="Google Shape;96;p100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97" name="Google Shape;97;p100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00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99" name="Google Shape;99;p100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0" name="Google Shape;100;p100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00"/>
              <p:cNvSpPr txBox="1"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102" name="Google Shape;102;p100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" name="Google Shape;103;p100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4" name="Google Shape;104;p100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05" name="Google Shape;105;p100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06" name="Google Shape;106;p100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Microsoft_Excel_Sheet3.xls"/><Relationship Id="rId5" Type="http://schemas.openxmlformats.org/officeDocument/2006/relationships/oleObject" Target="../embeddings/Microsoft_Excel_Sheet3.xls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Relationship Id="rId5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Microsoft_Excel_Sheet5.xls"/><Relationship Id="rId10" Type="http://schemas.openxmlformats.org/officeDocument/2006/relationships/oleObject" Target="../embeddings/Microsoft_Excel_Sheet5.xls"/><Relationship Id="rId13" Type="http://schemas.openxmlformats.org/officeDocument/2006/relationships/image" Target="../media/image17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Microsoft_Excel_Sheet4.xls"/><Relationship Id="rId9" Type="http://schemas.openxmlformats.org/officeDocument/2006/relationships/image" Target="../media/image52.png"/><Relationship Id="rId14" Type="http://schemas.openxmlformats.org/officeDocument/2006/relationships/image" Target="../media/image49.png"/><Relationship Id="rId5" Type="http://schemas.openxmlformats.org/officeDocument/2006/relationships/oleObject" Target="../embeddings/Microsoft_Excel_Sheet4.xls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51.png"/><Relationship Id="rId5" Type="http://schemas.openxmlformats.org/officeDocument/2006/relationships/image" Target="../media/image4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5.vml"/><Relationship Id="rId4" Type="http://schemas.openxmlformats.org/officeDocument/2006/relationships/oleObject" Target="../embeddings/Microsoft_Excel_Sheet6.xls"/><Relationship Id="rId5" Type="http://schemas.openxmlformats.org/officeDocument/2006/relationships/oleObject" Target="../embeddings/Microsoft_Excel_Sheet6.xls"/><Relationship Id="rId6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6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vmlDrawing" Target="../drawings/vmlDrawing6.vml"/><Relationship Id="rId4" Type="http://schemas.openxmlformats.org/officeDocument/2006/relationships/oleObject" Target="../embeddings/Microsoft_Excel_Sheet7.xls"/><Relationship Id="rId5" Type="http://schemas.openxmlformats.org/officeDocument/2006/relationships/oleObject" Target="../embeddings/Microsoft_Excel_Sheet7.xls"/><Relationship Id="rId6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vmlDrawing" Target="../drawings/vmlDrawing7.vml"/><Relationship Id="rId4" Type="http://schemas.openxmlformats.org/officeDocument/2006/relationships/oleObject" Target="../embeddings/Microsoft_Excel_Sheet8.xls"/><Relationship Id="rId5" Type="http://schemas.openxmlformats.org/officeDocument/2006/relationships/oleObject" Target="../embeddings/Microsoft_Excel_Sheet8.xls"/><Relationship Id="rId6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7.png"/><Relationship Id="rId4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3.jpg"/><Relationship Id="rId6" Type="http://schemas.openxmlformats.org/officeDocument/2006/relationships/image" Target="../media/image4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7.jpg"/><Relationship Id="rId4" Type="http://schemas.openxmlformats.org/officeDocument/2006/relationships/image" Target="../media/image46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jpg"/><Relationship Id="rId4" Type="http://schemas.openxmlformats.org/officeDocument/2006/relationships/image" Target="../media/image46.jpg"/><Relationship Id="rId5" Type="http://schemas.openxmlformats.org/officeDocument/2006/relationships/image" Target="../media/image37.jpg"/><Relationship Id="rId6" Type="http://schemas.openxmlformats.org/officeDocument/2006/relationships/image" Target="../media/image53.png"/><Relationship Id="rId7" Type="http://schemas.openxmlformats.org/officeDocument/2006/relationships/image" Target="../media/image6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2.jpg"/><Relationship Id="rId4" Type="http://schemas.openxmlformats.org/officeDocument/2006/relationships/image" Target="../media/image5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3.png"/><Relationship Id="rId5" Type="http://schemas.openxmlformats.org/officeDocument/2006/relationships/oleObject" Target="../embeddings/Microsoft_Excel_Sheet1.xls"/><Relationship Id="rId6" Type="http://schemas.openxmlformats.org/officeDocument/2006/relationships/oleObject" Target="../embeddings/Microsoft_Excel_Sheet1.xls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://www.cs.uiuc.edu/~hanj/pdf/icde07_hcheng.pdf" TargetMode="External"/><Relationship Id="rId4" Type="http://schemas.openxmlformats.org/officeDocument/2006/relationships/hyperlink" Target="http://www.cs.uiuc.edu/~hanj/pdf/icde08_hongcheng.pdf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6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3.png"/><Relationship Id="rId4" Type="http://schemas.openxmlformats.org/officeDocument/2006/relationships/image" Target="../media/image57.png"/><Relationship Id="rId5" Type="http://schemas.openxmlformats.org/officeDocument/2006/relationships/image" Target="../media/image61.png"/><Relationship Id="rId6" Type="http://schemas.openxmlformats.org/officeDocument/2006/relationships/image" Target="../media/image66.png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oleObject" Target="../embeddings/Microsoft_Excel_Sheet2.xls"/><Relationship Id="rId7" Type="http://schemas.openxmlformats.org/officeDocument/2006/relationships/oleObject" Target="../embeddings/Microsoft_Excel_Sheet2.xls"/><Relationship Id="rId8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/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6" name="Google Shape;116;p1"/>
          <p:cNvSpPr txBox="1"/>
          <p:nvPr>
            <p:ph idx="4294967295" type="title"/>
          </p:nvPr>
        </p:nvSpPr>
        <p:spPr>
          <a:xfrm>
            <a:off x="152400" y="1524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Overlock"/>
              <a:buNone/>
            </a:pP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Mining: </a:t>
            </a:r>
            <a:b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60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Concepts and Techniques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(3</a:t>
            </a:r>
            <a:r>
              <a:rPr b="1" baseline="30000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rd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ed.)</a:t>
            </a: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b="1" i="0" lang="en-US" sz="4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— Chapter 8</a:t>
            </a:r>
            <a:r>
              <a:rPr b="1" i="0" lang="en-US" sz="28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—</a:t>
            </a:r>
            <a:endParaRPr/>
          </a:p>
        </p:txBody>
      </p:sp>
      <p:sp>
        <p:nvSpPr>
          <p:cNvPr id="117" name="Google Shape;117;p1"/>
          <p:cNvSpPr txBox="1"/>
          <p:nvPr>
            <p:ph idx="4294967295" type="body"/>
          </p:nvPr>
        </p:nvSpPr>
        <p:spPr>
          <a:xfrm>
            <a:off x="304800" y="4419600"/>
            <a:ext cx="8610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Jiawei Han, Micheline Kamber, and Jian Pei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Illinois at Urbana-Champaign &amp;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Simon Fraser University</a:t>
            </a:r>
            <a:endParaRPr/>
          </a:p>
          <a:p>
            <a:pPr indent="-342900" lvl="0" marL="34290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©2011 Han, Kamber &amp; Pei.  All rights reserved.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/>
        </p:nvSpPr>
        <p:spPr>
          <a:xfrm>
            <a:off x="7248525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0" name="Google Shape;220;p10"/>
          <p:cNvSpPr txBox="1"/>
          <p:nvPr>
            <p:ph type="title"/>
          </p:nvPr>
        </p:nvSpPr>
        <p:spPr>
          <a:xfrm>
            <a:off x="0" y="152400"/>
            <a:ext cx="9144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Decision Tree Induction: An Example</a:t>
            </a:r>
            <a:endParaRPr/>
          </a:p>
        </p:txBody>
      </p:sp>
      <p:grpSp>
        <p:nvGrpSpPr>
          <p:cNvPr id="221" name="Google Shape;221;p10"/>
          <p:cNvGrpSpPr/>
          <p:nvPr/>
        </p:nvGrpSpPr>
        <p:grpSpPr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222" name="Google Shape;222;p10"/>
            <p:cNvSpPr txBox="1"/>
            <p:nvPr/>
          </p:nvSpPr>
          <p:spPr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overcast</a:t>
              </a:r>
              <a:endParaRPr/>
            </a:p>
          </p:txBody>
        </p:sp>
        <p:sp>
          <p:nvSpPr>
            <p:cNvPr id="224" name="Google Shape;224;p10"/>
            <p:cNvSpPr txBox="1"/>
            <p:nvPr/>
          </p:nvSpPr>
          <p:spPr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student?</a:t>
              </a:r>
              <a:endParaRPr/>
            </a:p>
          </p:txBody>
        </p:sp>
        <p:sp>
          <p:nvSpPr>
            <p:cNvPr id="225" name="Google Shape;225;p10"/>
            <p:cNvSpPr txBox="1"/>
            <p:nvPr/>
          </p:nvSpPr>
          <p:spPr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credit rating?</a:t>
              </a:r>
              <a:endParaRPr/>
            </a:p>
          </p:txBody>
        </p:sp>
        <p:cxnSp>
          <p:nvCxnSpPr>
            <p:cNvPr id="226" name="Google Shape;226;p10"/>
            <p:cNvCxnSpPr/>
            <p:nvPr/>
          </p:nvCxnSpPr>
          <p:spPr>
            <a:xfrm flipH="1">
              <a:off x="1619" y="1462"/>
              <a:ext cx="625" cy="83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7" name="Google Shape;227;p10"/>
            <p:cNvCxnSpPr/>
            <p:nvPr/>
          </p:nvCxnSpPr>
          <p:spPr>
            <a:xfrm flipH="1">
              <a:off x="2622" y="1491"/>
              <a:ext cx="1" cy="34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8" name="Google Shape;228;p10"/>
            <p:cNvCxnSpPr/>
            <p:nvPr/>
          </p:nvCxnSpPr>
          <p:spPr>
            <a:xfrm>
              <a:off x="2928" y="1440"/>
              <a:ext cx="1051" cy="89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29" name="Google Shape;229;p10"/>
            <p:cNvSpPr txBox="1"/>
            <p:nvPr/>
          </p:nvSpPr>
          <p:spPr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&lt;=30</a:t>
              </a:r>
              <a:endParaRPr/>
            </a:p>
          </p:txBody>
        </p:sp>
        <p:sp>
          <p:nvSpPr>
            <p:cNvPr id="230" name="Google Shape;230;p10"/>
            <p:cNvSpPr txBox="1"/>
            <p:nvPr/>
          </p:nvSpPr>
          <p:spPr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&gt;40</a:t>
              </a:r>
              <a:endParaRPr/>
            </a:p>
          </p:txBody>
        </p:sp>
        <p:cxnSp>
          <p:nvCxnSpPr>
            <p:cNvPr id="231" name="Google Shape;231;p10"/>
            <p:cNvCxnSpPr/>
            <p:nvPr/>
          </p:nvCxnSpPr>
          <p:spPr>
            <a:xfrm flipH="1">
              <a:off x="960" y="2640"/>
              <a:ext cx="528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10"/>
            <p:cNvCxnSpPr/>
            <p:nvPr/>
          </p:nvCxnSpPr>
          <p:spPr>
            <a:xfrm>
              <a:off x="1728" y="2640"/>
              <a:ext cx="480" cy="62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10"/>
            <p:cNvCxnSpPr/>
            <p:nvPr/>
          </p:nvCxnSpPr>
          <p:spPr>
            <a:xfrm flipH="1">
              <a:off x="3360" y="2640"/>
              <a:ext cx="480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10"/>
            <p:cNvCxnSpPr/>
            <p:nvPr/>
          </p:nvCxnSpPr>
          <p:spPr>
            <a:xfrm>
              <a:off x="4128" y="2640"/>
              <a:ext cx="432" cy="57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10"/>
            <p:cNvCxnSpPr/>
            <p:nvPr/>
          </p:nvCxnSpPr>
          <p:spPr>
            <a:xfrm>
              <a:off x="2623" y="2029"/>
              <a:ext cx="0" cy="277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10"/>
            <p:cNvSpPr txBox="1"/>
            <p:nvPr/>
          </p:nvSpPr>
          <p:spPr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37" name="Google Shape;237;p10"/>
            <p:cNvSpPr txBox="1"/>
            <p:nvPr/>
          </p:nvSpPr>
          <p:spPr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31..40</a:t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 rot="-180000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fair</a:t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excellent</a:t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/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/>
            </a:p>
          </p:txBody>
        </p:sp>
      </p:grpSp>
      <p:graphicFrame>
        <p:nvGraphicFramePr>
          <p:cNvPr id="246" name="Google Shape;246;p10"/>
          <p:cNvGraphicFramePr/>
          <p:nvPr/>
        </p:nvGraphicFramePr>
        <p:xfrm>
          <a:off x="5192712" y="1143000"/>
          <a:ext cx="3951287" cy="3429000"/>
        </p:xfrm>
        <a:graphic>
          <a:graphicData uri="http://schemas.openxmlformats.org/presentationml/2006/ole">
            <mc:AlternateContent>
              <mc:Choice Requires="v">
                <p:oleObj r:id="rId4" imgH="3429000" imgW="3951287" progId="Excel.Sheet.8" spid="_x0000_s1">
                  <p:embed/>
                </p:oleObj>
              </mc:Choice>
              <mc:Fallback>
                <p:oleObj r:id="rId5" imgH="3429000" imgW="3951287" progId="Excel.Sheet.8">
                  <p:embed/>
                  <p:pic>
                    <p:nvPicPr>
                      <p:cNvPr id="246" name="Google Shape;246;p1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192712" y="1143000"/>
                        <a:ext cx="3951287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Google Shape;247;p10"/>
          <p:cNvSpPr txBox="1"/>
          <p:nvPr/>
        </p:nvSpPr>
        <p:spPr>
          <a:xfrm>
            <a:off x="152400" y="1371600"/>
            <a:ext cx="5173662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data set: Buys_computer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set follows an example of Quinlan’s ID3 (Playing Tennis)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18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Resulting tree: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4" name="Google Shape;254;p11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Algorithm for Decision Tree Induction</a:t>
            </a:r>
            <a:endParaRPr/>
          </a:p>
        </p:txBody>
      </p:sp>
      <p:sp>
        <p:nvSpPr>
          <p:cNvPr id="255" name="Google Shape;255;p11"/>
          <p:cNvSpPr txBox="1"/>
          <p:nvPr>
            <p:ph idx="1" type="body"/>
          </p:nvPr>
        </p:nvSpPr>
        <p:spPr>
          <a:xfrm>
            <a:off x="304800" y="12192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algorithm (a greedy algorithm)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 is constructed in a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top-down recursive divide-and-conquer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start, all the training examples are at the root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are categorical (if continuous-valued, they are discretized in advance)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are partitioned recursively based on selected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attributes are selected on the basis of a heuristic or statistical measure (e.g.,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 for stopping partitioning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samples for a given node belong to the same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remaining attributes for further partitioning –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majority voting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employed for classifying the leaf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samples left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Brief Review of Entropy</a:t>
            </a:r>
            <a:endParaRPr/>
          </a:p>
        </p:txBody>
      </p:sp>
      <p:sp>
        <p:nvSpPr>
          <p:cNvPr id="262" name="Google Shape;262;p12"/>
          <p:cNvSpPr txBox="1"/>
          <p:nvPr>
            <p:ph idx="4294967295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87" r="-1511" t="-104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1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pic>
        <p:nvPicPr>
          <p:cNvPr descr="http://upload.wikimedia.org/wikipedia/commons/thumb/2/22/Binary_entropy_plot.svg/200px-Binary_entropy_plot.svg.png" id="264" name="Google Shape;26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2"/>
          <p:cNvSpPr txBox="1"/>
          <p:nvPr/>
        </p:nvSpPr>
        <p:spPr>
          <a:xfrm>
            <a:off x="7162800" y="6096000"/>
            <a:ext cx="801687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= 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2" name="Google Shape;272;p13"/>
          <p:cNvSpPr txBox="1"/>
          <p:nvPr/>
        </p:nvSpPr>
        <p:spPr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 Measure: Information Gain (ID3/C4.5)</a:t>
            </a:r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304800" y="15240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attribute with the highest information gain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probability that an arbitrary tuple in D belongs to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estimated by |C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|/|D|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Expected 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(entropy) needed to classify a tuple in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(after using A to split D into v partitions) to classify D:</a:t>
            </a:r>
            <a:endParaRPr/>
          </a:p>
          <a:p>
            <a:pPr indent="-251459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Information gained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branching on attribute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0725" y="3200400"/>
            <a:ext cx="3317875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9600" y="4343400"/>
            <a:ext cx="449580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8737" y="5822950"/>
            <a:ext cx="4589462" cy="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3" name="Google Shape;283;p14"/>
          <p:cNvSpPr txBox="1"/>
          <p:nvPr>
            <p:ph type="title"/>
          </p:nvPr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Attribute Selection: Information Gain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04800" y="1371600"/>
            <a:ext cx="41529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P: buys_computer = “yes”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g"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Class N: buys_computer = “no”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4724400" y="2743200"/>
            <a:ext cx="41529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            means “age &lt;=30” has 5 out of 14 samples, with 2 yes’es  and 3 no’s.   Hence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rgbClr val="12132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rgbClr val="121328"/>
                </a:solidFill>
                <a:latin typeface="Calibri"/>
                <a:ea typeface="Calibri"/>
                <a:cs typeface="Calibri"/>
                <a:sym typeface="Calibri"/>
              </a:rPr>
              <a:t>Similarly,</a:t>
            </a:r>
            <a:endParaRPr/>
          </a:p>
        </p:txBody>
      </p:sp>
      <p:graphicFrame>
        <p:nvGraphicFramePr>
          <p:cNvPr id="286" name="Google Shape;286;p14"/>
          <p:cNvGraphicFramePr/>
          <p:nvPr/>
        </p:nvGraphicFramePr>
        <p:xfrm>
          <a:off x="762000" y="2590800"/>
          <a:ext cx="3354387" cy="1439862"/>
        </p:xfrm>
        <a:graphic>
          <a:graphicData uri="http://schemas.openxmlformats.org/presentationml/2006/ole">
            <mc:AlternateContent>
              <mc:Choice Requires="v">
                <p:oleObj r:id="rId4" imgH="1439862" imgW="3354387" progId="Excel.Sheet.8" spid="_x0000_s1">
                  <p:embed/>
                </p:oleObj>
              </mc:Choice>
              <mc:Fallback>
                <p:oleObj r:id="rId5" imgH="1439862" imgW="3354387" progId="Excel.Sheet.8">
                  <p:embed/>
                  <p:pic>
                    <p:nvPicPr>
                      <p:cNvPr id="286" name="Google Shape;286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0" y="2590800"/>
                        <a:ext cx="3354387" cy="1439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7" name="Google Shape;287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76800" y="1295400"/>
            <a:ext cx="375443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5257800"/>
            <a:ext cx="35941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400" y="4114800"/>
            <a:ext cx="4271962" cy="3889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0" name="Google Shape;290;p14"/>
          <p:cNvGraphicFramePr/>
          <p:nvPr/>
        </p:nvGraphicFramePr>
        <p:xfrm>
          <a:off x="152400" y="4114800"/>
          <a:ext cx="4419600" cy="2667000"/>
        </p:xfrm>
        <a:graphic>
          <a:graphicData uri="http://schemas.openxmlformats.org/presentationml/2006/ole">
            <mc:AlternateContent>
              <mc:Choice Requires="v">
                <p:oleObj r:id="rId10" imgH="2667000" imgW="4419600" progId="Excel.Sheet.8" spid="_x0000_s2">
                  <p:embed/>
                </p:oleObj>
              </mc:Choice>
              <mc:Fallback>
                <p:oleObj r:id="rId11" imgH="2667000" imgW="4419600" progId="Excel.Sheet.8">
                  <p:embed/>
                  <p:pic>
                    <p:nvPicPr>
                      <p:cNvPr id="290" name="Google Shape;290;p14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52400" y="41148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1" name="Google Shape;291;p1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95800" y="2743200"/>
            <a:ext cx="1073150" cy="66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6200" y="2057400"/>
            <a:ext cx="48006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Computing Information-Gain for Continuous-Valued Attributes</a:t>
            </a:r>
            <a:endParaRPr/>
          </a:p>
        </p:txBody>
      </p: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304800" y="1295400"/>
            <a:ext cx="86106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attribute A be a continuous-valued attribute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determine the </a:t>
            </a:r>
            <a:r>
              <a:rPr b="0" i="1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best split point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 the value A in increasing order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Typically, the midpoint between each pair of adjacent values is considered as a possible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point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)/2 is the midpoint between the values of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point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expected information requirement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is selected as the split-point for 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is the set of tuples in D satisfying A ≤ split-point, and D2 is the set of tuples in D satisfying A &gt; split-point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07" name="Google Shape;307;p16"/>
          <p:cNvSpPr txBox="1"/>
          <p:nvPr>
            <p:ph type="title"/>
          </p:nvPr>
        </p:nvSpPr>
        <p:spPr>
          <a:xfrm>
            <a:off x="3048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Gain Ratio for Attribute Selection (C4.5)</a:t>
            </a:r>
            <a:endParaRPr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measure is biased towards attributes with a large number of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 (a successor of ID3) uses gain ratio to overcome the problem (normalization to information gain)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GainRatio(A) = Gain(A)/SplitInfo(A)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gain_ratio(income) = 0.029/1.557 = 0.019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with the maximum gain ratio is selected as the splitting attribute</a:t>
            </a:r>
            <a:endParaRPr/>
          </a:p>
        </p:txBody>
      </p:sp>
      <p:pic>
        <p:nvPicPr>
          <p:cNvPr id="309" name="Google Shape;30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4343400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splitinfo" id="310" name="Google Shape;3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4495800"/>
            <a:ext cx="7924800" cy="5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7" name="Google Shape;317;p17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Gini Index (CART, IBM IntelligentMiner)</a:t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examples from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gini index,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	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relative frequency of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data set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split on A into two subsets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index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defined as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Impurity: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 provides the smallest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(or the largest reduction in impurity) is chosen to split the node (</a:t>
            </a:r>
            <a:r>
              <a:rPr b="0" i="1" lang="en-US" sz="2400" u="non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need to enumerate all the possible splitting points for each attribute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1828800"/>
            <a:ext cx="2895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3717925"/>
            <a:ext cx="5703887" cy="8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4811712"/>
            <a:ext cx="4618037" cy="52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8" name="Google Shape;328;p18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Computation of Gini Index 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304800" y="12954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 D has 9 tuples in buys_computer = “yes” and 5 in “no”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 attribute income partitions D into 10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{low, medium} and 4 in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{low,high}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0.458; Gini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{medium,high}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0.450.  Thus, split on the {low,medium} (and {high}) since it has the lowest Gini index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attributes are assumed continuous-valued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need other tools, e.g., clustering, to get the possible split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modified for categorical attributes</a:t>
            </a:r>
            <a:endParaRPr/>
          </a:p>
        </p:txBody>
      </p:sp>
      <p:pic>
        <p:nvPicPr>
          <p:cNvPr id="330" name="Google Shape;33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1600200"/>
            <a:ext cx="35814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2350" y="2514600"/>
            <a:ext cx="5040312" cy="652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gini" id="332" name="Google Shape;33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14800" y="3124200"/>
            <a:ext cx="4419600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9" name="Google Shape;339;p19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Comparing Attribute Selection Measures</a:t>
            </a:r>
            <a:endParaRPr/>
          </a:p>
        </p:txBody>
      </p:sp>
      <p:sp>
        <p:nvSpPr>
          <p:cNvPr id="340" name="Google Shape;340;p19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three measures, in general, return good results but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towards multivalued attributes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ratio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prefer unbalanced splits in which one partition is much smaller than the others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index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biased to multivalued attributes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difficulty when # of classes is large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favor tests that result in equal-sized partitions and purity in both partitions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Han\Pictures\2011\2011_09_Athens\2011_09_05\IMG_2577.JPG"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7" name="Google Shape;347;p20"/>
          <p:cNvSpPr txBox="1"/>
          <p:nvPr>
            <p:ph type="title"/>
          </p:nvPr>
        </p:nvSpPr>
        <p:spPr>
          <a:xfrm>
            <a:off x="0" y="3048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Other Attribute Selection Measures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304800" y="12954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popular decision tree algorithm, measure based on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for independence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C-SEP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better than info. gain and gini index in certain cases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G-statistic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has a close approximation to χ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distribution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MDL (Minimal Description Length) principle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simplest solution is preferred):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tree as the one that requires the fewest # of bits to both (1) encode the tree, and (2) encode the exceptions to the tree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Multivariate splits (partition based on multiple variable combinations)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finds multivariate splits based on a linear comb. of attrs.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attribute selection measure is the best?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 give good results, none is significantly superior than 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5" name="Google Shape;355;p21"/>
          <p:cNvSpPr txBox="1"/>
          <p:nvPr>
            <p:ph type="title"/>
          </p:nvPr>
        </p:nvSpPr>
        <p:spPr>
          <a:xfrm>
            <a:off x="381000" y="304800"/>
            <a:ext cx="830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Overfitting and Tree Pruning</a:t>
            </a:r>
            <a:endParaRPr/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304800" y="13716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An induced tree may overfit the training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branches, some may reflect anomalies due to noise or outliers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accuracy for unseen samples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 to avoid overfitting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Halt tree construction early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̵ do not split a node if this would result in the goodness measure falling below a threshold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to choose an appropriate threshold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Postpruning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branches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“fully grown” tree—get a sequence of progressively pruned trees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set of data different from the training data to decide which is the “best pruned tree”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3" name="Google Shape;363;p22"/>
          <p:cNvSpPr txBox="1"/>
          <p:nvPr>
            <p:ph type="title"/>
          </p:nvPr>
        </p:nvSpPr>
        <p:spPr>
          <a:xfrm>
            <a:off x="0" y="152400"/>
            <a:ext cx="9144000" cy="1062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Enhancements to Basic Decision Tree Induction</a:t>
            </a:r>
            <a:endParaRPr/>
          </a:p>
        </p:txBody>
      </p:sp>
      <p:sp>
        <p:nvSpPr>
          <p:cNvPr id="364" name="Google Shape;364;p22"/>
          <p:cNvSpPr/>
          <p:nvPr>
            <p:ph idx="1" type="body"/>
          </p:nvPr>
        </p:nvSpPr>
        <p:spPr>
          <a:xfrm>
            <a:off x="228600" y="1371600"/>
            <a:ext cx="8534400" cy="51054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continuous-valued attributes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define new discrete-valued attributes that partition the continuous attribute value into a discrete set of intervals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attribute values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most common value of the attribute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probability to each of the possible values</a:t>
            </a:r>
            <a:endParaRPr/>
          </a:p>
          <a:p>
            <a:pPr indent="-342900" lvl="0" marL="3429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construction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attributes based on existing ones that are sparsely represented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reduces fragmentation, repetition, and replication</a:t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1905000" y="3352800"/>
            <a:ext cx="76200" cy="76200"/>
          </a:xfrm>
          <a:prstGeom prst="flowChartInternalStorage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6" name="Google Shape;366;p22"/>
          <p:cNvCxnSpPr/>
          <p:nvPr/>
        </p:nvCxnSpPr>
        <p:spPr>
          <a:xfrm>
            <a:off x="990600" y="3581400"/>
            <a:ext cx="70866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67" name="Google Shape;367;p22"/>
          <p:cNvCxnSpPr/>
          <p:nvPr/>
        </p:nvCxnSpPr>
        <p:spPr>
          <a:xfrm>
            <a:off x="990600" y="3505200"/>
            <a:ext cx="7162800" cy="0"/>
          </a:xfrm>
          <a:prstGeom prst="straightConnector1">
            <a:avLst/>
          </a:prstGeom>
          <a:noFill/>
          <a:ln>
            <a:noFill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4" name="Google Shape;374;p23"/>
          <p:cNvSpPr txBox="1"/>
          <p:nvPr>
            <p:ph type="title"/>
          </p:nvPr>
        </p:nvSpPr>
        <p:spPr>
          <a:xfrm>
            <a:off x="0" y="381000"/>
            <a:ext cx="89360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in Large Databases</a:t>
            </a:r>
            <a:endParaRPr/>
          </a:p>
        </p:txBody>
      </p:sp>
      <p:sp>
        <p:nvSpPr>
          <p:cNvPr id="375" name="Google Shape;375;p23"/>
          <p:cNvSpPr txBox="1"/>
          <p:nvPr>
            <p:ph idx="1" type="body"/>
          </p:nvPr>
        </p:nvSpPr>
        <p:spPr>
          <a:xfrm>
            <a:off x="300037" y="1371600"/>
            <a:ext cx="853916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Classification—a classical problem extensively studied by statisticians and machine learning researchers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Classifying data sets with millions of examples and hundreds of attributes with reasonable speed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decision tree induction popular?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relatively faster learning speed (than other classification methods)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convertible to simple and easy to understand classification rules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SQL queries for accessing databases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classification accuracy with other methods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2" name="Google Shape;382;p24"/>
          <p:cNvSpPr txBox="1"/>
          <p:nvPr>
            <p:ph type="title"/>
          </p:nvPr>
        </p:nvSpPr>
        <p:spPr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Scalability Framework for RainForest</a:t>
            </a:r>
            <a:endParaRPr/>
          </a:p>
        </p:txBody>
      </p:sp>
      <p:sp>
        <p:nvSpPr>
          <p:cNvPr id="383" name="Google Shape;383;p24"/>
          <p:cNvSpPr txBox="1"/>
          <p:nvPr>
            <p:ph idx="1" type="body"/>
          </p:nvPr>
        </p:nvSpPr>
        <p:spPr>
          <a:xfrm>
            <a:off x="304800" y="1371600"/>
            <a:ext cx="8610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Separates the scalability aspects from the criteria that determine the quality of the tree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an AVC-list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AVC (Attribute, Value, Class_label)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AVC-set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an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Projection of training dataset onto the attribute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class label where counts of individual class label are aggregated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AVC-group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(of a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AVC-sets of all predictor attributes at the node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0" name="Google Shape;390;p25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Rainforest:  Training Set and Its AVC Sets </a:t>
            </a:r>
            <a:endParaRPr/>
          </a:p>
        </p:txBody>
      </p:sp>
      <p:graphicFrame>
        <p:nvGraphicFramePr>
          <p:cNvPr id="391" name="Google Shape;391;p25"/>
          <p:cNvGraphicFramePr/>
          <p:nvPr/>
        </p:nvGraphicFramePr>
        <p:xfrm>
          <a:off x="4343400" y="480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946150"/>
                <a:gridCol w="492125"/>
                <a:gridCol w="96202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25"/>
          <p:cNvGraphicFramePr/>
          <p:nvPr/>
        </p:nvGraphicFramePr>
        <p:xfrm>
          <a:off x="4495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657225"/>
                <a:gridCol w="622300"/>
                <a:gridCol w="701675"/>
              </a:tblGrid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&lt;=30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31..40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&gt;40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3" name="Google Shape;393;p25"/>
          <p:cNvGraphicFramePr/>
          <p:nvPr/>
        </p:nvGraphicFramePr>
        <p:xfrm>
          <a:off x="67437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995350"/>
                <a:gridCol w="587375"/>
                <a:gridCol w="817550"/>
              </a:tblGrid>
              <a:tr h="3508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Credit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rating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0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fair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excellent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4" name="Google Shape;394;p25"/>
          <p:cNvGraphicFramePr/>
          <p:nvPr/>
        </p:nvGraphicFramePr>
        <p:xfrm>
          <a:off x="0" y="1905000"/>
          <a:ext cx="4216400" cy="4572000"/>
        </p:xfrm>
        <a:graphic>
          <a:graphicData uri="http://schemas.openxmlformats.org/presentationml/2006/ole">
            <mc:AlternateContent>
              <mc:Choice Requires="v">
                <p:oleObj r:id="rId4" imgH="4572000" imgW="4216400" progId="Excel.Sheet.8" spid="_x0000_s1">
                  <p:embed/>
                </p:oleObj>
              </mc:Choice>
              <mc:Fallback>
                <p:oleObj r:id="rId5" imgH="4572000" imgW="4216400" progId="Excel.Sheet.8">
                  <p:embed/>
                  <p:pic>
                    <p:nvPicPr>
                      <p:cNvPr id="394" name="Google Shape;394;p25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0" y="1905000"/>
                        <a:ext cx="42164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" name="Google Shape;395;p25"/>
          <p:cNvSpPr txBox="1"/>
          <p:nvPr/>
        </p:nvSpPr>
        <p:spPr>
          <a:xfrm>
            <a:off x="6705600" y="1524000"/>
            <a:ext cx="23034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income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4419600" y="1524000"/>
            <a:ext cx="1927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</a:t>
            </a:r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419600" y="4267200"/>
            <a:ext cx="23701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Student</a:t>
            </a:r>
            <a:endParaRPr/>
          </a:p>
        </p:txBody>
      </p:sp>
      <p:sp>
        <p:nvSpPr>
          <p:cNvPr id="398" name="Google Shape;398;p25"/>
          <p:cNvSpPr txBox="1"/>
          <p:nvPr/>
        </p:nvSpPr>
        <p:spPr>
          <a:xfrm>
            <a:off x="533400" y="14478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Training Examples</a:t>
            </a:r>
            <a:endParaRPr/>
          </a:p>
        </p:txBody>
      </p:sp>
      <p:graphicFrame>
        <p:nvGraphicFramePr>
          <p:cNvPr id="399" name="Google Shape;399;p25"/>
          <p:cNvGraphicFramePr/>
          <p:nvPr/>
        </p:nvGraphicFramePr>
        <p:xfrm>
          <a:off x="678180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828675"/>
                <a:gridCol w="577850"/>
                <a:gridCol w="80327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income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Buy_Computer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medium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low</a:t>
                      </a:r>
                      <a:endParaRPr/>
                    </a:p>
                  </a:txBody>
                  <a:tcPr marT="45725" marB="45725" marR="91450" marL="91450" anchor="b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US" sz="13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0" name="Google Shape;400;p25"/>
          <p:cNvSpPr txBox="1"/>
          <p:nvPr/>
        </p:nvSpPr>
        <p:spPr>
          <a:xfrm>
            <a:off x="7162800" y="4114800"/>
            <a:ext cx="1600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AVC-set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credit_rating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7" name="Google Shape;407;p26"/>
          <p:cNvSpPr txBox="1"/>
          <p:nvPr>
            <p:ph idx="4294967295" type="title"/>
          </p:nvPr>
        </p:nvSpPr>
        <p:spPr>
          <a:xfrm>
            <a:off x="3810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BOAT (Bootstrapped Optimistic Algorithm for Tree Construction)</a:t>
            </a:r>
            <a:endParaRPr/>
          </a:p>
        </p:txBody>
      </p:sp>
      <p:sp>
        <p:nvSpPr>
          <p:cNvPr id="408" name="Google Shape;408;p26"/>
          <p:cNvSpPr txBox="1"/>
          <p:nvPr>
            <p:ph idx="4294967295" type="body"/>
          </p:nvPr>
        </p:nvSpPr>
        <p:spPr>
          <a:xfrm>
            <a:off x="381000" y="1447800"/>
            <a:ext cx="8229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statistical technique called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bootstrapping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create several smaller samples (subsets), each fits in memory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subset is used to create a tree, resulting in several trees 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trees are examined and used to construct a new tree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T’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turns out that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very close to the tree that would be generated using the whole data set together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Adv: requires only two scans of DB, an incremental alg.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15" name="Google Shape;415;p27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27"/>
          <p:cNvSpPr txBox="1"/>
          <p:nvPr>
            <p:ph type="title"/>
          </p:nvPr>
        </p:nvSpPr>
        <p:spPr>
          <a:xfrm>
            <a:off x="0" y="152400"/>
            <a:ext cx="9144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Presentation of Classification Results</a:t>
            </a:r>
            <a:endParaRPr/>
          </a:p>
        </p:txBody>
      </p:sp>
      <p:pic>
        <p:nvPicPr>
          <p:cNvPr descr="class2" id="418" name="Google Shape;4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685800"/>
            <a:ext cx="8763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/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26" name="Google Shape;426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7" name="Google Shape;427;p28"/>
          <p:cNvSpPr txBox="1"/>
          <p:nvPr>
            <p:ph type="title"/>
          </p:nvPr>
        </p:nvSpPr>
        <p:spPr>
          <a:xfrm>
            <a:off x="0" y="762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Visualization of a Decision Tree in SGI/MineSet 3.0</a:t>
            </a:r>
            <a:endParaRPr/>
          </a:p>
        </p:txBody>
      </p:sp>
      <p:pic>
        <p:nvPicPr>
          <p:cNvPr id="428" name="Google Shape;4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/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6" name="Google Shape;436;p29"/>
          <p:cNvSpPr txBox="1"/>
          <p:nvPr>
            <p:ph type="title"/>
          </p:nvPr>
        </p:nvSpPr>
        <p:spPr>
          <a:xfrm>
            <a:off x="228600" y="152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hlink"/>
                </a:solidFill>
                <a:latin typeface="Overlock"/>
                <a:ea typeface="Overlock"/>
                <a:cs typeface="Overlock"/>
                <a:sym typeface="Overlock"/>
              </a:rPr>
              <a:t>Interactive Visual Mining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by Perception-Based Classification (PBC)</a:t>
            </a:r>
            <a:endParaRPr/>
          </a:p>
        </p:txBody>
      </p:sp>
      <p:pic>
        <p:nvPicPr>
          <p:cNvPr id="437" name="Google Shape;4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800"/>
            <a:ext cx="7696200" cy="57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9" name="Google Shape;129;p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130" name="Google Shape;130;p3"/>
          <p:cNvSpPr txBox="1"/>
          <p:nvPr>
            <p:ph idx="1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 rot="9780000">
            <a:off x="5257800" y="1371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444" name="Google Shape;444;p30"/>
          <p:cNvSpPr txBox="1"/>
          <p:nvPr>
            <p:ph idx="4294967295"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445" name="Google Shape;445;p3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 rot="9780000">
            <a:off x="5334000" y="27432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3" name="Google Shape;453;p31"/>
          <p:cNvSpPr txBox="1"/>
          <p:nvPr>
            <p:ph type="title"/>
          </p:nvPr>
        </p:nvSpPr>
        <p:spPr>
          <a:xfrm>
            <a:off x="609600" y="2286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Bayesian Classification: Why?</a:t>
            </a:r>
            <a:endParaRPr/>
          </a:p>
        </p:txBody>
      </p:sp>
      <p:sp>
        <p:nvSpPr>
          <p:cNvPr id="454" name="Google Shape;454;p31"/>
          <p:cNvSpPr txBox="1"/>
          <p:nvPr>
            <p:ph idx="1" type="body"/>
          </p:nvPr>
        </p:nvSpPr>
        <p:spPr>
          <a:xfrm>
            <a:off x="3810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statistical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performs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prediction, i.e.,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predicts class membership probabilities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Bayes’ Theorem.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simple Bayesian classifier,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classifier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has comparable performance with decision tree and selected neural network classifiers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Each training example can incrementally increase/decrease the probability that a hypothesis is correct — prior knowledge can be combined with observed data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Even when Bayesian methods are computationally intractable, they can provide a standard of optimal decision making against which other methods can be measured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1" name="Google Shape;461;p32"/>
          <p:cNvSpPr txBox="1"/>
          <p:nvPr>
            <p:ph type="title"/>
          </p:nvPr>
        </p:nvSpPr>
        <p:spPr>
          <a:xfrm>
            <a:off x="609600" y="1524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Bayes’ Theorem: Basics</a:t>
            </a:r>
            <a:endParaRPr/>
          </a:p>
        </p:txBody>
      </p:sp>
      <p:sp>
        <p:nvSpPr>
          <p:cNvPr id="462" name="Google Shape;462;p32"/>
          <p:cNvSpPr txBox="1"/>
          <p:nvPr>
            <p:ph idx="1" type="body"/>
          </p:nvPr>
        </p:nvSpPr>
        <p:spPr>
          <a:xfrm>
            <a:off x="304800" y="1219200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probability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Theorem: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a data sample (“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evidence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”): class label is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H be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X belongs to class 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determine P(H|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(i.e.,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posteriori probability):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probability that the hypothesis holds given the observed data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P(H)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probability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the initial probability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regardless of age, income,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probability that sample data is observed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|H) (likelihood): the probability of observing the sample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given that the hypothesis holds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that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buy computer, the prob. that X is 31..40, medium income</a:t>
            </a:r>
            <a:endParaRPr/>
          </a:p>
        </p:txBody>
      </p:sp>
      <p:pic>
        <p:nvPicPr>
          <p:cNvPr id="463" name="Google Shape;4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143000"/>
            <a:ext cx="21653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1981200"/>
            <a:ext cx="6080125" cy="6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1" name="Google Shape;471;p33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Based on Bayes’ Theorem</a:t>
            </a:r>
            <a:endParaRPr/>
          </a:p>
        </p:txBody>
      </p:sp>
      <p:sp>
        <p:nvSpPr>
          <p:cNvPr id="472" name="Google Shape;472;p33"/>
          <p:cNvSpPr txBox="1"/>
          <p:nvPr>
            <p:ph idx="1" type="body"/>
          </p:nvPr>
        </p:nvSpPr>
        <p:spPr>
          <a:xfrm>
            <a:off x="304800" y="1295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training data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posteriori probability of a hypothesis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P(H|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 the Bayes’ theorem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indent="-251459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Informally, this can be viewed as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posteriori = likelihood x prior/evidence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belongs to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iff the probability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highest among all the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|X) for all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difficulty:  It requires initial knowledge of many probabilities, involving significant computational cost</a:t>
            </a:r>
            <a:endParaRPr/>
          </a:p>
        </p:txBody>
      </p:sp>
      <p:pic>
        <p:nvPicPr>
          <p:cNvPr id="473" name="Google Shape;4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438400"/>
            <a:ext cx="7585075" cy="7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0" name="Google Shape;480;p34"/>
          <p:cNvSpPr txBox="1"/>
          <p:nvPr>
            <p:ph type="title"/>
          </p:nvPr>
        </p:nvSpPr>
        <p:spPr>
          <a:xfrm>
            <a:off x="-228600" y="304800"/>
            <a:ext cx="9601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Is to Derive the Maximum Posteriori</a:t>
            </a:r>
            <a:endParaRPr/>
          </a:p>
        </p:txBody>
      </p:sp>
      <p:sp>
        <p:nvSpPr>
          <p:cNvPr id="481" name="Google Shape;481;p34"/>
          <p:cNvSpPr txBox="1"/>
          <p:nvPr>
            <p:ph idx="1" type="body"/>
          </p:nvPr>
        </p:nvSpPr>
        <p:spPr>
          <a:xfrm>
            <a:off x="381000" y="12192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D be a training set of tuples and their associated class labels, and each tuple is represented by an n-D attribute vector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there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is to derive the maximum posteriori, i.e., the maximal P(C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derived from Bayes’ theorem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P(X) is constant for all classes, only                                        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 to be maximized</a:t>
            </a:r>
            <a:endParaRPr/>
          </a:p>
        </p:txBody>
      </p:sp>
      <p:pic>
        <p:nvPicPr>
          <p:cNvPr id="482" name="Google Shape;482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3962400"/>
            <a:ext cx="2743200" cy="70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3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5181600"/>
            <a:ext cx="2895600" cy="44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0" name="Google Shape;490;p35"/>
          <p:cNvSpPr txBox="1"/>
          <p:nvPr>
            <p:ph type="title"/>
          </p:nvPr>
        </p:nvSpPr>
        <p:spPr>
          <a:xfrm>
            <a:off x="304800" y="381000"/>
            <a:ext cx="8402637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 </a:t>
            </a:r>
            <a:endParaRPr/>
          </a:p>
        </p:txBody>
      </p:sp>
      <p:sp>
        <p:nvSpPr>
          <p:cNvPr id="491" name="Google Shape;491;p35"/>
          <p:cNvSpPr txBox="1"/>
          <p:nvPr>
            <p:ph idx="1" type="body"/>
          </p:nvPr>
        </p:nvSpPr>
        <p:spPr>
          <a:xfrm>
            <a:off x="3048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simplified assumption: attributes are conditionally independent (i.e., no dependence relation between attributes):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greatly reduces the computation cost: Only counts the class distribution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categorical,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# of tuples in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having value 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divided by 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(# of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D)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continous-valued,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usually computed based on Gaussian distribution with a mean μ and standard deviation σ</a:t>
            </a:r>
            <a:endParaRPr/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P(x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905000"/>
            <a:ext cx="6172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000" y="49530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000" y="5943600"/>
            <a:ext cx="2819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1" name="Google Shape;501;p36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Training Dataset</a:t>
            </a:r>
            <a:endParaRPr/>
          </a:p>
        </p:txBody>
      </p:sp>
      <p:sp>
        <p:nvSpPr>
          <p:cNvPr id="502" name="Google Shape;502;p36"/>
          <p:cNvSpPr txBox="1"/>
          <p:nvPr/>
        </p:nvSpPr>
        <p:spPr>
          <a:xfrm>
            <a:off x="152400" y="1828800"/>
            <a:ext cx="3429000" cy="3748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C1:buys_computer = ‘yes’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C2:buys_computer = ‘no’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classified: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(age &lt;=30,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= medium,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= yes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 = Fair)</a:t>
            </a:r>
            <a:endParaRPr/>
          </a:p>
        </p:txBody>
      </p:sp>
      <p:graphicFrame>
        <p:nvGraphicFramePr>
          <p:cNvPr id="503" name="Google Shape;503;p36"/>
          <p:cNvGraphicFramePr/>
          <p:nvPr/>
        </p:nvGraphicFramePr>
        <p:xfrm>
          <a:off x="3810000" y="1295400"/>
          <a:ext cx="5110162" cy="5257800"/>
        </p:xfrm>
        <a:graphic>
          <a:graphicData uri="http://schemas.openxmlformats.org/presentationml/2006/ole">
            <mc:AlternateContent>
              <mc:Choice Requires="v">
                <p:oleObj r:id="rId4" imgH="5257800" imgW="5110162" progId="Excel.Sheet.8" spid="_x0000_s1">
                  <p:embed/>
                </p:oleObj>
              </mc:Choice>
              <mc:Fallback>
                <p:oleObj r:id="rId5" imgH="5257800" imgW="5110162" progId="Excel.Sheet.8">
                  <p:embed/>
                  <p:pic>
                    <p:nvPicPr>
                      <p:cNvPr id="503" name="Google Shape;503;p36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0" y="1295400"/>
                        <a:ext cx="5110162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0" name="Google Shape;510;p37"/>
          <p:cNvSpPr txBox="1"/>
          <p:nvPr>
            <p:ph type="title"/>
          </p:nvPr>
        </p:nvSpPr>
        <p:spPr>
          <a:xfrm>
            <a:off x="0" y="228600"/>
            <a:ext cx="9067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An Example</a:t>
            </a:r>
            <a:endParaRPr/>
          </a:p>
        </p:txBody>
      </p:sp>
      <p:sp>
        <p:nvSpPr>
          <p:cNvPr id="511" name="Google Shape;511;p37"/>
          <p:cNvSpPr txBox="1"/>
          <p:nvPr>
            <p:ph idx="1" type="body"/>
          </p:nvPr>
        </p:nvSpPr>
        <p:spPr>
          <a:xfrm>
            <a:off x="228600" y="1152525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  P(buys_computer = “yes”)  = 9/14 = 0.643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P(buys_computer = “no”) = 5/14= 0.357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P(X|C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each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“&lt;=30” | buys_computer = “yes”)  = 2/9 = 0.222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P(age = “&lt;= 30” | buys_computer = “no”) = 3/5 = 0.6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“yes”) = 4/9 = 0.444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P(income = “medium” | buys_computer = “no”) = 2/5 = 0.4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“yes)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P(student = “yes” | buys_computer = “no”) = 1/5 = 0.2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“yes”) = 6/9 = 0.667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P(credit_rating = “fair” | buys_computer = “no”) = 2/5 = 0.4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= (age &lt;= 30 , income = medium, student = yes, credit_rating = fair)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P(X|buys_computer = “yes”) = 0.222 x 0.444 x 0.667 x 0.667 = 0.044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P(X|buys_computer = “no”) = 0.6 x 0.4 x 0.2 x 0.4 = 0.019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)*P(C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“yes”) * P(buys_computer = “yes”) = 0.028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     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P(X|buys_computer = “no”) * P(buys_computer = “no”) = 0.007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 X belongs to class (“buys_computer = yes”)	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graphicFrame>
        <p:nvGraphicFramePr>
          <p:cNvPr id="512" name="Google Shape;512;p37"/>
          <p:cNvGraphicFramePr/>
          <p:nvPr/>
        </p:nvGraphicFramePr>
        <p:xfrm>
          <a:off x="7062787" y="762000"/>
          <a:ext cx="2062162" cy="1752600"/>
        </p:xfrm>
        <a:graphic>
          <a:graphicData uri="http://schemas.openxmlformats.org/presentationml/2006/ole">
            <mc:AlternateContent>
              <mc:Choice Requires="v">
                <p:oleObj r:id="rId4" imgH="1752600" imgW="2062162" progId="Excel.Sheet.8" spid="_x0000_s1">
                  <p:embed/>
                </p:oleObj>
              </mc:Choice>
              <mc:Fallback>
                <p:oleObj r:id="rId5" imgH="1752600" imgW="2062162" progId="Excel.Sheet.8">
                  <p:embed/>
                  <p:pic>
                    <p:nvPicPr>
                      <p:cNvPr id="512" name="Google Shape;512;p3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62787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9" name="Google Shape;519;p38"/>
          <p:cNvSpPr txBox="1"/>
          <p:nvPr>
            <p:ph type="title"/>
          </p:nvPr>
        </p:nvSpPr>
        <p:spPr>
          <a:xfrm>
            <a:off x="3810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Avoiding the Zero-Probability Problem</a:t>
            </a:r>
            <a:endParaRPr/>
          </a:p>
        </p:txBody>
      </p:sp>
      <p:sp>
        <p:nvSpPr>
          <p:cNvPr id="520" name="Google Shape;520;p38"/>
          <p:cNvSpPr txBox="1"/>
          <p:nvPr>
            <p:ph idx="1" type="body"/>
          </p:nvPr>
        </p:nvSpPr>
        <p:spPr>
          <a:xfrm>
            <a:off x="304800" y="12192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Bayesian prediction requires each conditional prob. be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non-zero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Otherwise, the predicted prob. will be zero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Suppose a dataset with 1000 tuples, income=low (0), income= medium (990), and income = high (10)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Laplacian correction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Laplacian estimator)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1 to each case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low) = 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medium) = 991/1003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Prob(income = high) = 11/1003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“corrected” prob. estimates are close to their “uncorrected” counterparts</a:t>
            </a:r>
            <a:endParaRPr/>
          </a:p>
        </p:txBody>
      </p:sp>
      <p:pic>
        <p:nvPicPr>
          <p:cNvPr id="521" name="Google Shape;52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981200"/>
            <a:ext cx="40386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8" name="Google Shape;528;p39"/>
          <p:cNvSpPr txBox="1"/>
          <p:nvPr>
            <p:ph type="title"/>
          </p:nvPr>
        </p:nvSpPr>
        <p:spPr>
          <a:xfrm>
            <a:off x="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Naïve Bayes Classifier: Comments</a:t>
            </a:r>
            <a:endParaRPr/>
          </a:p>
        </p:txBody>
      </p:sp>
      <p:sp>
        <p:nvSpPr>
          <p:cNvPr id="529" name="Google Shape;529;p39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implement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results obtained in most of the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Assumption: class conditional independence, therefore loss of accuracy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Practically, dependencies exist among variables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 hospitals: patients: Profile: age, family history, etc. 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fever, cough etc., Disease: lung cancer, diabetes, etc.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 among these cannot be modeled by Naïve Bayes Classifier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these dependencies? Bayesian Belief Networks (Chapter 9)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8" name="Google Shape;138;p4"/>
          <p:cNvSpPr txBox="1"/>
          <p:nvPr>
            <p:ph type="title"/>
          </p:nvPr>
        </p:nvSpPr>
        <p:spPr>
          <a:xfrm>
            <a:off x="152400" y="228600"/>
            <a:ext cx="87836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Supervised vs. Unsupervised Learning</a:t>
            </a:r>
            <a:endParaRPr/>
          </a:p>
        </p:txBody>
      </p:sp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381000" y="13716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Supervised learning (classification)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Supervision: The training data (observations, measurements, etc.) are accompanied by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indicating the class of the observations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data is classified based on the training set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83F24"/>
                </a:solidFill>
                <a:latin typeface="Calibri"/>
                <a:ea typeface="Calibri"/>
                <a:cs typeface="Calibri"/>
                <a:sym typeface="Calibri"/>
              </a:rPr>
              <a:t>Unsupervised learning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(clustering)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labels of training data is unknown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measurements, observations, etc. with the aim of establishing the existence of classes or clusters in the data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536" name="Google Shape;536;p40"/>
          <p:cNvSpPr txBox="1"/>
          <p:nvPr>
            <p:ph idx="4294967295" type="title"/>
          </p:nvPr>
        </p:nvSpPr>
        <p:spPr>
          <a:xfrm>
            <a:off x="33337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537" name="Google Shape;537;p40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538" name="Google Shape;538;p40"/>
          <p:cNvSpPr/>
          <p:nvPr/>
        </p:nvSpPr>
        <p:spPr>
          <a:xfrm rot="9780000">
            <a:off x="4648200" y="33528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5" name="Google Shape;545;p41"/>
          <p:cNvSpPr txBox="1"/>
          <p:nvPr>
            <p:ph type="title"/>
          </p:nvPr>
        </p:nvSpPr>
        <p:spPr>
          <a:xfrm>
            <a:off x="152400" y="3048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Using IF-THEN Rules for Classification</a:t>
            </a:r>
            <a:endParaRPr/>
          </a:p>
        </p:txBody>
      </p:sp>
      <p:sp>
        <p:nvSpPr>
          <p:cNvPr id="546" name="Google Shape;546;p41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 the knowledge in the form of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IF-THEN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youth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antecedent/precondition vs. rule consequent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a rule: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covered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# of tuples correctly classified by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coverage(R)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/|D|   /* D: training data set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accuracy(R) =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n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more than one rule are triggered, need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resolution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ordering: assign the highest priority to the triggering rules that has the “toughest” requirement (i.e., with the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attribute tests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Class-based ordering: decreasing order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prevalence or misclassification cost per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ordering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list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rules are organized into one long priority list, according to some measure of rule quality or by experts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grpSp>
        <p:nvGrpSpPr>
          <p:cNvPr id="553" name="Google Shape;553;p42"/>
          <p:cNvGrpSpPr/>
          <p:nvPr/>
        </p:nvGrpSpPr>
        <p:grpSpPr>
          <a:xfrm>
            <a:off x="5638800" y="1600200"/>
            <a:ext cx="3505200" cy="2133600"/>
            <a:chOff x="3504" y="144"/>
            <a:chExt cx="2091" cy="1248"/>
          </a:xfrm>
        </p:grpSpPr>
        <p:sp>
          <p:nvSpPr>
            <p:cNvPr id="554" name="Google Shape;554;p42"/>
            <p:cNvSpPr txBox="1"/>
            <p:nvPr/>
          </p:nvSpPr>
          <p:spPr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age?</a:t>
              </a:r>
              <a:endParaRPr/>
            </a:p>
          </p:txBody>
        </p:sp>
        <p:grpSp>
          <p:nvGrpSpPr>
            <p:cNvPr id="555" name="Google Shape;555;p42"/>
            <p:cNvGrpSpPr/>
            <p:nvPr/>
          </p:nvGrpSpPr>
          <p:grpSpPr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556" name="Google Shape;556;p42"/>
              <p:cNvSpPr txBox="1"/>
              <p:nvPr/>
            </p:nvSpPr>
            <p:spPr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student?</a:t>
                </a:r>
                <a:endParaRPr/>
              </a:p>
            </p:txBody>
          </p:sp>
          <p:sp>
            <p:nvSpPr>
              <p:cNvPr id="557" name="Google Shape;557;p42"/>
              <p:cNvSpPr txBox="1"/>
              <p:nvPr/>
            </p:nvSpPr>
            <p:spPr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credit rating?</a:t>
                </a:r>
                <a:endParaRPr/>
              </a:p>
            </p:txBody>
          </p:sp>
          <p:cxnSp>
            <p:nvCxnSpPr>
              <p:cNvPr id="558" name="Google Shape;558;p42"/>
              <p:cNvCxnSpPr/>
              <p:nvPr/>
            </p:nvCxnSpPr>
            <p:spPr>
              <a:xfrm flipH="1">
                <a:off x="3971" y="155"/>
                <a:ext cx="317" cy="416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42"/>
              <p:cNvCxnSpPr/>
              <p:nvPr/>
            </p:nvCxnSpPr>
            <p:spPr>
              <a:xfrm>
                <a:off x="4481" y="169"/>
                <a:ext cx="0" cy="172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42"/>
              <p:cNvCxnSpPr/>
              <p:nvPr/>
            </p:nvCxnSpPr>
            <p:spPr>
              <a:xfrm>
                <a:off x="4636" y="144"/>
                <a:ext cx="534" cy="44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1" name="Google Shape;561;p42"/>
              <p:cNvSpPr txBox="1"/>
              <p:nvPr/>
            </p:nvSpPr>
            <p:spPr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&lt;=30</a:t>
                </a:r>
                <a:endParaRPr/>
              </a:p>
            </p:txBody>
          </p:sp>
          <p:sp>
            <p:nvSpPr>
              <p:cNvPr id="562" name="Google Shape;562;p42"/>
              <p:cNvSpPr txBox="1"/>
              <p:nvPr/>
            </p:nvSpPr>
            <p:spPr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&gt;40</a:t>
                </a:r>
                <a:endParaRPr/>
              </a:p>
            </p:txBody>
          </p:sp>
          <p:cxnSp>
            <p:nvCxnSpPr>
              <p:cNvPr id="563" name="Google Shape;563;p42"/>
              <p:cNvCxnSpPr/>
              <p:nvPr/>
            </p:nvCxnSpPr>
            <p:spPr>
              <a:xfrm flipH="1">
                <a:off x="3636" y="743"/>
                <a:ext cx="268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42"/>
              <p:cNvCxnSpPr/>
              <p:nvPr/>
            </p:nvCxnSpPr>
            <p:spPr>
              <a:xfrm>
                <a:off x="4026" y="743"/>
                <a:ext cx="244" cy="311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42"/>
              <p:cNvCxnSpPr/>
              <p:nvPr/>
            </p:nvCxnSpPr>
            <p:spPr>
              <a:xfrm flipH="1">
                <a:off x="4856" y="743"/>
                <a:ext cx="244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42"/>
              <p:cNvCxnSpPr/>
              <p:nvPr/>
            </p:nvCxnSpPr>
            <p:spPr>
              <a:xfrm>
                <a:off x="5246" y="743"/>
                <a:ext cx="220" cy="2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42"/>
              <p:cNvCxnSpPr/>
              <p:nvPr/>
            </p:nvCxnSpPr>
            <p:spPr>
              <a:xfrm>
                <a:off x="4481" y="438"/>
                <a:ext cx="0" cy="13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568" name="Google Shape;568;p42"/>
              <p:cNvSpPr txBox="1"/>
              <p:nvPr/>
            </p:nvSpPr>
            <p:spPr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569" name="Google Shape;569;p42"/>
              <p:cNvSpPr txBox="1"/>
              <p:nvPr/>
            </p:nvSpPr>
            <p:spPr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0" name="Google Shape;570;p42"/>
              <p:cNvSpPr txBox="1"/>
              <p:nvPr/>
            </p:nvSpPr>
            <p:spPr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1" name="Google Shape;571;p42"/>
              <p:cNvSpPr txBox="1"/>
              <p:nvPr/>
            </p:nvSpPr>
            <p:spPr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2" name="Google Shape;572;p42"/>
              <p:cNvSpPr txBox="1"/>
              <p:nvPr/>
            </p:nvSpPr>
            <p:spPr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1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31..40</a:t>
                </a:r>
                <a:endParaRPr/>
              </a:p>
            </p:txBody>
          </p:sp>
          <p:sp>
            <p:nvSpPr>
              <p:cNvPr id="573" name="Google Shape;573;p42"/>
              <p:cNvSpPr txBox="1"/>
              <p:nvPr/>
            </p:nvSpPr>
            <p:spPr>
              <a:xfrm rot="-180000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Times New Roman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  <p:sp>
            <p:nvSpPr>
              <p:cNvPr id="574" name="Google Shape;574;p42"/>
              <p:cNvSpPr txBox="1"/>
              <p:nvPr/>
            </p:nvSpPr>
            <p:spPr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fair</a:t>
                </a:r>
                <a:endParaRPr/>
              </a:p>
            </p:txBody>
          </p:sp>
          <p:sp>
            <p:nvSpPr>
              <p:cNvPr id="575" name="Google Shape;575;p42"/>
              <p:cNvSpPr txBox="1"/>
              <p:nvPr/>
            </p:nvSpPr>
            <p:spPr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excellent</a:t>
                </a:r>
                <a:endParaRPr/>
              </a:p>
            </p:txBody>
          </p:sp>
          <p:sp>
            <p:nvSpPr>
              <p:cNvPr id="576" name="Google Shape;576;p42"/>
              <p:cNvSpPr txBox="1"/>
              <p:nvPr/>
            </p:nvSpPr>
            <p:spPr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yes</a:t>
                </a:r>
                <a:endParaRPr/>
              </a:p>
            </p:txBody>
          </p:sp>
          <p:sp>
            <p:nvSpPr>
              <p:cNvPr id="577" name="Google Shape;577;p42"/>
              <p:cNvSpPr txBox="1"/>
              <p:nvPr/>
            </p:nvSpPr>
            <p:spPr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 anchorCtr="0" anchor="t" bIns="46025" lIns="92075" spcFirstLastPara="1" rIns="92075" wrap="square" tIns="46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Times New Roman"/>
                  <a:buNone/>
                </a:pPr>
                <a:r>
                  <a:rPr b="0" i="0" lang="en-US" sz="12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no</a:t>
                </a:r>
                <a:endParaRPr/>
              </a:p>
            </p:txBody>
          </p:sp>
        </p:grpSp>
      </p:grpSp>
      <p:sp>
        <p:nvSpPr>
          <p:cNvPr id="578" name="Google Shape;578;p42"/>
          <p:cNvSpPr txBox="1"/>
          <p:nvPr>
            <p:ph idx="1" type="body"/>
          </p:nvPr>
        </p:nvSpPr>
        <p:spPr>
          <a:xfrm>
            <a:off x="228600" y="4343400"/>
            <a:ext cx="8763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Rule extraction from our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decision-tree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young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mid-age 			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old AND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THEN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buys_computer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579" name="Google Shape;579;p42"/>
          <p:cNvSpPr txBox="1"/>
          <p:nvPr>
            <p:ph type="title"/>
          </p:nvPr>
        </p:nvSpPr>
        <p:spPr>
          <a:xfrm>
            <a:off x="206375" y="228600"/>
            <a:ext cx="8783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Extraction from a Decision Tree</a:t>
            </a:r>
            <a:endParaRPr/>
          </a:p>
        </p:txBody>
      </p:sp>
      <p:sp>
        <p:nvSpPr>
          <p:cNvPr id="580" name="Google Shape;580;p42"/>
          <p:cNvSpPr txBox="1"/>
          <p:nvPr/>
        </p:nvSpPr>
        <p:spPr>
          <a:xfrm>
            <a:off x="228600" y="1066800"/>
            <a:ext cx="62484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understand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large trees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rule is created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root to a leaf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attribute-value pair along a path forms a conjunction: the leaf holds the class prediction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mutually exclusive and exhaustive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7" name="Google Shape;587;p43"/>
          <p:cNvSpPr txBox="1"/>
          <p:nvPr>
            <p:ph type="title"/>
          </p:nvPr>
        </p:nvSpPr>
        <p:spPr>
          <a:xfrm>
            <a:off x="-152400" y="304800"/>
            <a:ext cx="9448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Induction: Sequential Covering Method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588" name="Google Shape;588;p43"/>
          <p:cNvSpPr txBox="1"/>
          <p:nvPr>
            <p:ph idx="1" type="body"/>
          </p:nvPr>
        </p:nvSpPr>
        <p:spPr>
          <a:xfrm>
            <a:off x="228600" y="1371600"/>
            <a:ext cx="899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covering algorithm: Extracts rules directly from training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sequential covering algorithms: FOIL, AQ, CN2, RIPPER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sequentially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each for a given class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cover many tuples of C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none (or few) of the tuples of other classes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are learned one at a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time a rule is learned, the tuples covered by the rules are removed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process on the remaining tuples until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termination condition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when no more training examples or when the quality of a rule returned is below a user-specified threshold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Comp. w. decision-tree induction: learning a set of rules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simultaneously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5" name="Google Shape;595;p44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Sequential Covering Algorithm	</a:t>
            </a:r>
            <a:endParaRPr/>
          </a:p>
        </p:txBody>
      </p:sp>
      <p:sp>
        <p:nvSpPr>
          <p:cNvPr id="596" name="Google Shape;596;p44"/>
          <p:cNvSpPr txBox="1"/>
          <p:nvPr>
            <p:ph idx="1" type="body"/>
          </p:nvPr>
        </p:nvSpPr>
        <p:spPr>
          <a:xfrm>
            <a:off x="457200" y="1371600"/>
            <a:ext cx="8229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960"/>
              <a:buNone/>
            </a:pPr>
            <a:r>
              <a:rPr b="0" i="0" lang="en-US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(enough target tuples left)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generate a rule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remove positive target tuples satisfying this rule</a:t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1676400" y="3276600"/>
            <a:ext cx="5486400" cy="2895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8" name="Google Shape;598;p44"/>
          <p:cNvSpPr/>
          <p:nvPr/>
        </p:nvSpPr>
        <p:spPr>
          <a:xfrm>
            <a:off x="4267200" y="4114800"/>
            <a:ext cx="2590800" cy="182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3</a:t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3200400" y="3352800"/>
            <a:ext cx="2667000" cy="1905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2</a:t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1676400" y="3886200"/>
            <a:ext cx="1981200" cy="16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covered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Rule 1</a:t>
            </a:r>
            <a:endParaRPr/>
          </a:p>
        </p:txBody>
      </p:sp>
      <p:sp>
        <p:nvSpPr>
          <p:cNvPr id="601" name="Google Shape;601;p44"/>
          <p:cNvSpPr txBox="1"/>
          <p:nvPr/>
        </p:nvSpPr>
        <p:spPr>
          <a:xfrm>
            <a:off x="3352800" y="5486400"/>
            <a:ext cx="1524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08" name="Google Shape;608;p45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Rule Generation</a:t>
            </a:r>
            <a:endParaRPr/>
          </a:p>
        </p:txBody>
      </p:sp>
      <p:sp>
        <p:nvSpPr>
          <p:cNvPr id="609" name="Google Shape;609;p45"/>
          <p:cNvSpPr txBox="1"/>
          <p:nvPr>
            <p:ph idx="1" type="body"/>
          </p:nvPr>
        </p:nvSpPr>
        <p:spPr>
          <a:xfrm>
            <a:off x="457200" y="12192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generate a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(true)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find the best predicate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foil-gain(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) &gt; threshold 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0" i="1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to current rule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b="0" i="0" lang="en-US" sz="2400" u="non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 break</a:t>
            </a:r>
            <a:endParaRPr/>
          </a:p>
        </p:txBody>
      </p:sp>
      <p:sp>
        <p:nvSpPr>
          <p:cNvPr id="610" name="Google Shape;610;p45"/>
          <p:cNvSpPr txBox="1"/>
          <p:nvPr/>
        </p:nvSpPr>
        <p:spPr>
          <a:xfrm>
            <a:off x="1828800" y="3276600"/>
            <a:ext cx="2057400" cy="2971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45"/>
          <p:cNvSpPr txBox="1"/>
          <p:nvPr/>
        </p:nvSpPr>
        <p:spPr>
          <a:xfrm>
            <a:off x="3886200" y="3276600"/>
            <a:ext cx="3505200" cy="2971800"/>
          </a:xfrm>
          <a:prstGeom prst="rect">
            <a:avLst/>
          </a:prstGeom>
          <a:solidFill>
            <a:srgbClr val="00008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45"/>
          <p:cNvSpPr txBox="1"/>
          <p:nvPr/>
        </p:nvSpPr>
        <p:spPr>
          <a:xfrm>
            <a:off x="2209800" y="5562600"/>
            <a:ext cx="1219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Positive examples</a:t>
            </a:r>
            <a:endParaRPr/>
          </a:p>
        </p:txBody>
      </p:sp>
      <p:sp>
        <p:nvSpPr>
          <p:cNvPr id="613" name="Google Shape;613;p45"/>
          <p:cNvSpPr txBox="1"/>
          <p:nvPr/>
        </p:nvSpPr>
        <p:spPr>
          <a:xfrm>
            <a:off x="5105400" y="5562600"/>
            <a:ext cx="1219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Negative examples</a:t>
            </a:r>
            <a:endParaRPr/>
          </a:p>
        </p:txBody>
      </p:sp>
      <p:sp>
        <p:nvSpPr>
          <p:cNvPr id="614" name="Google Shape;614;p45"/>
          <p:cNvSpPr/>
          <p:nvPr/>
        </p:nvSpPr>
        <p:spPr>
          <a:xfrm>
            <a:off x="1905000" y="3352800"/>
            <a:ext cx="3352800" cy="2362200"/>
          </a:xfrm>
          <a:prstGeom prst="ellipse">
            <a:avLst/>
          </a:prstGeom>
          <a:solidFill>
            <a:srgbClr val="CCFF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</a:t>
            </a:r>
            <a:endParaRPr/>
          </a:p>
        </p:txBody>
      </p:sp>
      <p:sp>
        <p:nvSpPr>
          <p:cNvPr id="615" name="Google Shape;615;p45"/>
          <p:cNvSpPr/>
          <p:nvPr/>
        </p:nvSpPr>
        <p:spPr>
          <a:xfrm>
            <a:off x="2057400" y="3429000"/>
            <a:ext cx="2362200" cy="1905000"/>
          </a:xfrm>
          <a:prstGeom prst="ellipse">
            <a:avLst/>
          </a:prstGeom>
          <a:solidFill>
            <a:srgbClr val="00FFFF">
              <a:alpha val="4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</p:txBody>
      </p:sp>
      <p:sp>
        <p:nvSpPr>
          <p:cNvPr id="616" name="Google Shape;616;p45"/>
          <p:cNvSpPr/>
          <p:nvPr/>
        </p:nvSpPr>
        <p:spPr>
          <a:xfrm>
            <a:off x="2057400" y="3657600"/>
            <a:ext cx="1752600" cy="1371600"/>
          </a:xfrm>
          <a:prstGeom prst="ellipse">
            <a:avLst/>
          </a:prstGeom>
          <a:solidFill>
            <a:schemeClr val="accent1">
              <a:alpha val="64705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=1&amp;&amp;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&amp;&amp;A8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23" name="Google Shape;623;p46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How to Learn-One-Rule?</a:t>
            </a:r>
            <a:endParaRPr/>
          </a:p>
        </p:txBody>
      </p:sp>
      <p:sp>
        <p:nvSpPr>
          <p:cNvPr id="624" name="Google Shape;624;p46"/>
          <p:cNvSpPr txBox="1"/>
          <p:nvPr>
            <p:ph idx="1" type="body"/>
          </p:nvPr>
        </p:nvSpPr>
        <p:spPr>
          <a:xfrm>
            <a:off x="304800" y="12192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the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general rule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possible: condition = empty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new attributes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adopting a greedy depth-first strategy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the one that most improves the rule quality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Rule-Quality measures: consider both coverage and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Foil-gain (in FOIL &amp; RIPPER): assesses info_gain by extending condition</a:t>
            </a:r>
            <a:endParaRPr/>
          </a:p>
          <a:p>
            <a:pPr indent="-2019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favors rules that have high accuracy and cover many positive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 pruning based on an independent set of test tuples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Pos/neg are # of positive/negative tuples covered by R.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FOIL_Prune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higher for the pruned version of R, prune R</a:t>
            </a:r>
            <a:endParaRPr/>
          </a:p>
        </p:txBody>
      </p:sp>
      <p:pic>
        <p:nvPicPr>
          <p:cNvPr id="625" name="Google Shape;625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505200"/>
            <a:ext cx="5105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4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029200"/>
            <a:ext cx="3160712" cy="70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33" name="Google Shape;633;p47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634" name="Google Shape;634;p47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635" name="Google Shape;635;p47"/>
          <p:cNvSpPr/>
          <p:nvPr/>
        </p:nvSpPr>
        <p:spPr>
          <a:xfrm rot="9780000">
            <a:off x="5638800" y="3962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8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Evaluation and Selection</a:t>
            </a:r>
            <a:endParaRPr/>
          </a:p>
        </p:txBody>
      </p:sp>
      <p:sp>
        <p:nvSpPr>
          <p:cNvPr id="641" name="Google Shape;641;p48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How can we measure accuracy?  Other metrics to consider?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test set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class-labeled tuples instead of training set when assessing accuracy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for estimating a classifier’s accuracy: 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method, random subsampling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classifiers: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intervals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Cost-benefit analysis and ROC Curves</a:t>
            </a:r>
            <a:endParaRPr/>
          </a:p>
        </p:txBody>
      </p:sp>
      <p:sp>
        <p:nvSpPr>
          <p:cNvPr id="642" name="Google Shape;642;p4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Confusion Matrix</a:t>
            </a:r>
            <a:endParaRPr/>
          </a:p>
        </p:txBody>
      </p:sp>
      <p:graphicFrame>
        <p:nvGraphicFramePr>
          <p:cNvPr id="648" name="Google Shape;648;p49"/>
          <p:cNvGraphicFramePr/>
          <p:nvPr/>
        </p:nvGraphicFramePr>
        <p:xfrm>
          <a:off x="1066800" y="33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2514600"/>
                <a:gridCol w="1752600"/>
                <a:gridCol w="1752600"/>
                <a:gridCol w="990600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 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yes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6954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buy_computer = no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2588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7366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2634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9" name="Google Shape;649;p49"/>
          <p:cNvSpPr txBox="1"/>
          <p:nvPr>
            <p:ph idx="1" type="body"/>
          </p:nvPr>
        </p:nvSpPr>
        <p:spPr>
          <a:xfrm>
            <a:off x="304800" y="5372100"/>
            <a:ext cx="8458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classes, an entry,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b="1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# of tuples in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that were labeled by the classifier as class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have extra rows/columns to provide totals</a:t>
            </a:r>
            <a:endParaRPr/>
          </a:p>
        </p:txBody>
      </p:sp>
      <p:sp>
        <p:nvSpPr>
          <p:cNvPr id="650" name="Google Shape;650;p49"/>
          <p:cNvSpPr txBox="1"/>
          <p:nvPr/>
        </p:nvSpPr>
        <p:spPr>
          <a:xfrm>
            <a:off x="228600" y="1219200"/>
            <a:ext cx="26082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Confusion Matrix:</a:t>
            </a:r>
            <a:endParaRPr/>
          </a:p>
        </p:txBody>
      </p:sp>
      <p:graphicFrame>
        <p:nvGraphicFramePr>
          <p:cNvPr id="651" name="Google Shape;651;p49"/>
          <p:cNvGraphicFramePr/>
          <p:nvPr/>
        </p:nvGraphicFramePr>
        <p:xfrm>
          <a:off x="5334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2895600"/>
                <a:gridCol w="2471725"/>
                <a:gridCol w="25574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Positives (TP)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Negatives (FN)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 C</a:t>
                      </a:r>
                      <a:r>
                        <a:rPr b="0" baseline="-2500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 Positives (FP)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Negatives (TN)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2" name="Google Shape;652;p49"/>
          <p:cNvSpPr txBox="1"/>
          <p:nvPr/>
        </p:nvSpPr>
        <p:spPr>
          <a:xfrm>
            <a:off x="304800" y="2971800"/>
            <a:ext cx="35655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 of Confusion Matrix:</a:t>
            </a:r>
            <a:endParaRPr/>
          </a:p>
        </p:txBody>
      </p:sp>
      <p:sp>
        <p:nvSpPr>
          <p:cNvPr id="653" name="Google Shape;653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381000" y="1447800"/>
            <a:ext cx="8305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categorical class labels (discrete or nominal)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classifies data (constructs a model) based on the training set and the values (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a classifying attribute and uses it in classifying new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Numeric Prediction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continuous-valued functions, i.e., predicts unknown or missing values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applications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Credit/loan approval: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diagnosis: if a tumor is cancerous or benign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Fraud detection: if a transaction is fraudulent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page categorization: which category it is</a:t>
            </a:r>
            <a:endParaRPr/>
          </a:p>
        </p:txBody>
      </p:sp>
      <p:sp>
        <p:nvSpPr>
          <p:cNvPr id="147" name="Google Shape;147;p5"/>
          <p:cNvSpPr txBox="1"/>
          <p:nvPr>
            <p:ph type="title"/>
          </p:nvPr>
        </p:nvSpPr>
        <p:spPr>
          <a:xfrm>
            <a:off x="0" y="0"/>
            <a:ext cx="9144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Prediction Problems: Classification vs. Numeric Prediction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"/>
          <p:cNvSpPr txBox="1"/>
          <p:nvPr>
            <p:ph type="title"/>
          </p:nvPr>
        </p:nvSpPr>
        <p:spPr>
          <a:xfrm>
            <a:off x="304800" y="0"/>
            <a:ext cx="840263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Accuracy, Error Rate, Sensitivity and Specificity</a:t>
            </a:r>
            <a:endParaRPr/>
          </a:p>
        </p:txBody>
      </p:sp>
      <p:sp>
        <p:nvSpPr>
          <p:cNvPr id="659" name="Google Shape;659;p50"/>
          <p:cNvSpPr txBox="1"/>
          <p:nvPr>
            <p:ph idx="1" type="body"/>
          </p:nvPr>
        </p:nvSpPr>
        <p:spPr>
          <a:xfrm>
            <a:off x="152400" y="3048000"/>
            <a:ext cx="4724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recognition rate: percentage of test set tuples that are correctly classified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= (TP + TN)/All</a:t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 = (FP + FN)/All</a:t>
            </a:r>
            <a:endParaRPr/>
          </a:p>
        </p:txBody>
      </p:sp>
      <p:sp>
        <p:nvSpPr>
          <p:cNvPr id="660" name="Google Shape;660;p50"/>
          <p:cNvSpPr txBox="1"/>
          <p:nvPr/>
        </p:nvSpPr>
        <p:spPr>
          <a:xfrm>
            <a:off x="4267200" y="1371600"/>
            <a:ext cx="472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Problem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class may be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fraud, or HIV-positive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the negative 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minority of the positive class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Positive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Sensitivity = TP/P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True Negative recognition rate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Specificity = TN/N</a:t>
            </a:r>
            <a:endParaRPr/>
          </a:p>
        </p:txBody>
      </p:sp>
      <p:graphicFrame>
        <p:nvGraphicFramePr>
          <p:cNvPr id="661" name="Google Shape;661;p50"/>
          <p:cNvGraphicFramePr/>
          <p:nvPr/>
        </p:nvGraphicFramePr>
        <p:xfrm>
          <a:off x="15240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533400"/>
                <a:gridCol w="457200"/>
                <a:gridCol w="457200"/>
                <a:gridCol w="4572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A\P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¬C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N’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2" name="Google Shape;662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F" id="667" name="Google Shape;6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343400"/>
            <a:ext cx="4267200" cy="820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recall" id="668" name="Google Shape;66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0225" y="2895600"/>
            <a:ext cx="3124200" cy="739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precision" id="669" name="Google Shape;66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865312"/>
            <a:ext cx="3581400" cy="725487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51"/>
          <p:cNvSpPr txBox="1"/>
          <p:nvPr>
            <p:ph type="title"/>
          </p:nvPr>
        </p:nvSpPr>
        <p:spPr>
          <a:xfrm>
            <a:off x="304800" y="0"/>
            <a:ext cx="8402637" cy="12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Precision and Recall, and F-measures</a:t>
            </a:r>
            <a:endParaRPr/>
          </a:p>
        </p:txBody>
      </p:sp>
      <p:sp>
        <p:nvSpPr>
          <p:cNvPr id="671" name="Google Shape;671;p51"/>
          <p:cNvSpPr txBox="1"/>
          <p:nvPr>
            <p:ph idx="1" type="body"/>
          </p:nvPr>
        </p:nvSpPr>
        <p:spPr>
          <a:xfrm>
            <a:off x="257175" y="1371600"/>
            <a:ext cx="8429625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exactness – what % of tuples that the classifier labeled as positive are actually positive</a:t>
            </a:r>
            <a:endParaRPr/>
          </a:p>
          <a:p>
            <a:pPr indent="-20193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completeness – what % of positive tuples did the classifier label as positive?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Perfect score is 1.0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Inverse relationship between precision &amp; recall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 (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-score)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harmonic mean of precision and recall,</a:t>
            </a:r>
            <a:endParaRPr b="1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i="1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measure of precision and recall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assigns ß times as much weight to recall as to precision</a:t>
            </a:r>
            <a:endParaRPr/>
          </a:p>
        </p:txBody>
      </p:sp>
      <p:sp>
        <p:nvSpPr>
          <p:cNvPr id="672" name="Google Shape;672;p51"/>
          <p:cNvSpPr txBox="1"/>
          <p:nvPr/>
        </p:nvSpPr>
        <p:spPr>
          <a:xfrm>
            <a:off x="1050925" y="5010150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3" name="Google Shape;673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descr="8Fbeta" id="674" name="Google Shape;674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4625" y="5791200"/>
            <a:ext cx="5791200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2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Evaluation Metrics: Example</a:t>
            </a:r>
            <a:endParaRPr/>
          </a:p>
        </p:txBody>
      </p:sp>
      <p:sp>
        <p:nvSpPr>
          <p:cNvPr id="680" name="Google Shape;680;p52"/>
          <p:cNvSpPr txBox="1"/>
          <p:nvPr/>
        </p:nvSpPr>
        <p:spPr>
          <a:xfrm>
            <a:off x="228600" y="45720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1" name="Google Shape;681;p5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682" name="Google Shape;682;p52"/>
          <p:cNvSpPr txBox="1"/>
          <p:nvPr>
            <p:ph idx="1" type="body"/>
          </p:nvPr>
        </p:nvSpPr>
        <p:spPr>
          <a:xfrm>
            <a:off x="228600" y="3429000"/>
            <a:ext cx="8458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90/230 = 39.13%        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90/300 = 30.00%</a:t>
            </a:r>
            <a:endParaRPr/>
          </a:p>
          <a:p>
            <a:pPr indent="-251459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3" name="Google Shape;683;p52"/>
          <p:cNvGraphicFramePr/>
          <p:nvPr/>
        </p:nvGraphicFramePr>
        <p:xfrm>
          <a:off x="228600" y="18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{740A9B98-1392-4EB5-A8F2-99AF14E1F710}</a:tableStyleId>
              </a:tblPr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Class\Predicted class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Recognition(%)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yes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30.00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cancer = no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9560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98.56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specificity)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9770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10000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96.40 (</a:t>
                      </a:r>
                      <a:r>
                        <a:rPr b="0" i="1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3"/>
          <p:cNvSpPr txBox="1"/>
          <p:nvPr>
            <p:ph type="title"/>
          </p:nvPr>
        </p:nvSpPr>
        <p:spPr>
          <a:xfrm>
            <a:off x="533400" y="76200"/>
            <a:ext cx="80914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Holdout &amp; Cross-Validation Methods</a:t>
            </a:r>
            <a:endParaRPr/>
          </a:p>
        </p:txBody>
      </p:sp>
      <p:sp>
        <p:nvSpPr>
          <p:cNvPr id="690" name="Google Shape;690;p53"/>
          <p:cNvSpPr txBox="1"/>
          <p:nvPr>
            <p:ph idx="1" type="body"/>
          </p:nvPr>
        </p:nvSpPr>
        <p:spPr>
          <a:xfrm>
            <a:off x="152400" y="1371600"/>
            <a:ext cx="8763000" cy="527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Holdout method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data is randomly partitioned into two independent sets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 (e.g., 2/3) for model construction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set (e.g., 1/3) for accuracy estimation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variation of holdout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holdout k times, accuracy = avg. of the accuracies obtained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-fold, where k = 10 is most popular)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partition the data into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mutually exclusive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subsets, each approximately equal size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 iteration, use D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test set and others as training set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Leave-one-out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folds where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# of tuples, for small sized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*Stratified cross-validation*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folds are stratified so that class dist. in each fold is approx. the same as that in the initial data</a:t>
            </a:r>
            <a:endParaRPr/>
          </a:p>
        </p:txBody>
      </p:sp>
      <p:sp>
        <p:nvSpPr>
          <p:cNvPr id="691" name="Google Shape;691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4"/>
          <p:cNvSpPr txBox="1"/>
          <p:nvPr>
            <p:ph type="title"/>
          </p:nvPr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Evaluating Classifier Accuracy: Bootstrap</a:t>
            </a:r>
            <a:endParaRPr/>
          </a:p>
        </p:txBody>
      </p:sp>
      <p:sp>
        <p:nvSpPr>
          <p:cNvPr id="698" name="Google Shape;698;p54"/>
          <p:cNvSpPr txBox="1"/>
          <p:nvPr>
            <p:ph idx="1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 well with small data sets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Samples the given training tuples uniformly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replacement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i.e., each time a tuple is selected, it is equally likely to be selected again and re-added to the training set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bootstrap methods, and a common one is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.632 boostrap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set with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with replacement, resulting in a training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≈ e</a:t>
            </a:r>
            <a:r>
              <a:rPr b="0" baseline="30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0.368)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the sampling procedure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times, overall accuracy of the model:</a:t>
            </a:r>
            <a:endParaRPr/>
          </a:p>
          <a:p>
            <a:pPr indent="-266700" lvl="0" marL="34290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700" name="Google Shape;7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5867400"/>
            <a:ext cx="7162800" cy="706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Classifier Models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1</a:t>
            </a: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vs. M</a:t>
            </a:r>
            <a:r>
              <a:rPr b="1" baseline="-25000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2</a:t>
            </a:r>
            <a:endParaRPr/>
          </a:p>
        </p:txBody>
      </p:sp>
      <p:sp>
        <p:nvSpPr>
          <p:cNvPr id="706" name="Google Shape;706;p55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have 2 classifiers,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one is better?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10-fold cross-validation to obtain                     and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mean error rates are just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error on the true population of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difference between the 2 error rates is just attributed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of statistical significance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Obtain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error estimates</a:t>
            </a:r>
            <a:endParaRPr/>
          </a:p>
        </p:txBody>
      </p:sp>
      <p:pic>
        <p:nvPicPr>
          <p:cNvPr descr="8mean-err-m2" id="707" name="Google Shape;70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2209800"/>
            <a:ext cx="129540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1" id="708" name="Google Shape;70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0200" y="2133600"/>
            <a:ext cx="1295400" cy="474662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"/>
          <p:cNvSpPr txBox="1"/>
          <p:nvPr>
            <p:ph type="title"/>
          </p:nvPr>
        </p:nvSpPr>
        <p:spPr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Null Hypothesis</a:t>
            </a:r>
            <a:endParaRPr/>
          </a:p>
        </p:txBody>
      </p:sp>
      <p:sp>
        <p:nvSpPr>
          <p:cNvPr id="715" name="Google Shape;715;p56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10-fold cross-validation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samples follow a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distribution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k–1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(here,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k=10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t-test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can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null hypothesis, then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conclude that the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 model with lower error rate</a:t>
            </a:r>
            <a:endParaRPr/>
          </a:p>
        </p:txBody>
      </p:sp>
      <p:sp>
        <p:nvSpPr>
          <p:cNvPr id="716" name="Google Shape;716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7"/>
          <p:cNvSpPr txBox="1"/>
          <p:nvPr>
            <p:ph type="title"/>
          </p:nvPr>
        </p:nvSpPr>
        <p:spPr>
          <a:xfrm>
            <a:off x="0" y="30480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 t-test</a:t>
            </a:r>
            <a:endParaRPr/>
          </a:p>
        </p:txBody>
      </p:sp>
      <p:sp>
        <p:nvSpPr>
          <p:cNvPr id="722" name="Google Shape;722;p57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only 1 test set available: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pairwise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</a:t>
            </a:r>
            <a:r>
              <a:rPr b="0" baseline="30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round of 10-fold cross-validation, the same cross partitioning is used to obtain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err(M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over 10 rounds to get </a:t>
            </a:r>
            <a:endParaRPr b="0" i="0" sz="2400" u="non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t-test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computes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t-statistic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degrees of freedom:</a:t>
            </a:r>
            <a:endParaRPr/>
          </a:p>
          <a:p>
            <a:pPr indent="-187959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two test sets available: use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non-paired t-test</a:t>
            </a:r>
            <a:endParaRPr/>
          </a:p>
        </p:txBody>
      </p:sp>
      <p:pic>
        <p:nvPicPr>
          <p:cNvPr descr="t-test-non-paired" id="723" name="Google Shape;72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5562600"/>
            <a:ext cx="4114800" cy="76041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57"/>
          <p:cNvSpPr txBox="1"/>
          <p:nvPr/>
        </p:nvSpPr>
        <p:spPr>
          <a:xfrm>
            <a:off x="6705600" y="3733800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pic>
        <p:nvPicPr>
          <p:cNvPr descr="8mean-err-m1" id="725" name="Google Shape;72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2678112"/>
            <a:ext cx="1219200" cy="446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mean-err-m2" id="726" name="Google Shape;72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800" y="2752725"/>
            <a:ext cx="12954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57"/>
          <p:cNvSpPr txBox="1"/>
          <p:nvPr/>
        </p:nvSpPr>
        <p:spPr>
          <a:xfrm>
            <a:off x="6400800" y="2727325"/>
            <a:ext cx="5984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</a:t>
            </a:r>
            <a:endParaRPr/>
          </a:p>
        </p:txBody>
      </p:sp>
      <p:sp>
        <p:nvSpPr>
          <p:cNvPr id="728" name="Google Shape;728;p57"/>
          <p:cNvSpPr txBox="1"/>
          <p:nvPr/>
        </p:nvSpPr>
        <p:spPr>
          <a:xfrm>
            <a:off x="1828800" y="5638800"/>
            <a:ext cx="8048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endParaRPr/>
          </a:p>
        </p:txBody>
      </p:sp>
      <p:sp>
        <p:nvSpPr>
          <p:cNvPr id="729" name="Google Shape;729;p57"/>
          <p:cNvSpPr txBox="1"/>
          <p:nvPr/>
        </p:nvSpPr>
        <p:spPr>
          <a:xfrm>
            <a:off x="914400" y="6248400"/>
            <a:ext cx="7418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k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# of cross-validation samples used for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&amp;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</a:t>
            </a:r>
            <a:r>
              <a:rPr b="0" baseline="-2500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resp.</a:t>
            </a:r>
            <a:endParaRPr/>
          </a:p>
        </p:txBody>
      </p:sp>
      <p:pic>
        <p:nvPicPr>
          <p:cNvPr id="730" name="Google Shape;730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9000" y="3657600"/>
            <a:ext cx="2743200" cy="712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4343400"/>
            <a:ext cx="7315200" cy="7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8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Table for t-distribution</a:t>
            </a:r>
            <a:endParaRPr/>
          </a:p>
        </p:txBody>
      </p:sp>
      <p:sp>
        <p:nvSpPr>
          <p:cNvPr id="738" name="Google Shape;738;p58"/>
          <p:cNvSpPr txBox="1"/>
          <p:nvPr>
            <p:ph idx="1" type="body"/>
          </p:nvPr>
        </p:nvSpPr>
        <p:spPr>
          <a:xfrm>
            <a:off x="304800" y="1371600"/>
            <a:ext cx="3048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0.05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5%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95% of population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sig/2</a:t>
            </a:r>
            <a:endParaRPr/>
          </a:p>
        </p:txBody>
      </p:sp>
      <p:pic>
        <p:nvPicPr>
          <p:cNvPr descr="8ttablevalues" id="739" name="Google Shape;739;p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914400"/>
            <a:ext cx="5181600" cy="579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tcurve" id="740" name="Google Shape;74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43000"/>
            <a:ext cx="3429000" cy="1363662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9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Estimating Confidence Intervals:</a:t>
            </a:r>
            <a:b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Statistical Significance</a:t>
            </a:r>
            <a:endParaRPr/>
          </a:p>
        </p:txBody>
      </p:sp>
      <p:sp>
        <p:nvSpPr>
          <p:cNvPr id="747" name="Google Shape;747;p59"/>
          <p:cNvSpPr txBox="1"/>
          <p:nvPr>
            <p:ph idx="1" type="body"/>
          </p:nvPr>
        </p:nvSpPr>
        <p:spPr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different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level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 = 5%)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 table for t-distribution: Find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value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corresponding to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k-1 degrees of freedom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t-distribution is symmetric: typically upper % points of distribution shown → look up value for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limit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z=sig/2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(here, 0.025)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&gt; z or t &lt; -z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 value lies in rejection region: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 null hypothesis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mean error rates of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Conclude: </a:t>
            </a:r>
            <a:r>
              <a:rPr b="0" i="0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statistically significant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difference between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Otherwise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conclude that any difference is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chance</a:t>
            </a:r>
            <a:endParaRPr/>
          </a:p>
        </p:txBody>
      </p:sp>
      <p:sp>
        <p:nvSpPr>
          <p:cNvPr id="748" name="Google Shape;748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533400" y="304800"/>
            <a:ext cx="800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Classification—A Two-Step Process</a:t>
            </a:r>
            <a:r>
              <a:rPr b="1" i="0" lang="en-US" sz="28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457200" y="1371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construction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describing a set of predetermined classes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tuple/sample is assumed to belong to a predefined class, as determined by the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 label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tuples used for model construction is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represented as classification rules, decision trees, or mathematical formulae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 usage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for classifying future or unknown objects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Estimate 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known label of test sample is compared with the classified result from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rate is the percentage of test set samples that are correctly classified by the model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Test set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independent of training set (otherwise overfitting)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</a:t>
            </a:r>
            <a:r>
              <a:rPr b="0" i="0" lang="en-US" sz="20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classify new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test set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select models, it is called 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validation (test) set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3" name="Google Shape;7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76200"/>
            <a:ext cx="3429000" cy="3243262"/>
          </a:xfrm>
          <a:prstGeom prst="rect">
            <a:avLst/>
          </a:prstGeom>
          <a:noFill/>
          <a:ln>
            <a:noFill/>
          </a:ln>
        </p:spPr>
      </p:pic>
      <p:sp>
        <p:nvSpPr>
          <p:cNvPr id="754" name="Google Shape;754;p60"/>
          <p:cNvSpPr txBox="1"/>
          <p:nvPr>
            <p:ph idx="4294967295" type="title"/>
          </p:nvPr>
        </p:nvSpPr>
        <p:spPr>
          <a:xfrm>
            <a:off x="-152400" y="3810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Model Selection: ROC Curves</a:t>
            </a:r>
            <a:endParaRPr/>
          </a:p>
        </p:txBody>
      </p:sp>
      <p:sp>
        <p:nvSpPr>
          <p:cNvPr id="755" name="Google Shape;755;p60"/>
          <p:cNvSpPr txBox="1"/>
          <p:nvPr>
            <p:ph idx="4294967295" type="body"/>
          </p:nvPr>
        </p:nvSpPr>
        <p:spPr>
          <a:xfrm>
            <a:off x="228600" y="1295400"/>
            <a:ext cx="5562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(Receiver Operating Characteristics) curves: for visual comparison of classification models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Originated from signal detection theory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the trade-off between the true positive rate and the false positive rate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area under the ROC curve is a measure of the accuracy of the model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 the test tuples in decreasing order: the one that is most likely to belong to the positive class appears at the top of the list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closer to the diagonal line (i.e., the closer the area is to 0.5), the less accurate is the model</a:t>
            </a:r>
            <a:endParaRPr/>
          </a:p>
        </p:txBody>
      </p:sp>
      <p:sp>
        <p:nvSpPr>
          <p:cNvPr id="756" name="Google Shape;756;p60"/>
          <p:cNvSpPr txBox="1"/>
          <p:nvPr/>
        </p:nvSpPr>
        <p:spPr>
          <a:xfrm>
            <a:off x="5791200" y="3429000"/>
            <a:ext cx="3352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Vertical axis represents the true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Horizontal axis rep. the false positive rate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plot also shows a diagonal line</a:t>
            </a:r>
            <a:endParaRPr/>
          </a:p>
          <a:p>
            <a:pPr indent="-457200" lvl="0" marL="4572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model with perfect accuracy will have an area of 1.0</a:t>
            </a:r>
            <a:endParaRPr/>
          </a:p>
        </p:txBody>
      </p:sp>
      <p:sp>
        <p:nvSpPr>
          <p:cNvPr id="757" name="Google Shape;757;p6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1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 Affecting Model Selection</a:t>
            </a:r>
            <a:endParaRPr/>
          </a:p>
        </p:txBody>
      </p:sp>
      <p:sp>
        <p:nvSpPr>
          <p:cNvPr id="764" name="Google Shape;764;p61"/>
          <p:cNvSpPr txBox="1"/>
          <p:nvPr>
            <p:ph idx="4294967295" type="body"/>
          </p:nvPr>
        </p:nvSpPr>
        <p:spPr>
          <a:xfrm>
            <a:off x="304800" y="1371600"/>
            <a:ext cx="83788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handling noise and missing values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efficiency in disk-resident databases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  <p:sp>
        <p:nvSpPr>
          <p:cNvPr id="765" name="Google Shape;765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772" name="Google Shape;772;p62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773" name="Google Shape;773;p62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774" name="Google Shape;774;p62"/>
          <p:cNvSpPr/>
          <p:nvPr/>
        </p:nvSpPr>
        <p:spPr>
          <a:xfrm rot="9780000">
            <a:off x="7772400" y="4724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838200"/>
            <a:ext cx="4572000" cy="2163762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3"/>
          <p:cNvSpPr txBox="1"/>
          <p:nvPr>
            <p:ph type="title"/>
          </p:nvPr>
        </p:nvSpPr>
        <p:spPr>
          <a:xfrm>
            <a:off x="-152400" y="304800"/>
            <a:ext cx="9372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Ensemble Methods: Increasing the Accuracy</a:t>
            </a:r>
            <a:endParaRPr/>
          </a:p>
        </p:txBody>
      </p:sp>
      <p:sp>
        <p:nvSpPr>
          <p:cNvPr id="781" name="Google Shape;781;p63"/>
          <p:cNvSpPr txBox="1"/>
          <p:nvPr>
            <p:ph idx="1" type="body"/>
          </p:nvPr>
        </p:nvSpPr>
        <p:spPr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combination of models to increase 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 series of k learned models,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…,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the aim of creating an improved model M*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ensemble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Bagging: averaging the prediction over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Boosting: weighted vote with a collection of classifiers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Ensemble: combining a set of heterogeneous classifiers</a:t>
            </a:r>
            <a:endParaRPr/>
          </a:p>
        </p:txBody>
      </p:sp>
      <p:sp>
        <p:nvSpPr>
          <p:cNvPr id="782" name="Google Shape;782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4"/>
          <p:cNvSpPr txBox="1"/>
          <p:nvPr>
            <p:ph type="title"/>
          </p:nvPr>
        </p:nvSpPr>
        <p:spPr>
          <a:xfrm>
            <a:off x="304800" y="3810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Bagging: Boostrap Aggregation</a:t>
            </a:r>
            <a:endParaRPr/>
          </a:p>
        </p:txBody>
      </p:sp>
      <p:sp>
        <p:nvSpPr>
          <p:cNvPr id="788" name="Google Shape;788;p64"/>
          <p:cNvSpPr txBox="1"/>
          <p:nvPr>
            <p:ph idx="1" type="body"/>
          </p:nvPr>
        </p:nvSpPr>
        <p:spPr>
          <a:xfrm>
            <a:off x="304800" y="12954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Diagnosis based on multiple doctors’ majority vote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D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tuples, at each iteration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tuples is sampled with replacement from D (i.e., bootstrap)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classifier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 for each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classify an unknown sample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its class prediction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bagged classifier M* counts the votes and assigns the class with the most votes to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Prediction: can be applied to the prediction of continuous values by taking the average value of each prediction for a given test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significantly better than a single classifier derived from 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noise data: not considerably worse, more robust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Proved improved accuracy in prediction</a:t>
            </a:r>
            <a:endParaRPr/>
          </a:p>
        </p:txBody>
      </p:sp>
      <p:sp>
        <p:nvSpPr>
          <p:cNvPr id="789" name="Google Shape;789;p6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5"/>
          <p:cNvSpPr txBox="1"/>
          <p:nvPr>
            <p:ph type="title"/>
          </p:nvPr>
        </p:nvSpPr>
        <p:spPr>
          <a:xfrm>
            <a:off x="3048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Boosting</a:t>
            </a:r>
            <a:endParaRPr/>
          </a:p>
        </p:txBody>
      </p:sp>
      <p:sp>
        <p:nvSpPr>
          <p:cNvPr id="795" name="Google Shape;795;p65"/>
          <p:cNvSpPr txBox="1"/>
          <p:nvPr>
            <p:ph idx="1" type="body"/>
          </p:nvPr>
        </p:nvSpPr>
        <p:spPr>
          <a:xfrm>
            <a:off x="152400" y="12192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Analogy: Consult several doctors, based on a combination of weighted diagnoses—weight assigned based on the previous diagnosis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boosting works?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assigned to each training tuple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series of k classifiers is iteratively learned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classifier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learned, the weights are updated to allow the subsequent classifier,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 more attention to the training tuples that were misclassified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M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</a:t>
            </a: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M* combines the votes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each individual classifier, where the weight of each classifier's vote is a function of its accuracy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Boosting algorithm can be extended for numeric prediction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with bagging: Boosting tends to have greater accuracy, but it also risks overfitting the model to misclassified data</a:t>
            </a:r>
            <a:endParaRPr/>
          </a:p>
        </p:txBody>
      </p:sp>
      <p:sp>
        <p:nvSpPr>
          <p:cNvPr id="796" name="Google Shape;796;p6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02" name="Google Shape;802;p66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Adaboost (Freund and Schapire, 1997)</a:t>
            </a:r>
            <a:endParaRPr/>
          </a:p>
        </p:txBody>
      </p:sp>
      <p:sp>
        <p:nvSpPr>
          <p:cNvPr id="803" name="Google Shape;803;p66"/>
          <p:cNvSpPr txBox="1"/>
          <p:nvPr>
            <p:ph idx="1" type="body"/>
          </p:nvPr>
        </p:nvSpPr>
        <p:spPr>
          <a:xfrm>
            <a:off x="304800" y="13716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set of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class-labeled tuples,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…, 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all the weights of tuples are set the same (1/d)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k classifiers in k rounds.  At round i,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 from D are sampled (with replacement) to form a training set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same size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tuple’s chance of being selected is based on its weight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classification model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derived from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error rate is calculated using D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test set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tuple is misclassified, its weight is increased, o.w. it is decreased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rate: err(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is the misclassification error of tuple </a:t>
            </a: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error rate is the sum of the weights of the misclassified tuples: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weight of classifier M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vote is</a:t>
            </a:r>
            <a:endParaRPr/>
          </a:p>
        </p:txBody>
      </p:sp>
      <p:pic>
        <p:nvPicPr>
          <p:cNvPr id="804" name="Google Shape;804;p6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5715000"/>
            <a:ext cx="1828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6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4953000"/>
            <a:ext cx="3505200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7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Random Forest (</a:t>
            </a:r>
            <a:r>
              <a:rPr b="1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Breiman 2001) </a:t>
            </a:r>
            <a:endParaRPr/>
          </a:p>
        </p:txBody>
      </p:sp>
      <p:sp>
        <p:nvSpPr>
          <p:cNvPr id="811" name="Google Shape;811;p67"/>
          <p:cNvSpPr txBox="1"/>
          <p:nvPr>
            <p:ph idx="1" type="body"/>
          </p:nvPr>
        </p:nvSpPr>
        <p:spPr>
          <a:xfrm>
            <a:off x="304800" y="11430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classifier in the ensemble is a 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and is generated using a random selection of attributes at each node to determine the split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classification, each tree votes and the most popular class is returned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Methods to construct Random Forest: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Forest-RI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input selection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 Randomly select, at each node, F attributes as candidates for the split at the node. The CART methodology is used to grow the trees to maximum size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Forest-RC (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linear combinations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Creates new attributes (or features) that are a linear combination of the existing attributes (reduces the correlation between individual classifiers)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Comparable in accuracy to Adaboost, but more robust to errors and outliers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Insensitive to the number of attributes selected for consideration at each split, and faster than bagging or boosting</a:t>
            </a:r>
            <a:endParaRPr/>
          </a:p>
        </p:txBody>
      </p:sp>
      <p:sp>
        <p:nvSpPr>
          <p:cNvPr id="812" name="Google Shape;812;p6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8"/>
          <p:cNvSpPr txBox="1"/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0" i="0" lang="en-US" sz="32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Classification of Class-Imbalanced Data Sets</a:t>
            </a:r>
            <a:endParaRPr/>
          </a:p>
        </p:txBody>
      </p:sp>
      <p:sp>
        <p:nvSpPr>
          <p:cNvPr id="818" name="Google Shape;818;p68"/>
          <p:cNvSpPr txBox="1"/>
          <p:nvPr>
            <p:ph idx="1" type="body"/>
          </p:nvPr>
        </p:nvSpPr>
        <p:spPr>
          <a:xfrm>
            <a:off x="304800" y="12954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Class-imbalance problem: Rare positive example but numerous negative ones, e.g., medical diagnosis, fraud, oil-spill, fault, etc.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methods assume a balanced distribution of classes and equal error costs: not suitable for class-imbalanced data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methods for imbalance data in 2-class classification: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re-sampling of data from positive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Under-sampling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randomly eliminate  tuples from negative class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Threshold-moving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moves the decision threshold, t, so that the rare class tuples are easier to classify, and hence, less chance of costly false negative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Ensemble techniques: Ensemble multiple classifiers introduced above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difficult for class imbalance problem on multiclass tasks</a:t>
            </a:r>
            <a:endParaRPr/>
          </a:p>
        </p:txBody>
      </p:sp>
      <p:sp>
        <p:nvSpPr>
          <p:cNvPr id="819" name="Google Shape;819;p6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826" name="Google Shape;826;p69"/>
          <p:cNvSpPr txBox="1"/>
          <p:nvPr>
            <p:ph idx="4294967295" type="title"/>
          </p:nvPr>
        </p:nvSpPr>
        <p:spPr>
          <a:xfrm>
            <a:off x="-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827" name="Google Shape;827;p69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828" name="Google Shape;828;p69"/>
          <p:cNvSpPr/>
          <p:nvPr/>
        </p:nvSpPr>
        <p:spPr>
          <a:xfrm rot="9780000">
            <a:off x="2514600" y="58674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457200" y="228600"/>
            <a:ext cx="8077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(1): Model Construction</a:t>
            </a:r>
            <a:endParaRPr/>
          </a:p>
        </p:txBody>
      </p:sp>
      <p:grpSp>
        <p:nvGrpSpPr>
          <p:cNvPr id="163" name="Google Shape;163;p7"/>
          <p:cNvGrpSpPr/>
          <p:nvPr/>
        </p:nvGrpSpPr>
        <p:grpSpPr>
          <a:xfrm>
            <a:off x="2036762" y="1774825"/>
            <a:ext cx="1698625" cy="1506537"/>
            <a:chOff x="1283" y="1118"/>
            <a:chExt cx="1070" cy="949"/>
          </a:xfrm>
        </p:grpSpPr>
        <p:pic>
          <p:nvPicPr>
            <p:cNvPr id="164" name="Google Shape;16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7"/>
            <p:cNvSpPr txBox="1"/>
            <p:nvPr/>
          </p:nvSpPr>
          <p:spPr>
            <a:xfrm>
              <a:off x="1347" y="1427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66" name="Google Shape;166;p7"/>
          <p:cNvGraphicFramePr/>
          <p:nvPr/>
        </p:nvGraphicFramePr>
        <p:xfrm>
          <a:off x="288925" y="3825875"/>
          <a:ext cx="5437187" cy="2495550"/>
        </p:xfrm>
        <a:graphic>
          <a:graphicData uri="http://schemas.openxmlformats.org/presentationml/2006/ole">
            <mc:AlternateContent>
              <mc:Choice Requires="v">
                <p:oleObj r:id="rId5" imgH="2495550" imgW="5437187" progId="Excel.Sheet.8" spid="_x0000_s1">
                  <p:embed/>
                </p:oleObj>
              </mc:Choice>
              <mc:Fallback>
                <p:oleObj r:id="rId6" imgH="2495550" imgW="5437187" progId="Excel.Sheet.8">
                  <p:embed/>
                  <p:pic>
                    <p:nvPicPr>
                      <p:cNvPr id="166" name="Google Shape;166;p7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88925" y="3825875"/>
                        <a:ext cx="543718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7" name="Google Shape;167;p7"/>
          <p:cNvCxnSpPr/>
          <p:nvPr/>
        </p:nvCxnSpPr>
        <p:spPr>
          <a:xfrm flipH="1">
            <a:off x="306387" y="3111500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7"/>
          <p:cNvCxnSpPr/>
          <p:nvPr/>
        </p:nvCxnSpPr>
        <p:spPr>
          <a:xfrm>
            <a:off x="3736975" y="3111500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7"/>
          <p:cNvSpPr txBox="1"/>
          <p:nvPr/>
        </p:nvSpPr>
        <p:spPr>
          <a:xfrm>
            <a:off x="6481762" y="1622425"/>
            <a:ext cx="1870075" cy="8350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 rot="-1140000">
            <a:off x="4235450" y="2074862"/>
            <a:ext cx="1657350" cy="484187"/>
          </a:xfrm>
          <a:prstGeom prst="right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5948362" y="5311775"/>
            <a:ext cx="3008312" cy="1200150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rank = ‘professor’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years &gt; 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tenured = ‘yes’ </a:t>
            </a:r>
            <a:endParaRPr/>
          </a:p>
        </p:txBody>
      </p:sp>
      <p:grpSp>
        <p:nvGrpSpPr>
          <p:cNvPr id="172" name="Google Shape;172;p7"/>
          <p:cNvGrpSpPr/>
          <p:nvPr/>
        </p:nvGrpSpPr>
        <p:grpSpPr>
          <a:xfrm>
            <a:off x="6478587" y="3216275"/>
            <a:ext cx="1889125" cy="1506537"/>
            <a:chOff x="4081" y="2026"/>
            <a:chExt cx="1190" cy="949"/>
          </a:xfrm>
        </p:grpSpPr>
        <p:pic>
          <p:nvPicPr>
            <p:cNvPr id="173" name="Google Shape;173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7"/>
            <p:cNvSpPr txBox="1"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cxnSp>
        <p:nvCxnSpPr>
          <p:cNvPr id="175" name="Google Shape;175;p7"/>
          <p:cNvCxnSpPr/>
          <p:nvPr/>
        </p:nvCxnSpPr>
        <p:spPr>
          <a:xfrm flipH="1">
            <a:off x="5946775" y="4621212"/>
            <a:ext cx="531812" cy="7143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6" name="Google Shape;176;p7"/>
          <p:cNvCxnSpPr/>
          <p:nvPr/>
        </p:nvCxnSpPr>
        <p:spPr>
          <a:xfrm>
            <a:off x="8369300" y="4543425"/>
            <a:ext cx="577850" cy="79057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7" name="Google Shape;177;p7"/>
          <p:cNvSpPr/>
          <p:nvPr/>
        </p:nvSpPr>
        <p:spPr>
          <a:xfrm>
            <a:off x="7143750" y="2576512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0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(I)</a:t>
            </a:r>
            <a:endParaRPr/>
          </a:p>
        </p:txBody>
      </p:sp>
      <p:sp>
        <p:nvSpPr>
          <p:cNvPr id="834" name="Google Shape;834;p70"/>
          <p:cNvSpPr txBox="1"/>
          <p:nvPr>
            <p:ph idx="1" type="body"/>
          </p:nvPr>
        </p:nvSpPr>
        <p:spPr>
          <a:xfrm>
            <a:off x="228600" y="1295400"/>
            <a:ext cx="876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form of data analysis that extracts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describing important data classes. 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and scalable methods have been developed for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decision tree induction, Naive Bayesian classification, rule-based classification,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many other classification methods.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include: accuracy, sensitivity, specificity, precision, recall,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measure, and </a:t>
            </a:r>
            <a:r>
              <a:rPr b="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ß</a:t>
            </a:r>
            <a:r>
              <a:rPr b="0" baseline="-2500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measure.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Stratified k-fold cross-validation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recommended for accuracy estimation. 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Bagging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to increase overall accuracy by learning and combining a series of individual models.</a:t>
            </a:r>
            <a:endParaRPr/>
          </a:p>
        </p:txBody>
      </p:sp>
      <p:sp>
        <p:nvSpPr>
          <p:cNvPr id="835" name="Google Shape;835;p7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1"/>
          <p:cNvSpPr txBox="1"/>
          <p:nvPr>
            <p:ph type="title"/>
          </p:nvPr>
        </p:nvSpPr>
        <p:spPr>
          <a:xfrm>
            <a:off x="228600" y="3810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Summary (II)</a:t>
            </a:r>
            <a:endParaRPr/>
          </a:p>
        </p:txBody>
      </p:sp>
      <p:sp>
        <p:nvSpPr>
          <p:cNvPr id="841" name="Google Shape;841;p71"/>
          <p:cNvSpPr txBox="1"/>
          <p:nvPr>
            <p:ph idx="1" type="body"/>
          </p:nvPr>
        </p:nvSpPr>
        <p:spPr>
          <a:xfrm>
            <a:off x="304800" y="12954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Significance tests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ROC curves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useful for model selection.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have been numerous </a:t>
            </a: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comparisons of the different classification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methods; the matter remains a research topic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single method has been found to be superior over all others for all data sets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such as accuracy, training time, robustness, scalability, and interpretability must be considered and can involve trade-offs, further complicating the quest for an overall superior method</a:t>
            </a:r>
            <a:endParaRPr/>
          </a:p>
        </p:txBody>
      </p:sp>
      <p:sp>
        <p:nvSpPr>
          <p:cNvPr id="842" name="Google Shape;842;p7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2"/>
          <p:cNvSpPr txBox="1"/>
          <p:nvPr>
            <p:ph type="title"/>
          </p:nvPr>
        </p:nvSpPr>
        <p:spPr>
          <a:xfrm>
            <a:off x="533400" y="304800"/>
            <a:ext cx="80184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(1)</a:t>
            </a:r>
            <a:endParaRPr/>
          </a:p>
        </p:txBody>
      </p:sp>
      <p:sp>
        <p:nvSpPr>
          <p:cNvPr id="848" name="Google Shape;848;p72"/>
          <p:cNvSpPr txBox="1"/>
          <p:nvPr>
            <p:ph idx="1" type="body"/>
          </p:nvPr>
        </p:nvSpPr>
        <p:spPr>
          <a:xfrm>
            <a:off x="304800" y="1371600"/>
            <a:ext cx="868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Apte and S. Weiss.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with decision trees and decision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Future Generation Computer Systems, 13, 1997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M. Bishop,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Oxford University Press, 1995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Breiman, J. Friedman, R. Olshen, and C. Stone.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and Regression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Wadsworth International Group, 1984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J. C. Burges.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Tutorial on Support Vector Machines for Pattern Recognition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and Knowledge Discovery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2(2): 121-168, 1998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K. Chan and S. J. Stolfo.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arbiter and combiner trees from partitioned data for scaling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C.-W. Hsu, </a:t>
            </a:r>
            <a:r>
              <a:rPr b="1" i="0"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Discriminative Frequent Pattern Analysis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ICDE'07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Cheng, X. Yan, J. Han, and P. S. Yu, </a:t>
            </a:r>
            <a:r>
              <a:rPr b="1" i="0"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Direct Discriminative Pattern Mining for Effective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ICDE'08</a:t>
            </a:r>
            <a:endParaRPr b="1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Cohen.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effective rule induction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ICML'95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Cong, K.-L. Tan, A. K. H. Tung, and X. Xu.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Mining top-k covering rule groups for gene expression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SIGMOD'05</a:t>
            </a:r>
            <a:endParaRPr/>
          </a:p>
        </p:txBody>
      </p:sp>
      <p:sp>
        <p:nvSpPr>
          <p:cNvPr id="849" name="Google Shape;849;p7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3"/>
          <p:cNvSpPr txBox="1"/>
          <p:nvPr>
            <p:ph type="title"/>
          </p:nvPr>
        </p:nvSpPr>
        <p:spPr>
          <a:xfrm>
            <a:off x="4572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(2)</a:t>
            </a:r>
            <a:endParaRPr/>
          </a:p>
        </p:txBody>
      </p:sp>
      <p:sp>
        <p:nvSpPr>
          <p:cNvPr id="855" name="Google Shape;855;p73"/>
          <p:cNvSpPr txBox="1"/>
          <p:nvPr>
            <p:ph idx="1" type="body"/>
          </p:nvPr>
        </p:nvSpPr>
        <p:spPr>
          <a:xfrm>
            <a:off x="228600" y="12954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J. Dobson.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Introduction to Generalized Linear Models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Chapman &amp; Hall,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Dong and J. Li.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mining of emerging patterns: Discovering trends and differences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KDD'99.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O. Duda, P. E. Hart, and D. G. Stork.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Classification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2ed. John Wiley, 2001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 M. Fayyad.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Branching on attribute values in decision tree generation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AAAI’94.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Y. Freund and R. E. Schapire.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decision-theoretic generalization of on-line learning and an  application to boosting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J. Computer and System Sciences, 1997.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R. Ramakrishnan, and V. Ganti.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Rainforest: A framework for fast decision tree construction of large datasets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Gehrke, V. Gant, R. Ramakrishnan, and W.-Y. Loh,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BOAT -- Optimistic Decision Tree Construction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SIGMOD'99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Hastie, R. Tibshirani, and J. Friedman.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Learning: Data Mining, Inference,  and Prediction.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Springer-Verlag, 2001.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Heckerman, D. Geiger, and D. M. Chickering.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Bayesian networks: The combination of knowledge and statistical data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Machine Learning, 1995.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W. Li, J. Han, and J. Pei,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CMAR: Accurate and Efficient Classification Based on Multiple Class-Association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ICDM'01. </a:t>
            </a:r>
            <a:endParaRPr/>
          </a:p>
        </p:txBody>
      </p:sp>
      <p:sp>
        <p:nvSpPr>
          <p:cNvPr id="856" name="Google Shape;856;p7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4"/>
          <p:cNvSpPr txBox="1"/>
          <p:nvPr>
            <p:ph type="title"/>
          </p:nvPr>
        </p:nvSpPr>
        <p:spPr>
          <a:xfrm>
            <a:off x="5334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(3)</a:t>
            </a:r>
            <a:endParaRPr/>
          </a:p>
        </p:txBody>
      </p:sp>
      <p:sp>
        <p:nvSpPr>
          <p:cNvPr id="863" name="Google Shape;863;p74"/>
          <p:cNvSpPr txBox="1"/>
          <p:nvPr>
            <p:ph idx="1" type="body"/>
          </p:nvPr>
        </p:nvSpPr>
        <p:spPr>
          <a:xfrm>
            <a:off x="304800" y="13716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T.-S. Lim, W.-Y. Loh, and Y.-S. Shih.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comparison of prediction accuracy, complexity, and training time of  thirty-three old and new classification algorithms.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Machine Learning, 2000.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Magidson.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Chaid approach to segmentation modeling:  Chi-squared automatic interaction detection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In R. P. Bagozzi, editor, Advanced Methods of Marketing Research, Blackwell Business, 1994.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 Mehta, R. Agrawal, and J. Rissanen.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SLIQ : A fast scalable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EDBT'96.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M. Mitchell.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McGraw Hill, 1997.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K. Murthy,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Construction of Decision Trees from Data: A Multi-Disciplinary Survey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Data Mining and Knowledge Discovery 2(4): 345-389, 1998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Induction of decision trees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1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1:81-106, 1986.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 and R. M. Cameron-Jones.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FOIL: A midterm report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ECML’93.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C4.5: Programs for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1993.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R. Quinlan.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Bagging, boosting, and c4.5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AAAI'96.</a:t>
            </a:r>
            <a:endParaRPr/>
          </a:p>
        </p:txBody>
      </p:sp>
      <p:sp>
        <p:nvSpPr>
          <p:cNvPr id="864" name="Google Shape;864;p7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5"/>
          <p:cNvSpPr txBox="1"/>
          <p:nvPr>
            <p:ph type="title"/>
          </p:nvPr>
        </p:nvSpPr>
        <p:spPr>
          <a:xfrm>
            <a:off x="457200" y="304800"/>
            <a:ext cx="7943850" cy="554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References (4)</a:t>
            </a:r>
            <a:endParaRPr/>
          </a:p>
        </p:txBody>
      </p:sp>
      <p:sp>
        <p:nvSpPr>
          <p:cNvPr id="870" name="Google Shape;870;p75"/>
          <p:cNvSpPr txBox="1"/>
          <p:nvPr>
            <p:ph idx="1" type="body"/>
          </p:nvPr>
        </p:nvSpPr>
        <p:spPr>
          <a:xfrm>
            <a:off x="304800" y="12954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 Rastogi and K. Shim.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Public: A decision tree classifier that integrates building and pruning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VLDB’98.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Shafer, R. Agrawal, and M. Mehta.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 : A scalable parallel classifier for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VLDB’96.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W. Shavlik and T. G. Dietterich.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Readings in Machine Learning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Tan, M. Steinbach, and V. Kumar.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Addison Wesley,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C. A. Kulikowski. 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Systems that Learn:  Classification and Prediction Methods from Statistics, Neural Nets, Machine Learning, and Expert Systems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Morgan Kaufman, 1991.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M. Weiss and N. Indurkhya.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Data Mining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Morgan Kaufmann, 1997.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H. Witten and E. Frank.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Mining: Practical Machine Learning Tools and Techniques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2ed.  Morgan Kaufmann, 2005.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 Yin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CPAR: Classification based on predictive association rules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SDM'03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Yu, J. Yang, and J. Han. </a:t>
            </a:r>
            <a:r>
              <a:rPr b="1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large data sets using SVM with hierarchical clusters</a:t>
            </a: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KDD'03.</a:t>
            </a:r>
            <a:endParaRPr/>
          </a:p>
        </p:txBody>
      </p:sp>
      <p:sp>
        <p:nvSpPr>
          <p:cNvPr id="871" name="Google Shape;871;p7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2-0284_IMG" id="876" name="Google Shape;876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7"/>
          <p:cNvSpPr txBox="1"/>
          <p:nvPr>
            <p:ph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CS412 Midterm Exam Statistics</a:t>
            </a:r>
            <a:endParaRPr/>
          </a:p>
        </p:txBody>
      </p:sp>
      <p:sp>
        <p:nvSpPr>
          <p:cNvPr id="882" name="Google Shape;882;p77"/>
          <p:cNvSpPr txBox="1"/>
          <p:nvPr>
            <p:ph idx="1" type="body"/>
          </p:nvPr>
        </p:nvSpPr>
        <p:spPr>
          <a:xfrm>
            <a:off x="304800" y="1219200"/>
            <a:ext cx="8610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 Question Answering: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the style: 70.83%, dislike: 29.16%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is hard: 55.75%, easy: 0.6%, just right: 43.63%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Time: plenty:3.03%, enough: 36.96%, not: 60%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distribution: # of students (Total: 180)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&gt;=90:  24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80-89: 54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70-79: 46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grading are based on overall score accumulation and relative class distributions</a:t>
            </a:r>
            <a:endParaRPr/>
          </a:p>
        </p:txBody>
      </p:sp>
      <p:sp>
        <p:nvSpPr>
          <p:cNvPr id="883" name="Google Shape;883;p7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84" name="Google Shape;884;p77"/>
          <p:cNvSpPr txBox="1"/>
          <p:nvPr/>
        </p:nvSpPr>
        <p:spPr>
          <a:xfrm>
            <a:off x="3200400" y="3810000"/>
            <a:ext cx="38100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60-69: 37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50-59: 15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40-49: 2</a:t>
            </a:r>
            <a:endParaRPr/>
          </a:p>
        </p:txBody>
      </p:sp>
      <p:sp>
        <p:nvSpPr>
          <p:cNvPr id="885" name="Google Shape;885;p77"/>
          <p:cNvSpPr txBox="1"/>
          <p:nvPr/>
        </p:nvSpPr>
        <p:spPr>
          <a:xfrm>
            <a:off x="6248400" y="3733800"/>
            <a:ext cx="2438400" cy="157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&lt;40: 2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92" name="Google Shape;892;p78"/>
          <p:cNvSpPr txBox="1"/>
          <p:nvPr>
            <p:ph idx="4294967295" type="title"/>
          </p:nvPr>
        </p:nvSpPr>
        <p:spPr>
          <a:xfrm>
            <a:off x="-228600" y="152400"/>
            <a:ext cx="9601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Issues: Evaluating Classification Methods</a:t>
            </a:r>
            <a:endParaRPr/>
          </a:p>
        </p:txBody>
      </p:sp>
      <p:sp>
        <p:nvSpPr>
          <p:cNvPr id="893" name="Google Shape;893;p78"/>
          <p:cNvSpPr txBox="1"/>
          <p:nvPr>
            <p:ph idx="4294967295" type="body"/>
          </p:nvPr>
        </p:nvSpPr>
        <p:spPr>
          <a:xfrm>
            <a:off x="304800" y="1371600"/>
            <a:ext cx="8378825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accuracy: predicting class label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accuracy: guessing value of predicted attributes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construct the model (training time)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to use the model (classification/prediction time)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Robustness: handling noise and missing values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efficiency in disk-resident databases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Interpretability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and insight provided by the model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measures, e.g., goodness of rules, such as decision tree size or compactness of classification rules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0" name="Google Shape;900;p79"/>
          <p:cNvSpPr txBox="1"/>
          <p:nvPr>
            <p:ph idx="4294967295" type="title"/>
          </p:nvPr>
        </p:nvSpPr>
        <p:spPr>
          <a:xfrm>
            <a:off x="304800" y="3048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Predictor Error Measures</a:t>
            </a:r>
            <a:endParaRPr/>
          </a:p>
        </p:txBody>
      </p:sp>
      <p:sp>
        <p:nvSpPr>
          <p:cNvPr id="901" name="Google Shape;901;p79"/>
          <p:cNvSpPr txBox="1"/>
          <p:nvPr>
            <p:ph idx="4294967295" type="body"/>
          </p:nvPr>
        </p:nvSpPr>
        <p:spPr>
          <a:xfrm>
            <a:off x="3048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predictor accuracy: measure how far off the predicted value is from the actual known value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measures the error betw.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predicted value y</a:t>
            </a:r>
            <a:r>
              <a:rPr b="0" baseline="-2500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error: |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’| 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Squared error:  (y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’)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error (generalization error): the average loss over the test set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absolute error:                  Mean squared error:</a:t>
            </a:r>
            <a:endParaRPr/>
          </a:p>
          <a:p>
            <a:pPr indent="-21590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absolute error:               Relative squared error: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mean squared-error exaggerates the presence of outliers</a:t>
            </a:r>
            <a:endParaRPr/>
          </a:p>
          <a:p>
            <a:pPr indent="-285750" lvl="1" marL="74295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Popularly use (square) root mean-square error, similarly, root relative squared error</a:t>
            </a:r>
            <a:endParaRPr/>
          </a:p>
        </p:txBody>
      </p:sp>
      <p:pic>
        <p:nvPicPr>
          <p:cNvPr id="902" name="Google Shape;902;p7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3581400"/>
            <a:ext cx="103028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581400"/>
            <a:ext cx="1169987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9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4419600"/>
            <a:ext cx="10668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20000" y="4267200"/>
            <a:ext cx="1169987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4" name="Google Shape;184;p8"/>
          <p:cNvSpPr txBox="1"/>
          <p:nvPr>
            <p:ph type="title"/>
          </p:nvPr>
        </p:nvSpPr>
        <p:spPr>
          <a:xfrm>
            <a:off x="0" y="2286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Process (2): Using the Model in Prediction </a:t>
            </a:r>
            <a:endParaRPr/>
          </a:p>
        </p:txBody>
      </p:sp>
      <p:grpSp>
        <p:nvGrpSpPr>
          <p:cNvPr id="185" name="Google Shape;185;p8"/>
          <p:cNvGrpSpPr/>
          <p:nvPr/>
        </p:nvGrpSpPr>
        <p:grpSpPr>
          <a:xfrm>
            <a:off x="4445000" y="1570037"/>
            <a:ext cx="1889125" cy="1506537"/>
            <a:chOff x="2800" y="989"/>
            <a:chExt cx="1190" cy="949"/>
          </a:xfrm>
        </p:grpSpPr>
        <p:pic>
          <p:nvPicPr>
            <p:cNvPr id="186" name="Google Shape;18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8"/>
            <p:cNvSpPr txBox="1"/>
            <p:nvPr/>
          </p:nvSpPr>
          <p:spPr>
            <a:xfrm>
              <a:off x="2964" y="1384"/>
              <a:ext cx="85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</p:txBody>
        </p:sp>
      </p:grpSp>
      <p:grpSp>
        <p:nvGrpSpPr>
          <p:cNvPr id="188" name="Google Shape;188;p8"/>
          <p:cNvGrpSpPr/>
          <p:nvPr/>
        </p:nvGrpSpPr>
        <p:grpSpPr>
          <a:xfrm>
            <a:off x="2157412" y="2735262"/>
            <a:ext cx="1698625" cy="1506537"/>
            <a:chOff x="1359" y="1723"/>
            <a:chExt cx="1070" cy="949"/>
          </a:xfrm>
        </p:grpSpPr>
        <p:pic>
          <p:nvPicPr>
            <p:cNvPr id="189" name="Google Shape;189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8"/>
            <p:cNvSpPr txBox="1"/>
            <p:nvPr/>
          </p:nvSpPr>
          <p:spPr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Testing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graphicFrame>
        <p:nvGraphicFramePr>
          <p:cNvPr id="191" name="Google Shape;191;p8"/>
          <p:cNvGraphicFramePr/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>
              <mc:Choice Requires="v">
                <p:oleObj r:id="rId6" imgH="1765300" imgW="5438775" progId="Excel.Sheet.8" spid="_x0000_s1">
                  <p:embed/>
                </p:oleObj>
              </mc:Choice>
              <mc:Fallback>
                <p:oleObj r:id="rId7" imgH="1765300" imgW="5438775" progId="Excel.Sheet.8">
                  <p:embed/>
                  <p:pic>
                    <p:nvPicPr>
                      <p:cNvPr id="191" name="Google Shape;191;p8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2" name="Google Shape;192;p8"/>
          <p:cNvCxnSpPr/>
          <p:nvPr/>
        </p:nvCxnSpPr>
        <p:spPr>
          <a:xfrm flipH="1">
            <a:off x="427037" y="4071937"/>
            <a:ext cx="1644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3" name="Google Shape;193;p8"/>
          <p:cNvCxnSpPr/>
          <p:nvPr/>
        </p:nvCxnSpPr>
        <p:spPr>
          <a:xfrm>
            <a:off x="3857625" y="4071937"/>
            <a:ext cx="2025650" cy="7000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" name="Google Shape;194;p8"/>
          <p:cNvSpPr/>
          <p:nvPr/>
        </p:nvSpPr>
        <p:spPr>
          <a:xfrm>
            <a:off x="7793037" y="5000625"/>
            <a:ext cx="546100" cy="592137"/>
          </a:xfrm>
          <a:prstGeom prst="downArrow">
            <a:avLst>
              <a:gd fmla="val 16198" name="adj1"/>
              <a:gd fmla="val 50000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6523037" y="2173287"/>
            <a:ext cx="941387" cy="766762"/>
          </a:xfrm>
          <a:custGeom>
            <a:rect b="b" l="l" r="r" t="t"/>
            <a:pathLst>
              <a:path extrusionOk="0" h="483" w="59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6" name="Google Shape;196;p8"/>
          <p:cNvGrpSpPr/>
          <p:nvPr/>
        </p:nvGrpSpPr>
        <p:grpSpPr>
          <a:xfrm>
            <a:off x="6646862" y="3187700"/>
            <a:ext cx="1781175" cy="815975"/>
            <a:chOff x="4187" y="2008"/>
            <a:chExt cx="1122" cy="514"/>
          </a:xfrm>
        </p:grpSpPr>
        <p:pic>
          <p:nvPicPr>
            <p:cNvPr id="197" name="Google Shape;197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8"/>
            <p:cNvSpPr txBox="1"/>
            <p:nvPr/>
          </p:nvSpPr>
          <p:spPr>
            <a:xfrm>
              <a:off x="4251" y="2180"/>
              <a:ext cx="98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Unseen Data</a:t>
              </a:r>
              <a:endParaRPr/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6305550" y="4262437"/>
            <a:ext cx="2454275" cy="45720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(Jeff, Professor, 4)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 flipH="1">
            <a:off x="6167437" y="3903662"/>
            <a:ext cx="471487" cy="393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1" name="Google Shape;201;p8"/>
          <p:cNvCxnSpPr/>
          <p:nvPr/>
        </p:nvCxnSpPr>
        <p:spPr>
          <a:xfrm>
            <a:off x="8448675" y="3903662"/>
            <a:ext cx="363537" cy="3492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2" name="Google Shape;202;p8"/>
          <p:cNvSpPr/>
          <p:nvPr/>
        </p:nvSpPr>
        <p:spPr>
          <a:xfrm>
            <a:off x="3360737" y="2032000"/>
            <a:ext cx="901700" cy="593725"/>
          </a:xfrm>
          <a:custGeom>
            <a:rect b="b" l="l" r="r" t="t"/>
            <a:pathLst>
              <a:path extrusionOk="0" h="374" w="568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cap="rnd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3" name="Google Shape;20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0012" y="5738812"/>
            <a:ext cx="7207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6221412" y="4959350"/>
            <a:ext cx="15255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Tenured?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12" name="Google Shape;912;p80"/>
          <p:cNvSpPr txBox="1"/>
          <p:nvPr>
            <p:ph idx="4294967295" type="title"/>
          </p:nvPr>
        </p:nvSpPr>
        <p:spPr>
          <a:xfrm>
            <a:off x="304800" y="304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Scalable Decision Tree Induction Methods</a:t>
            </a:r>
            <a:endParaRPr/>
          </a:p>
        </p:txBody>
      </p:sp>
      <p:sp>
        <p:nvSpPr>
          <p:cNvPr id="913" name="Google Shape;913;p80"/>
          <p:cNvSpPr txBox="1"/>
          <p:nvPr>
            <p:ph idx="4294967295" type="body"/>
          </p:nvPr>
        </p:nvSpPr>
        <p:spPr>
          <a:xfrm>
            <a:off x="3810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SLIQ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(EDBT’96 — Mehta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index for each attribute and only class list and the current attribute list reside in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SPRINT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(VLDB’96 — J. Shafer et al.)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Constructs an attribute list data structure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(VLDB’98 — Rastogi &amp; Shim)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Integrates tree splitting and tree pruning: stop growing the tree earlier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RainForest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(VLDB’98 — Gehrke, Ramakrishnan &amp; Ganti)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an AVC-list (attribute, value, class label)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BOAT </a:t>
            </a: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(PODS’99 — Gehrke, Ganti, Ramakrishnan &amp; Loh)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bootstrapping to create several small samples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20" name="Google Shape;920;p81"/>
          <p:cNvSpPr txBox="1"/>
          <p:nvPr>
            <p:ph idx="4294967295" type="title"/>
          </p:nvPr>
        </p:nvSpPr>
        <p:spPr>
          <a:xfrm>
            <a:off x="0" y="304800"/>
            <a:ext cx="9144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Data Cube-Based Decision-Tree Induction</a:t>
            </a:r>
            <a:endParaRPr/>
          </a:p>
        </p:txBody>
      </p:sp>
      <p:sp>
        <p:nvSpPr>
          <p:cNvPr id="921" name="Google Shape;921;p81"/>
          <p:cNvSpPr txBox="1"/>
          <p:nvPr>
            <p:ph idx="4294967295" type="body"/>
          </p:nvPr>
        </p:nvSpPr>
        <p:spPr>
          <a:xfrm>
            <a:off x="304800" y="13716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generalization with decision-tree induction (Kamber et al.’97)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at primitive concept 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precise temperature, humidity, outlook, etc.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Low-level concepts, scattered classes, bushy classification-trees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interpretation problems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Cube-based multi-level classification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analysis at multi-levels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Information-gain analysis with dimension + level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b="1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211" name="Google Shape;211;p9"/>
          <p:cNvSpPr txBox="1"/>
          <p:nvPr>
            <p:ph idx="4294967295"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Overlock"/>
                <a:ea typeface="Overlock"/>
                <a:cs typeface="Overlock"/>
                <a:sym typeface="Overlock"/>
              </a:rPr>
              <a:t>Chapter 8. Classification: Basic Concepts</a:t>
            </a:r>
            <a:endParaRPr/>
          </a:p>
        </p:txBody>
      </p:sp>
      <p:sp>
        <p:nvSpPr>
          <p:cNvPr id="212" name="Google Shape;212;p9"/>
          <p:cNvSpPr txBox="1"/>
          <p:nvPr>
            <p:ph idx="4294967295" type="body"/>
          </p:nvPr>
        </p:nvSpPr>
        <p:spPr>
          <a:xfrm>
            <a:off x="304800" y="14478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Basic Concepts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Induction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 Classification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Classification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and Selection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to Improve Classification Accuracy: Ensemble Methods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 rot="9780000">
            <a:off x="4572000" y="2133600"/>
            <a:ext cx="533400" cy="3810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