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8" r:id="rId4"/>
    <p:sldId id="259" r:id="rId5"/>
    <p:sldId id="261" r:id="rId6"/>
    <p:sldId id="262" r:id="rId7"/>
    <p:sldId id="263" r:id="rId8"/>
    <p:sldId id="264" r:id="rId9"/>
    <p:sldId id="274" r:id="rId10"/>
    <p:sldId id="265" r:id="rId11"/>
    <p:sldId id="266" r:id="rId12"/>
    <p:sldId id="267" r:id="rId13"/>
    <p:sldId id="268" r:id="rId14"/>
    <p:sldId id="269" r:id="rId15"/>
    <p:sldId id="270" r:id="rId16"/>
    <p:sldId id="271" r:id="rId17"/>
    <p:sldId id="272" r:id="rId18"/>
    <p:sldId id="275" r:id="rId19"/>
    <p:sldId id="276" r:id="rId20"/>
    <p:sldId id="273" r:id="rId21"/>
    <p:sldId id="277" r:id="rId22"/>
    <p:sldId id="278" r:id="rId23"/>
    <p:sldId id="279"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34DD12-1AC4-4709-8F2C-01F79D2D3A5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151931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4DD12-1AC4-4709-8F2C-01F79D2D3A5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3022774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4DD12-1AC4-4709-8F2C-01F79D2D3A5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2130801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34DD12-1AC4-4709-8F2C-01F79D2D3A5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2294450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34DD12-1AC4-4709-8F2C-01F79D2D3A59}" type="datetimeFigureOut">
              <a:rPr lang="en-IN" smtClean="0"/>
              <a:t>26-09-2022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112021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34DD12-1AC4-4709-8F2C-01F79D2D3A59}"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350542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34DD12-1AC4-4709-8F2C-01F79D2D3A59}" type="datetimeFigureOut">
              <a:rPr lang="en-IN" smtClean="0"/>
              <a:t>26-09-2022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267586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34DD12-1AC4-4709-8F2C-01F79D2D3A59}" type="datetimeFigureOut">
              <a:rPr lang="en-IN" smtClean="0"/>
              <a:t>26-09-2022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3784434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4DD12-1AC4-4709-8F2C-01F79D2D3A59}" type="datetimeFigureOut">
              <a:rPr lang="en-IN" smtClean="0"/>
              <a:t>26-09-2022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34181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4DD12-1AC4-4709-8F2C-01F79D2D3A59}"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40870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34DD12-1AC4-4709-8F2C-01F79D2D3A59}" type="datetimeFigureOut">
              <a:rPr lang="en-IN" smtClean="0"/>
              <a:t>26-09-2022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6B2E1-EC2B-400F-8BC7-58142C60C9E5}" type="slidenum">
              <a:rPr lang="en-IN" smtClean="0"/>
              <a:t>‹#›</a:t>
            </a:fld>
            <a:endParaRPr lang="en-IN"/>
          </a:p>
        </p:txBody>
      </p:sp>
    </p:spTree>
    <p:extLst>
      <p:ext uri="{BB962C8B-B14F-4D97-AF65-F5344CB8AC3E}">
        <p14:creationId xmlns:p14="http://schemas.microsoft.com/office/powerpoint/2010/main" val="195192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4DD12-1AC4-4709-8F2C-01F79D2D3A59}" type="datetimeFigureOut">
              <a:rPr lang="en-IN" smtClean="0"/>
              <a:t>26-09-2022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6B2E1-EC2B-400F-8BC7-58142C60C9E5}" type="slidenum">
              <a:rPr lang="en-IN" smtClean="0"/>
              <a:t>‹#›</a:t>
            </a:fld>
            <a:endParaRPr lang="en-IN"/>
          </a:p>
        </p:txBody>
      </p:sp>
    </p:spTree>
    <p:extLst>
      <p:ext uri="{BB962C8B-B14F-4D97-AF65-F5344CB8AC3E}">
        <p14:creationId xmlns:p14="http://schemas.microsoft.com/office/powerpoint/2010/main" val="210146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6</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89292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regression </a:t>
            </a:r>
            <a:endParaRPr lang="en-IN" dirty="0"/>
          </a:p>
        </p:txBody>
      </p:sp>
      <p:sp>
        <p:nvSpPr>
          <p:cNvPr id="3" name="Content Placeholder 2"/>
          <p:cNvSpPr>
            <a:spLocks noGrp="1"/>
          </p:cNvSpPr>
          <p:nvPr>
            <p:ph idx="1"/>
          </p:nvPr>
        </p:nvSpPr>
        <p:spPr/>
        <p:txBody>
          <a:bodyPr/>
          <a:lstStyle/>
          <a:p>
            <a:r>
              <a:rPr lang="en-US" dirty="0" smtClean="0"/>
              <a:t>Simple regression is a part of bivariate statistics (two variable)</a:t>
            </a:r>
          </a:p>
          <a:p>
            <a:r>
              <a:rPr lang="en-US" dirty="0" smtClean="0"/>
              <a:t>Co-relation and </a:t>
            </a:r>
            <a:r>
              <a:rPr lang="en-US" dirty="0" err="1" smtClean="0"/>
              <a:t>anova</a:t>
            </a:r>
            <a:r>
              <a:rPr lang="en-US" dirty="0" smtClean="0"/>
              <a:t> -</a:t>
            </a:r>
            <a:r>
              <a:rPr lang="en-US" dirty="0" smtClean="0">
                <a:sym typeface="Wingdings" panose="05000000000000000000" pitchFamily="2" charset="2"/>
              </a:rPr>
              <a:t> simple regression </a:t>
            </a:r>
          </a:p>
          <a:p>
            <a:r>
              <a:rPr lang="en-US" dirty="0" smtClean="0"/>
              <a:t>The value of one variable is a function of the other variable </a:t>
            </a:r>
          </a:p>
          <a:p>
            <a:r>
              <a:rPr lang="en-US" dirty="0" smtClean="0"/>
              <a:t>Value of y is function of x; y = f(x)</a:t>
            </a:r>
          </a:p>
          <a:p>
            <a:r>
              <a:rPr lang="en-US" dirty="0" smtClean="0"/>
              <a:t>Value of dependent variable is a function of independent variable </a:t>
            </a:r>
            <a:endParaRPr lang="en-IN" dirty="0"/>
          </a:p>
        </p:txBody>
      </p:sp>
    </p:spTree>
    <p:extLst>
      <p:ext uri="{BB962C8B-B14F-4D97-AF65-F5344CB8AC3E}">
        <p14:creationId xmlns:p14="http://schemas.microsoft.com/office/powerpoint/2010/main" val="39393385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for </a:t>
            </a:r>
            <a:r>
              <a:rPr lang="en-US" dirty="0" err="1" smtClean="0"/>
              <a:t>sevice</a:t>
            </a:r>
            <a:r>
              <a:rPr lang="en-US" dirty="0" smtClean="0"/>
              <a:t> </a:t>
            </a:r>
            <a:endParaRPr lang="en-IN" dirty="0"/>
          </a:p>
        </p:txBody>
      </p:sp>
      <p:sp>
        <p:nvSpPr>
          <p:cNvPr id="3" name="Content Placeholder 2"/>
          <p:cNvSpPr>
            <a:spLocks noGrp="1"/>
          </p:cNvSpPr>
          <p:nvPr>
            <p:ph idx="1"/>
          </p:nvPr>
        </p:nvSpPr>
        <p:spPr/>
        <p:txBody>
          <a:bodyPr/>
          <a:lstStyle/>
          <a:p>
            <a:r>
              <a:rPr lang="en-US" dirty="0" smtClean="0"/>
              <a:t>Working with 2 variables</a:t>
            </a:r>
          </a:p>
          <a:p>
            <a:r>
              <a:rPr lang="en-US" dirty="0" smtClean="0"/>
              <a:t>Dependent variable : tip</a:t>
            </a:r>
          </a:p>
          <a:p>
            <a:r>
              <a:rPr lang="en-US" dirty="0" smtClean="0"/>
              <a:t>Independent variable : total bill</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2946125812"/>
              </p:ext>
            </p:extLst>
          </p:nvPr>
        </p:nvGraphicFramePr>
        <p:xfrm>
          <a:off x="6518365" y="2374265"/>
          <a:ext cx="4691744" cy="2595880"/>
        </p:xfrm>
        <a:graphic>
          <a:graphicData uri="http://schemas.openxmlformats.org/drawingml/2006/table">
            <a:tbl>
              <a:tblPr firstRow="1" bandRow="1">
                <a:tableStyleId>{5C22544A-7EE6-4342-B048-85BDC9FD1C3A}</a:tableStyleId>
              </a:tblPr>
              <a:tblGrid>
                <a:gridCol w="2345872"/>
                <a:gridCol w="2345872"/>
              </a:tblGrid>
              <a:tr h="370840">
                <a:tc>
                  <a:txBody>
                    <a:bodyPr/>
                    <a:lstStyle/>
                    <a:p>
                      <a:r>
                        <a:rPr lang="en-US" dirty="0" smtClean="0"/>
                        <a:t>Total Bill</a:t>
                      </a:r>
                      <a:endParaRPr lang="en-IN" dirty="0"/>
                    </a:p>
                  </a:txBody>
                  <a:tcPr/>
                </a:tc>
                <a:tc>
                  <a:txBody>
                    <a:bodyPr/>
                    <a:lstStyle/>
                    <a:p>
                      <a:r>
                        <a:rPr lang="en-US" dirty="0" smtClean="0"/>
                        <a:t>Tip</a:t>
                      </a:r>
                      <a:endParaRPr lang="en-IN" dirty="0"/>
                    </a:p>
                  </a:txBody>
                  <a:tcPr/>
                </a:tc>
              </a:tr>
              <a:tr h="370840">
                <a:tc>
                  <a:txBody>
                    <a:bodyPr/>
                    <a:lstStyle/>
                    <a:p>
                      <a:r>
                        <a:rPr lang="en-US" dirty="0" smtClean="0"/>
                        <a:t>34</a:t>
                      </a:r>
                      <a:endParaRPr lang="en-IN" dirty="0"/>
                    </a:p>
                  </a:txBody>
                  <a:tcPr/>
                </a:tc>
                <a:tc>
                  <a:txBody>
                    <a:bodyPr/>
                    <a:lstStyle/>
                    <a:p>
                      <a:r>
                        <a:rPr lang="en-US" dirty="0" smtClean="0"/>
                        <a:t>5</a:t>
                      </a:r>
                      <a:endParaRPr lang="en-IN" dirty="0"/>
                    </a:p>
                  </a:txBody>
                  <a:tcPr/>
                </a:tc>
              </a:tr>
              <a:tr h="370840">
                <a:tc>
                  <a:txBody>
                    <a:bodyPr/>
                    <a:lstStyle/>
                    <a:p>
                      <a:r>
                        <a:rPr lang="en-US" dirty="0" smtClean="0"/>
                        <a:t>108</a:t>
                      </a:r>
                      <a:endParaRPr lang="en-IN" dirty="0"/>
                    </a:p>
                  </a:txBody>
                  <a:tcPr/>
                </a:tc>
                <a:tc>
                  <a:txBody>
                    <a:bodyPr/>
                    <a:lstStyle/>
                    <a:p>
                      <a:r>
                        <a:rPr lang="en-US" dirty="0" smtClean="0"/>
                        <a:t>17</a:t>
                      </a:r>
                      <a:endParaRPr lang="en-IN" dirty="0"/>
                    </a:p>
                  </a:txBody>
                  <a:tcPr/>
                </a:tc>
              </a:tr>
              <a:tr h="370840">
                <a:tc>
                  <a:txBody>
                    <a:bodyPr/>
                    <a:lstStyle/>
                    <a:p>
                      <a:r>
                        <a:rPr lang="en-US" dirty="0" smtClean="0"/>
                        <a:t>64</a:t>
                      </a:r>
                      <a:endParaRPr lang="en-IN" dirty="0"/>
                    </a:p>
                  </a:txBody>
                  <a:tcPr/>
                </a:tc>
                <a:tc>
                  <a:txBody>
                    <a:bodyPr/>
                    <a:lstStyle/>
                    <a:p>
                      <a:r>
                        <a:rPr lang="en-US" dirty="0" smtClean="0"/>
                        <a:t>11</a:t>
                      </a:r>
                    </a:p>
                  </a:txBody>
                  <a:tcPr/>
                </a:tc>
              </a:tr>
              <a:tr h="370840">
                <a:tc>
                  <a:txBody>
                    <a:bodyPr/>
                    <a:lstStyle/>
                    <a:p>
                      <a:r>
                        <a:rPr lang="en-US" dirty="0" smtClean="0"/>
                        <a:t>88</a:t>
                      </a:r>
                      <a:endParaRPr lang="en-IN" dirty="0"/>
                    </a:p>
                  </a:txBody>
                  <a:tcPr/>
                </a:tc>
                <a:tc>
                  <a:txBody>
                    <a:bodyPr/>
                    <a:lstStyle/>
                    <a:p>
                      <a:r>
                        <a:rPr lang="en-US" dirty="0" smtClean="0"/>
                        <a:t>8</a:t>
                      </a:r>
                    </a:p>
                  </a:txBody>
                  <a:tcPr/>
                </a:tc>
              </a:tr>
              <a:tr h="370840">
                <a:tc>
                  <a:txBody>
                    <a:bodyPr/>
                    <a:lstStyle/>
                    <a:p>
                      <a:r>
                        <a:rPr lang="en-US" dirty="0" smtClean="0"/>
                        <a:t>99</a:t>
                      </a:r>
                      <a:endParaRPr lang="en-IN" dirty="0"/>
                    </a:p>
                  </a:txBody>
                  <a:tcPr/>
                </a:tc>
                <a:tc>
                  <a:txBody>
                    <a:bodyPr/>
                    <a:lstStyle/>
                    <a:p>
                      <a:r>
                        <a:rPr lang="en-US" dirty="0" smtClean="0"/>
                        <a:t>14</a:t>
                      </a:r>
                    </a:p>
                  </a:txBody>
                  <a:tcPr/>
                </a:tc>
              </a:tr>
              <a:tr h="370840">
                <a:tc>
                  <a:txBody>
                    <a:bodyPr/>
                    <a:lstStyle/>
                    <a:p>
                      <a:r>
                        <a:rPr lang="en-US" dirty="0" smtClean="0"/>
                        <a:t>51</a:t>
                      </a:r>
                      <a:endParaRPr lang="en-IN" dirty="0"/>
                    </a:p>
                  </a:txBody>
                  <a:tcPr/>
                </a:tc>
                <a:tc>
                  <a:txBody>
                    <a:bodyPr/>
                    <a:lstStyle/>
                    <a:p>
                      <a:r>
                        <a:rPr lang="en-US" dirty="0" smtClean="0"/>
                        <a:t>5</a:t>
                      </a:r>
                    </a:p>
                  </a:txBody>
                  <a:tcPr/>
                </a:tc>
              </a:tr>
            </a:tbl>
          </a:graphicData>
        </a:graphic>
      </p:graphicFrame>
    </p:spTree>
    <p:extLst>
      <p:ext uri="{BB962C8B-B14F-4D97-AF65-F5344CB8AC3E}">
        <p14:creationId xmlns:p14="http://schemas.microsoft.com/office/powerpoint/2010/main" val="1079543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the slope is equal to zero , m=0 </a:t>
            </a:r>
            <a:endParaRPr lang="en-IN" dirty="0"/>
          </a:p>
        </p:txBody>
      </p:sp>
      <p:sp>
        <p:nvSpPr>
          <p:cNvPr id="3" name="Content Placeholder 2"/>
          <p:cNvSpPr>
            <a:spLocks noGrp="1"/>
          </p:cNvSpPr>
          <p:nvPr>
            <p:ph idx="1"/>
          </p:nvPr>
        </p:nvSpPr>
        <p:spPr/>
        <p:txBody>
          <a:bodyPr/>
          <a:lstStyle/>
          <a:p>
            <a:r>
              <a:rPr lang="en-US" dirty="0" smtClean="0"/>
              <a:t>In this situation y is 10 for every value of x</a:t>
            </a:r>
          </a:p>
          <a:p>
            <a:r>
              <a:rPr lang="en-US" dirty="0" smtClean="0"/>
              <a:t>Y=</a:t>
            </a:r>
            <a:r>
              <a:rPr lang="en-US" dirty="0" err="1" smtClean="0"/>
              <a:t>mx+c</a:t>
            </a:r>
            <a:r>
              <a:rPr lang="en-US" dirty="0" smtClean="0"/>
              <a:t> (m=o)(c=10, mean)</a:t>
            </a:r>
          </a:p>
          <a:p>
            <a:r>
              <a:rPr lang="en-US" dirty="0" smtClean="0"/>
              <a:t>Y=(0*x)+ c</a:t>
            </a:r>
          </a:p>
          <a:p>
            <a:r>
              <a:rPr lang="en-US" dirty="0" smtClean="0"/>
              <a:t>Y=c</a:t>
            </a:r>
            <a:endParaRPr lang="en-IN" dirty="0"/>
          </a:p>
        </p:txBody>
      </p:sp>
      <p:pic>
        <p:nvPicPr>
          <p:cNvPr id="4" name="Content Placeholder 3"/>
          <p:cNvPicPr>
            <a:picLocks noChangeAspect="1"/>
          </p:cNvPicPr>
          <p:nvPr/>
        </p:nvPicPr>
        <p:blipFill>
          <a:blip r:embed="rId2"/>
          <a:stretch>
            <a:fillRect/>
          </a:stretch>
        </p:blipFill>
        <p:spPr>
          <a:xfrm>
            <a:off x="5580017" y="3280959"/>
            <a:ext cx="4858428" cy="2896004"/>
          </a:xfrm>
          <a:prstGeom prst="rect">
            <a:avLst/>
          </a:prstGeom>
        </p:spPr>
      </p:pic>
    </p:spTree>
    <p:extLst>
      <p:ext uri="{BB962C8B-B14F-4D97-AF65-F5344CB8AC3E}">
        <p14:creationId xmlns:p14="http://schemas.microsoft.com/office/powerpoint/2010/main" val="8708436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square criterion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Min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Ȳ</m:t>
                    </m:r>
                    <m:r>
                      <m:rPr>
                        <m:sty m:val="p"/>
                      </m:rPr>
                      <a:rPr lang="en-US" b="0" i="0" smtClean="0">
                        <a:latin typeface="Cambria Math" panose="02040503050406030204" pitchFamily="18" charset="0"/>
                        <a:ea typeface="Cambria Math" panose="02040503050406030204" pitchFamily="18" charset="0"/>
                      </a:rPr>
                      <m:t>i</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Yi</m:t>
                    </m:r>
                    <m:r>
                      <a:rPr lang="en-US" b="0" i="0" smtClean="0">
                        <a:latin typeface="Cambria Math" panose="02040503050406030204" pitchFamily="18" charset="0"/>
                        <a:ea typeface="Cambria Math" panose="02040503050406030204" pitchFamily="18" charset="0"/>
                      </a:rPr>
                      <m:t>)</m:t>
                    </m:r>
                  </m:oMath>
                </a14:m>
                <a:r>
                  <a:rPr lang="en-IN" dirty="0" smtClean="0"/>
                  <a:t>2</a:t>
                </a:r>
              </a:p>
              <a:p>
                <a:endParaRPr lang="en-US" dirty="0"/>
              </a:p>
              <a:p>
                <a:r>
                  <a:rPr lang="en-US" dirty="0" smtClean="0"/>
                  <a:t>Ȳ </a:t>
                </a:r>
                <a:r>
                  <a:rPr lang="en-US" dirty="0" smtClean="0">
                    <a:sym typeface="Wingdings" panose="05000000000000000000" pitchFamily="2" charset="2"/>
                  </a:rPr>
                  <a:t>estimated(predicted) value of dependent variable </a:t>
                </a:r>
              </a:p>
              <a:p>
                <a:r>
                  <a:rPr lang="en-US" dirty="0" smtClean="0">
                    <a:sym typeface="Wingdings" panose="05000000000000000000" pitchFamily="2" charset="2"/>
                  </a:rPr>
                  <a:t>Y  observed value of dependent variable</a:t>
                </a:r>
              </a:p>
              <a:p>
                <a:r>
                  <a:rPr lang="en-US" dirty="0" smtClean="0">
                    <a:sym typeface="Wingdings" panose="05000000000000000000" pitchFamily="2" charset="2"/>
                  </a:rPr>
                  <a:t>The goal is to minimize the sum of squares of error between the observed value for dependent variable and estimated value of the dependent variable that is provided by regression line . Sum of squares of residuals</a:t>
                </a:r>
              </a:p>
              <a:p>
                <a:r>
                  <a:rPr lang="en-US" dirty="0" smtClean="0">
                    <a:sym typeface="Wingdings" panose="05000000000000000000" pitchFamily="2" charset="2"/>
                  </a:rPr>
                  <a:t>Note: sum of square of error should be less (smaller ) than when we have just one dependent variable alone (SSE=120)</a:t>
                </a:r>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3081"/>
                </a:stretch>
              </a:blipFill>
            </p:spPr>
            <p:txBody>
              <a:bodyPr/>
              <a:lstStyle/>
              <a:p>
                <a:r>
                  <a:rPr lang="en-IN">
                    <a:noFill/>
                  </a:rPr>
                  <a:t> </a:t>
                </a:r>
              </a:p>
            </p:txBody>
          </p:sp>
        </mc:Fallback>
      </mc:AlternateContent>
    </p:spTree>
    <p:extLst>
      <p:ext uri="{BB962C8B-B14F-4D97-AF65-F5344CB8AC3E}">
        <p14:creationId xmlns:p14="http://schemas.microsoft.com/office/powerpoint/2010/main" val="3229603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 : Scatter Plot </a:t>
            </a:r>
            <a:endParaRPr lang="en-IN" dirty="0"/>
          </a:p>
        </p:txBody>
      </p:sp>
      <p:sp>
        <p:nvSpPr>
          <p:cNvPr id="3" name="Content Placeholder 2"/>
          <p:cNvSpPr>
            <a:spLocks noGrp="1"/>
          </p:cNvSpPr>
          <p:nvPr>
            <p:ph idx="1"/>
          </p:nvPr>
        </p:nvSpPr>
        <p:spPr>
          <a:xfrm>
            <a:off x="838200" y="1825625"/>
            <a:ext cx="5732417" cy="4351338"/>
          </a:xfrm>
        </p:spPr>
        <p:txBody>
          <a:bodyPr/>
          <a:lstStyle/>
          <a:p>
            <a:endParaRPr lang="en-IN" dirty="0"/>
          </a:p>
        </p:txBody>
      </p:sp>
      <p:pic>
        <p:nvPicPr>
          <p:cNvPr id="5" name="Picture 4"/>
          <p:cNvPicPr>
            <a:picLocks noChangeAspect="1"/>
          </p:cNvPicPr>
          <p:nvPr/>
        </p:nvPicPr>
        <p:blipFill>
          <a:blip r:embed="rId2"/>
          <a:stretch>
            <a:fillRect/>
          </a:stretch>
        </p:blipFill>
        <p:spPr>
          <a:xfrm>
            <a:off x="6718301" y="1536861"/>
            <a:ext cx="5182323" cy="4640102"/>
          </a:xfrm>
          <a:prstGeom prst="rect">
            <a:avLst/>
          </a:prstGeom>
        </p:spPr>
      </p:pic>
      <p:graphicFrame>
        <p:nvGraphicFramePr>
          <p:cNvPr id="9" name="Content Placeholder 3"/>
          <p:cNvGraphicFramePr>
            <a:graphicFrameLocks/>
          </p:cNvGraphicFramePr>
          <p:nvPr>
            <p:extLst>
              <p:ext uri="{D42A27DB-BD31-4B8C-83A1-F6EECF244321}">
                <p14:modId xmlns:p14="http://schemas.microsoft.com/office/powerpoint/2010/main" val="2478036337"/>
              </p:ext>
            </p:extLst>
          </p:nvPr>
        </p:nvGraphicFramePr>
        <p:xfrm>
          <a:off x="1358536" y="2805339"/>
          <a:ext cx="4691744" cy="2595880"/>
        </p:xfrm>
        <a:graphic>
          <a:graphicData uri="http://schemas.openxmlformats.org/drawingml/2006/table">
            <a:tbl>
              <a:tblPr firstRow="1" bandRow="1">
                <a:tableStyleId>{5C22544A-7EE6-4342-B048-85BDC9FD1C3A}</a:tableStyleId>
              </a:tblPr>
              <a:tblGrid>
                <a:gridCol w="2345872"/>
                <a:gridCol w="2345872"/>
              </a:tblGrid>
              <a:tr h="370840">
                <a:tc>
                  <a:txBody>
                    <a:bodyPr/>
                    <a:lstStyle/>
                    <a:p>
                      <a:r>
                        <a:rPr lang="en-US" dirty="0" smtClean="0"/>
                        <a:t>Total Bill</a:t>
                      </a:r>
                      <a:endParaRPr lang="en-IN" dirty="0"/>
                    </a:p>
                  </a:txBody>
                  <a:tcPr/>
                </a:tc>
                <a:tc>
                  <a:txBody>
                    <a:bodyPr/>
                    <a:lstStyle/>
                    <a:p>
                      <a:r>
                        <a:rPr lang="en-US" dirty="0" smtClean="0"/>
                        <a:t>Tip</a:t>
                      </a:r>
                      <a:endParaRPr lang="en-IN" dirty="0"/>
                    </a:p>
                  </a:txBody>
                  <a:tcPr/>
                </a:tc>
              </a:tr>
              <a:tr h="370840">
                <a:tc>
                  <a:txBody>
                    <a:bodyPr/>
                    <a:lstStyle/>
                    <a:p>
                      <a:r>
                        <a:rPr lang="en-US" dirty="0" smtClean="0"/>
                        <a:t>34</a:t>
                      </a:r>
                      <a:endParaRPr lang="en-IN" dirty="0"/>
                    </a:p>
                  </a:txBody>
                  <a:tcPr/>
                </a:tc>
                <a:tc>
                  <a:txBody>
                    <a:bodyPr/>
                    <a:lstStyle/>
                    <a:p>
                      <a:r>
                        <a:rPr lang="en-US" dirty="0" smtClean="0"/>
                        <a:t>5</a:t>
                      </a:r>
                      <a:endParaRPr lang="en-IN" dirty="0"/>
                    </a:p>
                  </a:txBody>
                  <a:tcPr/>
                </a:tc>
              </a:tr>
              <a:tr h="370840">
                <a:tc>
                  <a:txBody>
                    <a:bodyPr/>
                    <a:lstStyle/>
                    <a:p>
                      <a:r>
                        <a:rPr lang="en-US" dirty="0" smtClean="0"/>
                        <a:t>108</a:t>
                      </a:r>
                      <a:endParaRPr lang="en-IN" dirty="0"/>
                    </a:p>
                  </a:txBody>
                  <a:tcPr/>
                </a:tc>
                <a:tc>
                  <a:txBody>
                    <a:bodyPr/>
                    <a:lstStyle/>
                    <a:p>
                      <a:r>
                        <a:rPr lang="en-US" dirty="0" smtClean="0"/>
                        <a:t>17</a:t>
                      </a:r>
                      <a:endParaRPr lang="en-IN" dirty="0"/>
                    </a:p>
                  </a:txBody>
                  <a:tcPr/>
                </a:tc>
              </a:tr>
              <a:tr h="370840">
                <a:tc>
                  <a:txBody>
                    <a:bodyPr/>
                    <a:lstStyle/>
                    <a:p>
                      <a:r>
                        <a:rPr lang="en-US" dirty="0" smtClean="0"/>
                        <a:t>64</a:t>
                      </a:r>
                      <a:endParaRPr lang="en-IN" dirty="0"/>
                    </a:p>
                  </a:txBody>
                  <a:tcPr/>
                </a:tc>
                <a:tc>
                  <a:txBody>
                    <a:bodyPr/>
                    <a:lstStyle/>
                    <a:p>
                      <a:r>
                        <a:rPr lang="en-US" dirty="0" smtClean="0"/>
                        <a:t>11</a:t>
                      </a:r>
                    </a:p>
                  </a:txBody>
                  <a:tcPr/>
                </a:tc>
              </a:tr>
              <a:tr h="370840">
                <a:tc>
                  <a:txBody>
                    <a:bodyPr/>
                    <a:lstStyle/>
                    <a:p>
                      <a:r>
                        <a:rPr lang="en-US" dirty="0" smtClean="0"/>
                        <a:t>88</a:t>
                      </a:r>
                      <a:endParaRPr lang="en-IN" dirty="0"/>
                    </a:p>
                  </a:txBody>
                  <a:tcPr/>
                </a:tc>
                <a:tc>
                  <a:txBody>
                    <a:bodyPr/>
                    <a:lstStyle/>
                    <a:p>
                      <a:r>
                        <a:rPr lang="en-US" dirty="0" smtClean="0"/>
                        <a:t>8</a:t>
                      </a:r>
                    </a:p>
                  </a:txBody>
                  <a:tcPr/>
                </a:tc>
              </a:tr>
              <a:tr h="370840">
                <a:tc>
                  <a:txBody>
                    <a:bodyPr/>
                    <a:lstStyle/>
                    <a:p>
                      <a:r>
                        <a:rPr lang="en-US" dirty="0" smtClean="0"/>
                        <a:t>99</a:t>
                      </a:r>
                      <a:endParaRPr lang="en-IN" dirty="0"/>
                    </a:p>
                  </a:txBody>
                  <a:tcPr/>
                </a:tc>
                <a:tc>
                  <a:txBody>
                    <a:bodyPr/>
                    <a:lstStyle/>
                    <a:p>
                      <a:r>
                        <a:rPr lang="en-US" dirty="0" smtClean="0"/>
                        <a:t>14</a:t>
                      </a:r>
                    </a:p>
                  </a:txBody>
                  <a:tcPr/>
                </a:tc>
              </a:tr>
              <a:tr h="370840">
                <a:tc>
                  <a:txBody>
                    <a:bodyPr/>
                    <a:lstStyle/>
                    <a:p>
                      <a:r>
                        <a:rPr lang="en-US" dirty="0" smtClean="0"/>
                        <a:t>51</a:t>
                      </a:r>
                      <a:endParaRPr lang="en-IN" dirty="0"/>
                    </a:p>
                  </a:txBody>
                  <a:tcPr/>
                </a:tc>
                <a:tc>
                  <a:txBody>
                    <a:bodyPr/>
                    <a:lstStyle/>
                    <a:p>
                      <a:r>
                        <a:rPr lang="en-US" dirty="0" smtClean="0"/>
                        <a:t>5</a:t>
                      </a:r>
                    </a:p>
                  </a:txBody>
                  <a:tcPr/>
                </a:tc>
              </a:tr>
            </a:tbl>
          </a:graphicData>
        </a:graphic>
      </p:graphicFrame>
    </p:spTree>
    <p:extLst>
      <p:ext uri="{BB962C8B-B14F-4D97-AF65-F5344CB8AC3E}">
        <p14:creationId xmlns:p14="http://schemas.microsoft.com/office/powerpoint/2010/main" val="1127812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 look for a visual line </a:t>
            </a:r>
            <a:endParaRPr lang="en-IN" dirty="0"/>
          </a:p>
        </p:txBody>
      </p:sp>
      <p:sp>
        <p:nvSpPr>
          <p:cNvPr id="3" name="Content Placeholder 2"/>
          <p:cNvSpPr>
            <a:spLocks noGrp="1"/>
          </p:cNvSpPr>
          <p:nvPr>
            <p:ph idx="1"/>
          </p:nvPr>
        </p:nvSpPr>
        <p:spPr/>
        <p:txBody>
          <a:bodyPr/>
          <a:lstStyle/>
          <a:p>
            <a:r>
              <a:rPr lang="en-US" dirty="0" smtClean="0"/>
              <a:t>Does the data seem</a:t>
            </a:r>
          </a:p>
          <a:p>
            <a:pPr marL="0" indent="0">
              <a:buNone/>
            </a:pPr>
            <a:r>
              <a:rPr lang="en-US" dirty="0" smtClean="0"/>
              <a:t>To  fall along the line?</a:t>
            </a:r>
            <a:endParaRPr lang="en-IN" dirty="0"/>
          </a:p>
        </p:txBody>
      </p:sp>
      <p:pic>
        <p:nvPicPr>
          <p:cNvPr id="4" name="Picture 3"/>
          <p:cNvPicPr>
            <a:picLocks noChangeAspect="1"/>
          </p:cNvPicPr>
          <p:nvPr/>
        </p:nvPicPr>
        <p:blipFill>
          <a:blip r:embed="rId2"/>
          <a:stretch>
            <a:fillRect/>
          </a:stretch>
        </p:blipFill>
        <p:spPr>
          <a:xfrm>
            <a:off x="4376056" y="1926099"/>
            <a:ext cx="6844937" cy="4150389"/>
          </a:xfrm>
          <a:prstGeom prst="rect">
            <a:avLst/>
          </a:prstGeom>
        </p:spPr>
      </p:pic>
    </p:spTree>
    <p:extLst>
      <p:ext uri="{BB962C8B-B14F-4D97-AF65-F5344CB8AC3E}">
        <p14:creationId xmlns:p14="http://schemas.microsoft.com/office/powerpoint/2010/main" val="5948281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3: Descriptive Statistics </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48952" y="1690688"/>
            <a:ext cx="8849960" cy="4896533"/>
          </a:xfrm>
          <a:prstGeom prst="rect">
            <a:avLst/>
          </a:prstGeom>
        </p:spPr>
      </p:pic>
    </p:spTree>
    <p:extLst>
      <p:ext uri="{BB962C8B-B14F-4D97-AF65-F5344CB8AC3E}">
        <p14:creationId xmlns:p14="http://schemas.microsoft.com/office/powerpoint/2010/main" val="42934203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Calculations</a:t>
            </a:r>
            <a:endParaRPr lang="en-IN" dirty="0"/>
          </a:p>
        </p:txBody>
      </p:sp>
      <p:pic>
        <p:nvPicPr>
          <p:cNvPr id="4" name="Content Placeholder 3"/>
          <p:cNvPicPr>
            <a:picLocks noGrp="1" noChangeAspect="1"/>
          </p:cNvPicPr>
          <p:nvPr>
            <p:ph idx="1"/>
          </p:nvPr>
        </p:nvPicPr>
        <p:blipFill>
          <a:blip r:embed="rId2"/>
          <a:stretch>
            <a:fillRect/>
          </a:stretch>
        </p:blipFill>
        <p:spPr>
          <a:xfrm>
            <a:off x="2523626" y="2567581"/>
            <a:ext cx="7144747" cy="2867425"/>
          </a:xfrm>
          <a:prstGeom prst="rect">
            <a:avLst/>
          </a:prstGeom>
        </p:spPr>
      </p:pic>
    </p:spTree>
    <p:extLst>
      <p:ext uri="{BB962C8B-B14F-4D97-AF65-F5344CB8AC3E}">
        <p14:creationId xmlns:p14="http://schemas.microsoft.com/office/powerpoint/2010/main" val="13949954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85193" y="1982379"/>
            <a:ext cx="9643916" cy="3504021"/>
          </a:xfrm>
          <a:prstGeom prst="rect">
            <a:avLst/>
          </a:prstGeom>
        </p:spPr>
      </p:pic>
    </p:spTree>
    <p:extLst>
      <p:ext uri="{BB962C8B-B14F-4D97-AF65-F5344CB8AC3E}">
        <p14:creationId xmlns:p14="http://schemas.microsoft.com/office/powerpoint/2010/main" val="814091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calculations</a:t>
            </a:r>
            <a:endParaRPr lang="en-IN" dirty="0"/>
          </a:p>
        </p:txBody>
      </p:sp>
      <p:pic>
        <p:nvPicPr>
          <p:cNvPr id="6" name="Content Placeholder 5"/>
          <p:cNvPicPr>
            <a:picLocks noGrp="1" noChangeAspect="1"/>
          </p:cNvPicPr>
          <p:nvPr>
            <p:ph idx="1"/>
          </p:nvPr>
        </p:nvPicPr>
        <p:blipFill>
          <a:blip r:embed="rId2"/>
          <a:stretch>
            <a:fillRect/>
          </a:stretch>
        </p:blipFill>
        <p:spPr>
          <a:xfrm>
            <a:off x="563880" y="1895898"/>
            <a:ext cx="6202680" cy="3155632"/>
          </a:xfrm>
          <a:prstGeom prst="rect">
            <a:avLst/>
          </a:prstGeom>
        </p:spPr>
      </p:pic>
      <p:pic>
        <p:nvPicPr>
          <p:cNvPr id="5" name="Picture 4"/>
          <p:cNvPicPr>
            <a:picLocks noChangeAspect="1"/>
          </p:cNvPicPr>
          <p:nvPr/>
        </p:nvPicPr>
        <p:blipFill>
          <a:blip r:embed="rId3"/>
          <a:stretch>
            <a:fillRect/>
          </a:stretch>
        </p:blipFill>
        <p:spPr>
          <a:xfrm>
            <a:off x="1386537" y="5256740"/>
            <a:ext cx="4308868" cy="562053"/>
          </a:xfrm>
          <a:prstGeom prst="rect">
            <a:avLst/>
          </a:prstGeom>
        </p:spPr>
      </p:pic>
      <p:pic>
        <p:nvPicPr>
          <p:cNvPr id="7" name="Picture 6"/>
          <p:cNvPicPr>
            <a:picLocks noChangeAspect="1"/>
          </p:cNvPicPr>
          <p:nvPr/>
        </p:nvPicPr>
        <p:blipFill>
          <a:blip r:embed="rId4"/>
          <a:stretch>
            <a:fillRect/>
          </a:stretch>
        </p:blipFill>
        <p:spPr>
          <a:xfrm>
            <a:off x="7128937" y="1991018"/>
            <a:ext cx="4588446" cy="2829176"/>
          </a:xfrm>
          <a:prstGeom prst="rect">
            <a:avLst/>
          </a:prstGeom>
        </p:spPr>
      </p:pic>
      <p:pic>
        <p:nvPicPr>
          <p:cNvPr id="8" name="Picture 7"/>
          <p:cNvPicPr>
            <a:picLocks noChangeAspect="1"/>
          </p:cNvPicPr>
          <p:nvPr/>
        </p:nvPicPr>
        <p:blipFill>
          <a:blip r:embed="rId5"/>
          <a:stretch>
            <a:fillRect/>
          </a:stretch>
        </p:blipFill>
        <p:spPr>
          <a:xfrm>
            <a:off x="7781426" y="5132897"/>
            <a:ext cx="3572374" cy="1371791"/>
          </a:xfrm>
          <a:prstGeom prst="rect">
            <a:avLst/>
          </a:prstGeom>
        </p:spPr>
      </p:pic>
    </p:spTree>
    <p:extLst>
      <p:ext uri="{BB962C8B-B14F-4D97-AF65-F5344CB8AC3E}">
        <p14:creationId xmlns:p14="http://schemas.microsoft.com/office/powerpoint/2010/main" val="1344712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 </a:t>
            </a:r>
            <a:endParaRPr lang="en-IN" dirty="0"/>
          </a:p>
        </p:txBody>
      </p:sp>
      <p:sp>
        <p:nvSpPr>
          <p:cNvPr id="3" name="Content Placeholder 2"/>
          <p:cNvSpPr>
            <a:spLocks noGrp="1"/>
          </p:cNvSpPr>
          <p:nvPr>
            <p:ph idx="1"/>
          </p:nvPr>
        </p:nvSpPr>
        <p:spPr/>
        <p:txBody>
          <a:bodyPr>
            <a:normAutofit/>
          </a:bodyPr>
          <a:lstStyle/>
          <a:p>
            <a:pPr marL="0" indent="0">
              <a:buNone/>
            </a:pPr>
            <a:endParaRPr lang="en-US" sz="6000" dirty="0" smtClean="0"/>
          </a:p>
          <a:p>
            <a:pPr marL="0" indent="0">
              <a:buNone/>
            </a:pPr>
            <a:endParaRPr lang="en-US" sz="6000" dirty="0"/>
          </a:p>
          <a:p>
            <a:pPr marL="0" indent="0">
              <a:buNone/>
            </a:pPr>
            <a:r>
              <a:rPr lang="en-US" sz="6000" dirty="0" smtClean="0"/>
              <a:t>Intuition for Linear Regression </a:t>
            </a:r>
            <a:endParaRPr lang="en-IN" sz="6000" dirty="0"/>
          </a:p>
        </p:txBody>
      </p:sp>
    </p:spTree>
    <p:extLst>
      <p:ext uri="{BB962C8B-B14F-4D97-AF65-F5344CB8AC3E}">
        <p14:creationId xmlns:p14="http://schemas.microsoft.com/office/powerpoint/2010/main" val="30173341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line </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95404" y="1825625"/>
            <a:ext cx="7554379" cy="4115374"/>
          </a:xfrm>
          <a:prstGeom prst="rect">
            <a:avLst/>
          </a:prstGeom>
        </p:spPr>
      </p:pic>
    </p:spTree>
    <p:extLst>
      <p:ext uri="{BB962C8B-B14F-4D97-AF65-F5344CB8AC3E}">
        <p14:creationId xmlns:p14="http://schemas.microsoft.com/office/powerpoint/2010/main" val="9884108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Multiple Regression </a:t>
            </a:r>
            <a:endParaRPr lang="en-IN" dirty="0"/>
          </a:p>
        </p:txBody>
      </p:sp>
      <p:sp>
        <p:nvSpPr>
          <p:cNvPr id="3" name="Content Placeholder 2"/>
          <p:cNvSpPr>
            <a:spLocks noGrp="1"/>
          </p:cNvSpPr>
          <p:nvPr>
            <p:ph idx="1"/>
          </p:nvPr>
        </p:nvSpPr>
        <p:spPr/>
        <p:txBody>
          <a:bodyPr/>
          <a:lstStyle/>
          <a:p>
            <a:r>
              <a:rPr lang="en-IN" dirty="0" smtClean="0"/>
              <a:t>Multiple regression is an extension of a simple regression </a:t>
            </a:r>
          </a:p>
          <a:p>
            <a:r>
              <a:rPr lang="en-IN" dirty="0" smtClean="0"/>
              <a:t>Simple regression : one to one </a:t>
            </a:r>
          </a:p>
          <a:p>
            <a:r>
              <a:rPr lang="en-IN" dirty="0" smtClean="0"/>
              <a:t>Multiple regression : many to one</a:t>
            </a:r>
          </a:p>
          <a:p>
            <a:r>
              <a:rPr lang="en-IN" dirty="0" smtClean="0"/>
              <a:t>Adding more independent variable to an multiple regression procedure does not mean the regression will be better or offer better prediction ; (OVERFITTING)</a:t>
            </a:r>
          </a:p>
          <a:p>
            <a:r>
              <a:rPr lang="en-IN" dirty="0" smtClean="0"/>
              <a:t>Adding more variance with new variable added</a:t>
            </a:r>
          </a:p>
          <a:p>
            <a:r>
              <a:rPr lang="en-IN" dirty="0" smtClean="0"/>
              <a:t>Dumping more variable is not the way to go the idea is to pick the best variable .</a:t>
            </a:r>
            <a:endParaRPr lang="en-IN" dirty="0"/>
          </a:p>
        </p:txBody>
      </p:sp>
    </p:spTree>
    <p:extLst>
      <p:ext uri="{BB962C8B-B14F-4D97-AF65-F5344CB8AC3E}">
        <p14:creationId xmlns:p14="http://schemas.microsoft.com/office/powerpoint/2010/main" val="1029123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MULTICOLINEARITY </a:t>
            </a:r>
          </a:p>
        </p:txBody>
      </p:sp>
      <p:sp>
        <p:nvSpPr>
          <p:cNvPr id="3" name="Content Placeholder 2"/>
          <p:cNvSpPr>
            <a:spLocks noGrp="1"/>
          </p:cNvSpPr>
          <p:nvPr>
            <p:ph idx="1"/>
          </p:nvPr>
        </p:nvSpPr>
        <p:spPr/>
        <p:txBody>
          <a:bodyPr/>
          <a:lstStyle/>
          <a:p>
            <a:r>
              <a:rPr lang="en-IN" dirty="0" smtClean="0"/>
              <a:t>Adding more independent variable creates more relationship among them. So not only independent variables potentially related to dependent variable ,they are also potentially related to each other. This is called MULTICOLINEARITY .</a:t>
            </a:r>
          </a:p>
          <a:p>
            <a:r>
              <a:rPr lang="en-IN" dirty="0" smtClean="0"/>
              <a:t>The idea is for all of the independent variables to be correlated with the dependent variable but not with each other. </a:t>
            </a:r>
          </a:p>
          <a:p>
            <a:r>
              <a:rPr lang="en-IN" dirty="0" smtClean="0"/>
              <a:t>Because of Overfitting and multicollinearity , prep – work need to be done before doing multiple regression . </a:t>
            </a:r>
          </a:p>
        </p:txBody>
      </p:sp>
    </p:spTree>
    <p:extLst>
      <p:ext uri="{BB962C8B-B14F-4D97-AF65-F5344CB8AC3E}">
        <p14:creationId xmlns:p14="http://schemas.microsoft.com/office/powerpoint/2010/main" val="3523112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4079960" cy="4351338"/>
          </a:xfrm>
        </p:spPr>
        <p:txBody>
          <a:bodyPr/>
          <a:lstStyle/>
          <a:p>
            <a:r>
              <a:rPr lang="es-ES" b="1" dirty="0"/>
              <a:t>y = a + b</a:t>
            </a:r>
            <a:r>
              <a:rPr lang="es-ES" b="1" baseline="-25000" dirty="0"/>
              <a:t> 1×1</a:t>
            </a:r>
            <a:r>
              <a:rPr lang="es-ES" b="1" dirty="0"/>
              <a:t>+ b</a:t>
            </a:r>
            <a:r>
              <a:rPr lang="es-ES" b="1" baseline="-25000" dirty="0"/>
              <a:t>2×2</a:t>
            </a:r>
            <a:r>
              <a:rPr lang="es-ES" b="1" dirty="0"/>
              <a:t>+……+ </a:t>
            </a:r>
            <a:r>
              <a:rPr lang="es-ES" b="1" dirty="0" err="1" smtClean="0"/>
              <a:t>b</a:t>
            </a:r>
            <a:r>
              <a:rPr lang="es-ES" b="1" baseline="-25000" dirty="0" err="1" smtClean="0"/>
              <a:t>kxk</a:t>
            </a:r>
            <a:endParaRPr lang="es-ES" b="1" baseline="-25000" dirty="0" smtClean="0"/>
          </a:p>
          <a:p>
            <a:r>
              <a:rPr lang="en-US" dirty="0"/>
              <a:t>where x</a:t>
            </a:r>
            <a:r>
              <a:rPr lang="en-US" baseline="-25000" dirty="0"/>
              <a:t>1</a:t>
            </a:r>
            <a:r>
              <a:rPr lang="en-US" dirty="0"/>
              <a:t>, x</a:t>
            </a:r>
            <a:r>
              <a:rPr lang="en-US" baseline="-25000" dirty="0"/>
              <a:t>2</a:t>
            </a:r>
            <a:r>
              <a:rPr lang="en-US" dirty="0"/>
              <a:t>, ….</a:t>
            </a:r>
            <a:r>
              <a:rPr lang="en-US" dirty="0" err="1"/>
              <a:t>x</a:t>
            </a:r>
            <a:r>
              <a:rPr lang="en-US" baseline="-25000" dirty="0" err="1"/>
              <a:t>k</a:t>
            </a:r>
            <a:r>
              <a:rPr lang="en-US" baseline="-25000" dirty="0"/>
              <a:t> </a:t>
            </a:r>
            <a:r>
              <a:rPr lang="en-US" dirty="0"/>
              <a:t>are the k independent variables and y is the dependent variable.</a:t>
            </a:r>
            <a:endParaRPr lang="en-IN" dirty="0"/>
          </a:p>
        </p:txBody>
      </p:sp>
      <p:pic>
        <p:nvPicPr>
          <p:cNvPr id="4" name="Picture 3"/>
          <p:cNvPicPr>
            <a:picLocks noChangeAspect="1"/>
          </p:cNvPicPr>
          <p:nvPr/>
        </p:nvPicPr>
        <p:blipFill>
          <a:blip r:embed="rId2"/>
          <a:stretch>
            <a:fillRect/>
          </a:stretch>
        </p:blipFill>
        <p:spPr>
          <a:xfrm>
            <a:off x="5283920" y="1937763"/>
            <a:ext cx="5934903" cy="3953586"/>
          </a:xfrm>
          <a:prstGeom prst="rect">
            <a:avLst/>
          </a:prstGeom>
        </p:spPr>
      </p:pic>
    </p:spTree>
    <p:extLst>
      <p:ext uri="{BB962C8B-B14F-4D97-AF65-F5344CB8AC3E}">
        <p14:creationId xmlns:p14="http://schemas.microsoft.com/office/powerpoint/2010/main" val="1596277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a:t>
            </a:r>
            <a:endParaRPr lang="en-IN" dirty="0"/>
          </a:p>
        </p:txBody>
      </p:sp>
      <p:sp>
        <p:nvSpPr>
          <p:cNvPr id="3" name="Content Placeholder 2"/>
          <p:cNvSpPr>
            <a:spLocks noGrp="1"/>
          </p:cNvSpPr>
          <p:nvPr>
            <p:ph idx="1"/>
          </p:nvPr>
        </p:nvSpPr>
        <p:spPr/>
        <p:txBody>
          <a:bodyPr/>
          <a:lstStyle/>
          <a:p>
            <a:r>
              <a:rPr lang="en-IN" dirty="0" smtClean="0"/>
              <a:t>In multiple regression, each coefficient is interpreted as the estimated change in y corresponding to a one unit change in a variable, when all the other variable are held constant. </a:t>
            </a:r>
            <a:endParaRPr lang="en-IN" dirty="0"/>
          </a:p>
        </p:txBody>
      </p:sp>
    </p:spTree>
    <p:extLst>
      <p:ext uri="{BB962C8B-B14F-4D97-AF65-F5344CB8AC3E}">
        <p14:creationId xmlns:p14="http://schemas.microsoft.com/office/powerpoint/2010/main" val="1434170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Regression Process</a:t>
            </a:r>
            <a:endParaRPr lang="en-IN" dirty="0"/>
          </a:p>
        </p:txBody>
      </p:sp>
      <p:sp>
        <p:nvSpPr>
          <p:cNvPr id="3" name="Content Placeholder 2"/>
          <p:cNvSpPr>
            <a:spLocks noGrp="1"/>
          </p:cNvSpPr>
          <p:nvPr>
            <p:ph idx="1"/>
          </p:nvPr>
        </p:nvSpPr>
        <p:spPr/>
        <p:txBody>
          <a:bodyPr/>
          <a:lstStyle/>
          <a:p>
            <a:r>
              <a:rPr lang="en-US" dirty="0" smtClean="0"/>
              <a:t>Generate list of dependent and independent variable </a:t>
            </a:r>
          </a:p>
          <a:p>
            <a:r>
              <a:rPr lang="en-US" dirty="0" smtClean="0"/>
              <a:t>Collect data</a:t>
            </a:r>
          </a:p>
          <a:p>
            <a:r>
              <a:rPr lang="en-US" dirty="0" smtClean="0"/>
              <a:t>Check relation ship between each independent and dependent variable using scatter plot and correlation</a:t>
            </a:r>
          </a:p>
          <a:p>
            <a:r>
              <a:rPr lang="en-US" dirty="0" smtClean="0"/>
              <a:t>Check relation between independent variable using scatter plot and correlation</a:t>
            </a:r>
          </a:p>
          <a:p>
            <a:r>
              <a:rPr lang="en-US" dirty="0" smtClean="0"/>
              <a:t>Optional</a:t>
            </a:r>
          </a:p>
          <a:p>
            <a:r>
              <a:rPr lang="en-US" dirty="0" smtClean="0"/>
              <a:t>Conduct simple </a:t>
            </a:r>
            <a:r>
              <a:rPr lang="en-US" smtClean="0"/>
              <a:t>linear regression for </a:t>
            </a:r>
            <a:r>
              <a:rPr lang="en-US" dirty="0" smtClean="0"/>
              <a:t>each IV/DV pair</a:t>
            </a:r>
            <a:endParaRPr lang="en-IN" dirty="0"/>
          </a:p>
        </p:txBody>
      </p:sp>
    </p:spTree>
    <p:extLst>
      <p:ext uri="{BB962C8B-B14F-4D97-AF65-F5344CB8AC3E}">
        <p14:creationId xmlns:p14="http://schemas.microsoft.com/office/powerpoint/2010/main" val="29846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Service </a:t>
            </a:r>
            <a:endParaRPr lang="en-IN" dirty="0"/>
          </a:p>
        </p:txBody>
      </p:sp>
      <p:sp>
        <p:nvSpPr>
          <p:cNvPr id="3" name="Content Placeholder 2"/>
          <p:cNvSpPr>
            <a:spLocks noGrp="1"/>
          </p:cNvSpPr>
          <p:nvPr>
            <p:ph idx="1"/>
          </p:nvPr>
        </p:nvSpPr>
        <p:spPr/>
        <p:txBody>
          <a:bodyPr/>
          <a:lstStyle/>
          <a:p>
            <a:r>
              <a:rPr lang="en-US" dirty="0" smtClean="0"/>
              <a:t>Tip is very part of waiters pay . </a:t>
            </a:r>
          </a:p>
          <a:p>
            <a:r>
              <a:rPr lang="en-US" dirty="0" smtClean="0"/>
              <a:t>Most of the time it is related to bill amount .</a:t>
            </a:r>
          </a:p>
          <a:p>
            <a:r>
              <a:rPr lang="en-US" dirty="0" smtClean="0"/>
              <a:t>As a owner , you would like to develop a model that will allow prediction  about the amount of tip to expect for a given bill amount .</a:t>
            </a:r>
          </a:p>
          <a:p>
            <a:r>
              <a:rPr lang="en-US" dirty="0" smtClean="0"/>
              <a:t>You collect data for 6 meals (random sample) </a:t>
            </a:r>
            <a:endParaRPr lang="en-IN" dirty="0"/>
          </a:p>
        </p:txBody>
      </p:sp>
    </p:spTree>
    <p:extLst>
      <p:ext uri="{BB962C8B-B14F-4D97-AF65-F5344CB8AC3E}">
        <p14:creationId xmlns:p14="http://schemas.microsoft.com/office/powerpoint/2010/main" val="1547469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of service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4204591"/>
              </p:ext>
            </p:extLst>
          </p:nvPr>
        </p:nvGraphicFramePr>
        <p:xfrm>
          <a:off x="6662056" y="1825625"/>
          <a:ext cx="4691744" cy="2595880"/>
        </p:xfrm>
        <a:graphic>
          <a:graphicData uri="http://schemas.openxmlformats.org/drawingml/2006/table">
            <a:tbl>
              <a:tblPr firstRow="1" bandRow="1">
                <a:tableStyleId>{5C22544A-7EE6-4342-B048-85BDC9FD1C3A}</a:tableStyleId>
              </a:tblPr>
              <a:tblGrid>
                <a:gridCol w="2345872"/>
                <a:gridCol w="2345872"/>
              </a:tblGrid>
              <a:tr h="370840">
                <a:tc>
                  <a:txBody>
                    <a:bodyPr/>
                    <a:lstStyle/>
                    <a:p>
                      <a:r>
                        <a:rPr lang="en-US" dirty="0" smtClean="0"/>
                        <a:t>Meal</a:t>
                      </a:r>
                      <a:endParaRPr lang="en-IN" dirty="0"/>
                    </a:p>
                  </a:txBody>
                  <a:tcPr/>
                </a:tc>
                <a:tc>
                  <a:txBody>
                    <a:bodyPr/>
                    <a:lstStyle/>
                    <a:p>
                      <a:r>
                        <a:rPr lang="en-US" dirty="0" smtClean="0"/>
                        <a:t>Tip</a:t>
                      </a:r>
                      <a:endParaRPr lang="en-IN" dirty="0"/>
                    </a:p>
                  </a:txBody>
                  <a:tcPr/>
                </a:tc>
              </a:tr>
              <a:tr h="370840">
                <a:tc>
                  <a:txBody>
                    <a:bodyPr/>
                    <a:lstStyle/>
                    <a:p>
                      <a:r>
                        <a:rPr lang="en-US" dirty="0" smtClean="0"/>
                        <a:t>1</a:t>
                      </a:r>
                      <a:endParaRPr lang="en-IN" dirty="0"/>
                    </a:p>
                  </a:txBody>
                  <a:tcPr/>
                </a:tc>
                <a:tc>
                  <a:txBody>
                    <a:bodyPr/>
                    <a:lstStyle/>
                    <a:p>
                      <a:r>
                        <a:rPr lang="en-US" dirty="0" smtClean="0"/>
                        <a:t>5</a:t>
                      </a:r>
                      <a:endParaRPr lang="en-IN" dirty="0"/>
                    </a:p>
                  </a:txBody>
                  <a:tcPr/>
                </a:tc>
              </a:tr>
              <a:tr h="370840">
                <a:tc>
                  <a:txBody>
                    <a:bodyPr/>
                    <a:lstStyle/>
                    <a:p>
                      <a:r>
                        <a:rPr lang="en-US" dirty="0" smtClean="0"/>
                        <a:t>2</a:t>
                      </a:r>
                      <a:endParaRPr lang="en-IN" dirty="0"/>
                    </a:p>
                  </a:txBody>
                  <a:tcPr/>
                </a:tc>
                <a:tc>
                  <a:txBody>
                    <a:bodyPr/>
                    <a:lstStyle/>
                    <a:p>
                      <a:r>
                        <a:rPr lang="en-US" dirty="0" smtClean="0"/>
                        <a:t>17</a:t>
                      </a:r>
                      <a:endParaRPr lang="en-IN" dirty="0"/>
                    </a:p>
                  </a:txBody>
                  <a:tcPr/>
                </a:tc>
              </a:tr>
              <a:tr h="370840">
                <a:tc>
                  <a:txBody>
                    <a:bodyPr/>
                    <a:lstStyle/>
                    <a:p>
                      <a:r>
                        <a:rPr lang="en-US" dirty="0" smtClean="0"/>
                        <a:t>3</a:t>
                      </a:r>
                      <a:endParaRPr lang="en-IN" dirty="0"/>
                    </a:p>
                  </a:txBody>
                  <a:tcPr/>
                </a:tc>
                <a:tc>
                  <a:txBody>
                    <a:bodyPr/>
                    <a:lstStyle/>
                    <a:p>
                      <a:r>
                        <a:rPr lang="en-US" dirty="0" smtClean="0"/>
                        <a:t>11</a:t>
                      </a:r>
                    </a:p>
                  </a:txBody>
                  <a:tcPr/>
                </a:tc>
              </a:tr>
              <a:tr h="370840">
                <a:tc>
                  <a:txBody>
                    <a:bodyPr/>
                    <a:lstStyle/>
                    <a:p>
                      <a:r>
                        <a:rPr lang="en-US" dirty="0" smtClean="0"/>
                        <a:t>4</a:t>
                      </a:r>
                      <a:endParaRPr lang="en-IN" dirty="0"/>
                    </a:p>
                  </a:txBody>
                  <a:tcPr/>
                </a:tc>
                <a:tc>
                  <a:txBody>
                    <a:bodyPr/>
                    <a:lstStyle/>
                    <a:p>
                      <a:r>
                        <a:rPr lang="en-US" dirty="0" smtClean="0"/>
                        <a:t>8</a:t>
                      </a:r>
                    </a:p>
                  </a:txBody>
                  <a:tcPr/>
                </a:tc>
              </a:tr>
              <a:tr h="370840">
                <a:tc>
                  <a:txBody>
                    <a:bodyPr/>
                    <a:lstStyle/>
                    <a:p>
                      <a:r>
                        <a:rPr lang="en-US" dirty="0" smtClean="0"/>
                        <a:t>5</a:t>
                      </a:r>
                      <a:endParaRPr lang="en-IN" dirty="0"/>
                    </a:p>
                  </a:txBody>
                  <a:tcPr/>
                </a:tc>
                <a:tc>
                  <a:txBody>
                    <a:bodyPr/>
                    <a:lstStyle/>
                    <a:p>
                      <a:r>
                        <a:rPr lang="en-US" dirty="0" smtClean="0"/>
                        <a:t>14</a:t>
                      </a:r>
                    </a:p>
                  </a:txBody>
                  <a:tcPr/>
                </a:tc>
              </a:tr>
              <a:tr h="370840">
                <a:tc>
                  <a:txBody>
                    <a:bodyPr/>
                    <a:lstStyle/>
                    <a:p>
                      <a:r>
                        <a:rPr lang="en-US" dirty="0" smtClean="0"/>
                        <a:t>6</a:t>
                      </a:r>
                      <a:endParaRPr lang="en-IN" dirty="0"/>
                    </a:p>
                  </a:txBody>
                  <a:tcPr/>
                </a:tc>
                <a:tc>
                  <a:txBody>
                    <a:bodyPr/>
                    <a:lstStyle/>
                    <a:p>
                      <a:r>
                        <a:rPr lang="en-US" dirty="0" smtClean="0"/>
                        <a:t>5</a:t>
                      </a:r>
                    </a:p>
                  </a:txBody>
                  <a:tcPr/>
                </a:tc>
              </a:tr>
            </a:tbl>
          </a:graphicData>
        </a:graphic>
      </p:graphicFrame>
      <p:sp>
        <p:nvSpPr>
          <p:cNvPr id="5" name="TextBox 4"/>
          <p:cNvSpPr txBox="1"/>
          <p:nvPr/>
        </p:nvSpPr>
        <p:spPr>
          <a:xfrm>
            <a:off x="627017" y="2116183"/>
            <a:ext cx="4794069" cy="2308324"/>
          </a:xfrm>
          <a:prstGeom prst="rect">
            <a:avLst/>
          </a:prstGeom>
          <a:noFill/>
        </p:spPr>
        <p:txBody>
          <a:bodyPr wrap="square" rtlCol="0">
            <a:spAutoFit/>
          </a:bodyPr>
          <a:lstStyle/>
          <a:p>
            <a:r>
              <a:rPr lang="en-US" dirty="0" smtClean="0"/>
              <a:t>When you begin to look at data you realize that  you collected </a:t>
            </a:r>
          </a:p>
          <a:p>
            <a:r>
              <a:rPr lang="en-US" dirty="0" smtClean="0"/>
              <a:t>Only tip amount not the bill amount</a:t>
            </a:r>
          </a:p>
          <a:p>
            <a:endParaRPr lang="en-US" dirty="0"/>
          </a:p>
          <a:p>
            <a:r>
              <a:rPr lang="en-US" dirty="0" smtClean="0"/>
              <a:t>How might you predict the tip amount for future meal using This data?</a:t>
            </a:r>
          </a:p>
          <a:p>
            <a:endParaRPr lang="en-US" dirty="0"/>
          </a:p>
          <a:p>
            <a:r>
              <a:rPr lang="en-US" dirty="0" smtClean="0"/>
              <a:t>Tip for mean no 7 ??</a:t>
            </a:r>
            <a:endParaRPr lang="en-IN" dirty="0"/>
          </a:p>
        </p:txBody>
      </p:sp>
    </p:spTree>
    <p:extLst>
      <p:ext uri="{BB962C8B-B14F-4D97-AF65-F5344CB8AC3E}">
        <p14:creationId xmlns:p14="http://schemas.microsoft.com/office/powerpoint/2010/main" val="41499140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 of service </a:t>
            </a:r>
            <a:endParaRPr lang="en-IN" dirty="0"/>
          </a:p>
        </p:txBody>
      </p:sp>
      <p:sp>
        <p:nvSpPr>
          <p:cNvPr id="3" name="Content Placeholder 2"/>
          <p:cNvSpPr>
            <a:spLocks noGrp="1"/>
          </p:cNvSpPr>
          <p:nvPr>
            <p:ph idx="1"/>
          </p:nvPr>
        </p:nvSpPr>
        <p:spPr>
          <a:xfrm>
            <a:off x="838200" y="1825624"/>
            <a:ext cx="3746863" cy="4731929"/>
          </a:xfrm>
        </p:spPr>
        <p:txBody>
          <a:bodyPr/>
          <a:lstStyle/>
          <a:p>
            <a:r>
              <a:rPr lang="en-US" dirty="0" smtClean="0"/>
              <a:t>Mean for 6 tips is 10.</a:t>
            </a:r>
          </a:p>
          <a:p>
            <a:r>
              <a:rPr lang="en-US" dirty="0" smtClean="0"/>
              <a:t>With only one variable  and no other the best prediction for the next measurement is the mean of the sample.</a:t>
            </a:r>
          </a:p>
          <a:p>
            <a:r>
              <a:rPr lang="en-US" dirty="0" smtClean="0"/>
              <a:t>The Variability in the tip amount can be explained by the tip themselves </a:t>
            </a:r>
            <a:endParaRPr lang="en-IN" dirty="0"/>
          </a:p>
        </p:txBody>
      </p:sp>
      <p:pic>
        <p:nvPicPr>
          <p:cNvPr id="4" name="Picture 3"/>
          <p:cNvPicPr>
            <a:picLocks noChangeAspect="1"/>
          </p:cNvPicPr>
          <p:nvPr/>
        </p:nvPicPr>
        <p:blipFill>
          <a:blip r:embed="rId2"/>
          <a:stretch>
            <a:fillRect/>
          </a:stretch>
        </p:blipFill>
        <p:spPr>
          <a:xfrm>
            <a:off x="5344455" y="1584665"/>
            <a:ext cx="6490494" cy="4803072"/>
          </a:xfrm>
          <a:prstGeom prst="rect">
            <a:avLst/>
          </a:prstGeom>
        </p:spPr>
      </p:pic>
    </p:spTree>
    <p:extLst>
      <p:ext uri="{BB962C8B-B14F-4D97-AF65-F5344CB8AC3E}">
        <p14:creationId xmlns:p14="http://schemas.microsoft.com/office/powerpoint/2010/main" val="7440528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Goodness of fit </a:t>
            </a:r>
            <a:endParaRPr lang="en-IN" dirty="0"/>
          </a:p>
        </p:txBody>
      </p:sp>
      <p:sp>
        <p:nvSpPr>
          <p:cNvPr id="3" name="Content Placeholder 2"/>
          <p:cNvSpPr>
            <a:spLocks noGrp="1"/>
          </p:cNvSpPr>
          <p:nvPr>
            <p:ph idx="1"/>
          </p:nvPr>
        </p:nvSpPr>
        <p:spPr>
          <a:xfrm>
            <a:off x="838200" y="1825625"/>
            <a:ext cx="4230189" cy="4351338"/>
          </a:xfrm>
        </p:spPr>
        <p:txBody>
          <a:bodyPr>
            <a:normAutofit fontScale="92500"/>
          </a:bodyPr>
          <a:lstStyle/>
          <a:p>
            <a:r>
              <a:rPr lang="en-US" dirty="0" smtClean="0"/>
              <a:t>Data point do not fall on line .</a:t>
            </a:r>
          </a:p>
          <a:p>
            <a:r>
              <a:rPr lang="en-US" dirty="0" smtClean="0"/>
              <a:t>Measure the distance from best fit line(</a:t>
            </a:r>
            <a:r>
              <a:rPr lang="en-US" dirty="0" err="1" smtClean="0"/>
              <a:t>std</a:t>
            </a:r>
            <a:r>
              <a:rPr lang="en-US" dirty="0" smtClean="0"/>
              <a:t> </a:t>
            </a:r>
            <a:r>
              <a:rPr lang="en-US" dirty="0" err="1" smtClean="0"/>
              <a:t>devation</a:t>
            </a:r>
            <a:r>
              <a:rPr lang="en-US" dirty="0" smtClean="0"/>
              <a:t>).</a:t>
            </a:r>
          </a:p>
          <a:p>
            <a:r>
              <a:rPr lang="en-US" dirty="0" err="1" smtClean="0"/>
              <a:t>i.e</a:t>
            </a:r>
            <a:r>
              <a:rPr lang="en-US" dirty="0" smtClean="0"/>
              <a:t> distance from mean .</a:t>
            </a:r>
          </a:p>
          <a:p>
            <a:r>
              <a:rPr lang="en-US" dirty="0" smtClean="0"/>
              <a:t>Distance is called Error or residual .</a:t>
            </a:r>
          </a:p>
          <a:p>
            <a:r>
              <a:rPr lang="en-US" dirty="0" smtClean="0"/>
              <a:t>Observed value from best fit line </a:t>
            </a:r>
          </a:p>
          <a:p>
            <a:r>
              <a:rPr lang="en-US" dirty="0" smtClean="0"/>
              <a:t>Sum of error is Zero. </a:t>
            </a:r>
          </a:p>
          <a:p>
            <a:endParaRPr lang="en-IN" dirty="0"/>
          </a:p>
        </p:txBody>
      </p:sp>
      <p:pic>
        <p:nvPicPr>
          <p:cNvPr id="4" name="Picture 3"/>
          <p:cNvPicPr>
            <a:picLocks noChangeAspect="1"/>
          </p:cNvPicPr>
          <p:nvPr/>
        </p:nvPicPr>
        <p:blipFill>
          <a:blip r:embed="rId2"/>
          <a:stretch>
            <a:fillRect/>
          </a:stretch>
        </p:blipFill>
        <p:spPr>
          <a:xfrm>
            <a:off x="5956663" y="1345474"/>
            <a:ext cx="5742825" cy="4276110"/>
          </a:xfrm>
          <a:prstGeom prst="rect">
            <a:avLst/>
          </a:prstGeom>
        </p:spPr>
      </p:pic>
    </p:spTree>
    <p:extLst>
      <p:ext uri="{BB962C8B-B14F-4D97-AF65-F5344CB8AC3E}">
        <p14:creationId xmlns:p14="http://schemas.microsoft.com/office/powerpoint/2010/main" val="4178958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Squaring the residual </a:t>
            </a:r>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4858428" cy="2896004"/>
          </a:xfrm>
          <a:prstGeom prst="rect">
            <a:avLst/>
          </a:prstGeom>
        </p:spPr>
      </p:pic>
      <p:graphicFrame>
        <p:nvGraphicFramePr>
          <p:cNvPr id="7" name="Content Placeholder 3"/>
          <p:cNvGraphicFramePr>
            <a:graphicFrameLocks/>
          </p:cNvGraphicFramePr>
          <p:nvPr>
            <p:extLst>
              <p:ext uri="{D42A27DB-BD31-4B8C-83A1-F6EECF244321}">
                <p14:modId xmlns:p14="http://schemas.microsoft.com/office/powerpoint/2010/main" val="2640764021"/>
              </p:ext>
            </p:extLst>
          </p:nvPr>
        </p:nvGraphicFramePr>
        <p:xfrm>
          <a:off x="6662056" y="1825625"/>
          <a:ext cx="3788229" cy="2595880"/>
        </p:xfrm>
        <a:graphic>
          <a:graphicData uri="http://schemas.openxmlformats.org/drawingml/2006/table">
            <a:tbl>
              <a:tblPr firstRow="1" bandRow="1">
                <a:tableStyleId>{5C22544A-7EE6-4342-B048-85BDC9FD1C3A}</a:tableStyleId>
              </a:tblPr>
              <a:tblGrid>
                <a:gridCol w="1262743"/>
                <a:gridCol w="1262743"/>
                <a:gridCol w="1262743"/>
              </a:tblGrid>
              <a:tr h="370840">
                <a:tc>
                  <a:txBody>
                    <a:bodyPr/>
                    <a:lstStyle/>
                    <a:p>
                      <a:r>
                        <a:rPr lang="en-US" dirty="0" smtClean="0"/>
                        <a:t>Meal</a:t>
                      </a:r>
                      <a:endParaRPr lang="en-IN" dirty="0"/>
                    </a:p>
                  </a:txBody>
                  <a:tcPr/>
                </a:tc>
                <a:tc>
                  <a:txBody>
                    <a:bodyPr/>
                    <a:lstStyle/>
                    <a:p>
                      <a:r>
                        <a:rPr lang="en-US" dirty="0" smtClean="0"/>
                        <a:t>Residual</a:t>
                      </a:r>
                      <a:endParaRPr lang="en-IN" dirty="0"/>
                    </a:p>
                  </a:txBody>
                  <a:tcPr/>
                </a:tc>
                <a:tc>
                  <a:txBody>
                    <a:bodyPr/>
                    <a:lstStyle/>
                    <a:p>
                      <a:r>
                        <a:rPr lang="en-US" dirty="0" smtClean="0"/>
                        <a:t>Residual</a:t>
                      </a:r>
                      <a:r>
                        <a:rPr lang="en-US" baseline="0" dirty="0" smtClean="0"/>
                        <a:t> 2 </a:t>
                      </a:r>
                      <a:endParaRPr lang="en-IN" dirty="0"/>
                    </a:p>
                  </a:txBody>
                  <a:tcPr/>
                </a:tc>
              </a:tr>
              <a:tr h="370840">
                <a:tc>
                  <a:txBody>
                    <a:bodyPr/>
                    <a:lstStyle/>
                    <a:p>
                      <a:r>
                        <a:rPr lang="en-US" dirty="0" smtClean="0"/>
                        <a:t>1</a:t>
                      </a:r>
                      <a:endParaRPr lang="en-IN" dirty="0"/>
                    </a:p>
                  </a:txBody>
                  <a:tcPr/>
                </a:tc>
                <a:tc>
                  <a:txBody>
                    <a:bodyPr/>
                    <a:lstStyle/>
                    <a:p>
                      <a:r>
                        <a:rPr lang="en-US" dirty="0" smtClean="0"/>
                        <a:t>-5</a:t>
                      </a:r>
                      <a:endParaRPr lang="en-IN" dirty="0"/>
                    </a:p>
                  </a:txBody>
                  <a:tcPr/>
                </a:tc>
                <a:tc>
                  <a:txBody>
                    <a:bodyPr/>
                    <a:lstStyle/>
                    <a:p>
                      <a:r>
                        <a:rPr lang="en-US" dirty="0" smtClean="0"/>
                        <a:t>25</a:t>
                      </a:r>
                      <a:endParaRPr lang="en-IN" dirty="0"/>
                    </a:p>
                  </a:txBody>
                  <a:tcPr/>
                </a:tc>
              </a:tr>
              <a:tr h="370840">
                <a:tc>
                  <a:txBody>
                    <a:bodyPr/>
                    <a:lstStyle/>
                    <a:p>
                      <a:r>
                        <a:rPr lang="en-US" dirty="0" smtClean="0"/>
                        <a:t>2</a:t>
                      </a:r>
                      <a:endParaRPr lang="en-IN" dirty="0"/>
                    </a:p>
                  </a:txBody>
                  <a:tcPr/>
                </a:tc>
                <a:tc>
                  <a:txBody>
                    <a:bodyPr/>
                    <a:lstStyle/>
                    <a:p>
                      <a:r>
                        <a:rPr lang="en-US" dirty="0" smtClean="0"/>
                        <a:t>7</a:t>
                      </a:r>
                      <a:endParaRPr lang="en-IN" dirty="0"/>
                    </a:p>
                  </a:txBody>
                  <a:tcPr/>
                </a:tc>
                <a:tc>
                  <a:txBody>
                    <a:bodyPr/>
                    <a:lstStyle/>
                    <a:p>
                      <a:r>
                        <a:rPr lang="en-US" dirty="0" smtClean="0"/>
                        <a:t>49</a:t>
                      </a:r>
                      <a:endParaRPr lang="en-IN" dirty="0"/>
                    </a:p>
                  </a:txBody>
                  <a:tcPr/>
                </a:tc>
              </a:tr>
              <a:tr h="370840">
                <a:tc>
                  <a:txBody>
                    <a:bodyPr/>
                    <a:lstStyle/>
                    <a:p>
                      <a:r>
                        <a:rPr lang="en-US" dirty="0" smtClean="0"/>
                        <a:t>3</a:t>
                      </a:r>
                      <a:endParaRPr lang="en-IN" dirty="0"/>
                    </a:p>
                  </a:txBody>
                  <a:tcPr/>
                </a:tc>
                <a:tc>
                  <a:txBody>
                    <a:bodyPr/>
                    <a:lstStyle/>
                    <a:p>
                      <a:r>
                        <a:rPr lang="en-US" dirty="0" smtClean="0"/>
                        <a:t>1</a:t>
                      </a:r>
                      <a:endParaRPr lang="en-IN" dirty="0"/>
                    </a:p>
                  </a:txBody>
                  <a:tcPr/>
                </a:tc>
                <a:tc>
                  <a:txBody>
                    <a:bodyPr/>
                    <a:lstStyle/>
                    <a:p>
                      <a:r>
                        <a:rPr lang="en-US" dirty="0" smtClean="0"/>
                        <a:t>1</a:t>
                      </a:r>
                    </a:p>
                  </a:txBody>
                  <a:tcPr/>
                </a:tc>
              </a:tr>
              <a:tr h="370840">
                <a:tc>
                  <a:txBody>
                    <a:bodyPr/>
                    <a:lstStyle/>
                    <a:p>
                      <a:r>
                        <a:rPr lang="en-US" dirty="0" smtClean="0"/>
                        <a:t>4</a:t>
                      </a:r>
                      <a:endParaRPr lang="en-IN" dirty="0"/>
                    </a:p>
                  </a:txBody>
                  <a:tcPr/>
                </a:tc>
                <a:tc>
                  <a:txBody>
                    <a:bodyPr/>
                    <a:lstStyle/>
                    <a:p>
                      <a:r>
                        <a:rPr lang="en-US" dirty="0" smtClean="0"/>
                        <a:t>-2</a:t>
                      </a:r>
                      <a:endParaRPr lang="en-IN" dirty="0"/>
                    </a:p>
                  </a:txBody>
                  <a:tcPr/>
                </a:tc>
                <a:tc>
                  <a:txBody>
                    <a:bodyPr/>
                    <a:lstStyle/>
                    <a:p>
                      <a:r>
                        <a:rPr lang="en-US" dirty="0" smtClean="0"/>
                        <a:t>4</a:t>
                      </a:r>
                    </a:p>
                  </a:txBody>
                  <a:tcPr/>
                </a:tc>
              </a:tr>
              <a:tr h="370840">
                <a:tc>
                  <a:txBody>
                    <a:bodyPr/>
                    <a:lstStyle/>
                    <a:p>
                      <a:r>
                        <a:rPr lang="en-US" dirty="0" smtClean="0"/>
                        <a:t>5</a:t>
                      </a:r>
                      <a:endParaRPr lang="en-IN" dirty="0"/>
                    </a:p>
                  </a:txBody>
                  <a:tcPr/>
                </a:tc>
                <a:tc>
                  <a:txBody>
                    <a:bodyPr/>
                    <a:lstStyle/>
                    <a:p>
                      <a:r>
                        <a:rPr lang="en-US" dirty="0" smtClean="0"/>
                        <a:t>4</a:t>
                      </a:r>
                      <a:endParaRPr lang="en-IN" dirty="0"/>
                    </a:p>
                  </a:txBody>
                  <a:tcPr/>
                </a:tc>
                <a:tc>
                  <a:txBody>
                    <a:bodyPr/>
                    <a:lstStyle/>
                    <a:p>
                      <a:r>
                        <a:rPr lang="en-US" dirty="0" smtClean="0"/>
                        <a:t>16</a:t>
                      </a:r>
                    </a:p>
                  </a:txBody>
                  <a:tcPr/>
                </a:tc>
              </a:tr>
              <a:tr h="370840">
                <a:tc>
                  <a:txBody>
                    <a:bodyPr/>
                    <a:lstStyle/>
                    <a:p>
                      <a:r>
                        <a:rPr lang="en-US" dirty="0" smtClean="0"/>
                        <a:t>6</a:t>
                      </a:r>
                      <a:endParaRPr lang="en-IN" dirty="0"/>
                    </a:p>
                  </a:txBody>
                  <a:tcPr/>
                </a:tc>
                <a:tc>
                  <a:txBody>
                    <a:bodyPr/>
                    <a:lstStyle/>
                    <a:p>
                      <a:r>
                        <a:rPr lang="en-US" dirty="0" smtClean="0"/>
                        <a:t>-5</a:t>
                      </a:r>
                      <a:endParaRPr lang="en-IN" dirty="0"/>
                    </a:p>
                  </a:txBody>
                  <a:tcPr/>
                </a:tc>
                <a:tc>
                  <a:txBody>
                    <a:bodyPr/>
                    <a:lstStyle/>
                    <a:p>
                      <a:r>
                        <a:rPr lang="en-US" dirty="0" smtClean="0"/>
                        <a:t>25</a:t>
                      </a:r>
                    </a:p>
                  </a:txBody>
                  <a:tcPr/>
                </a:tc>
              </a:tr>
            </a:tbl>
          </a:graphicData>
        </a:graphic>
      </p:graphicFrame>
      <p:sp>
        <p:nvSpPr>
          <p:cNvPr id="8" name="TextBox 7"/>
          <p:cNvSpPr txBox="1"/>
          <p:nvPr/>
        </p:nvSpPr>
        <p:spPr>
          <a:xfrm>
            <a:off x="6858000" y="4586692"/>
            <a:ext cx="3579826" cy="369332"/>
          </a:xfrm>
          <a:prstGeom prst="rect">
            <a:avLst/>
          </a:prstGeom>
          <a:noFill/>
        </p:spPr>
        <p:txBody>
          <a:bodyPr wrap="none" rtlCol="0">
            <a:spAutoFit/>
          </a:bodyPr>
          <a:lstStyle/>
          <a:p>
            <a:r>
              <a:rPr lang="en-US" dirty="0" smtClean="0"/>
              <a:t>Sum of square of error	 = 120 </a:t>
            </a:r>
            <a:endParaRPr lang="en-IN" dirty="0"/>
          </a:p>
        </p:txBody>
      </p:sp>
      <p:sp>
        <p:nvSpPr>
          <p:cNvPr id="9" name="TextBox 8"/>
          <p:cNvSpPr txBox="1"/>
          <p:nvPr/>
        </p:nvSpPr>
        <p:spPr>
          <a:xfrm>
            <a:off x="1423851" y="5786846"/>
            <a:ext cx="3090205" cy="923330"/>
          </a:xfrm>
          <a:prstGeom prst="rect">
            <a:avLst/>
          </a:prstGeom>
          <a:noFill/>
        </p:spPr>
        <p:txBody>
          <a:bodyPr wrap="none" rtlCol="0">
            <a:spAutoFit/>
          </a:bodyPr>
          <a:lstStyle/>
          <a:p>
            <a:r>
              <a:rPr lang="en-US" dirty="0" smtClean="0"/>
              <a:t>Why square residual?</a:t>
            </a:r>
          </a:p>
          <a:p>
            <a:r>
              <a:rPr lang="en-US" dirty="0" smtClean="0"/>
              <a:t>Make them positive</a:t>
            </a:r>
          </a:p>
          <a:p>
            <a:r>
              <a:rPr lang="en-US" dirty="0" smtClean="0"/>
              <a:t>Emphasizes on larger deviation</a:t>
            </a:r>
            <a:endParaRPr lang="en-IN" dirty="0"/>
          </a:p>
        </p:txBody>
      </p:sp>
    </p:spTree>
    <p:extLst>
      <p:ext uri="{BB962C8B-B14F-4D97-AF65-F5344CB8AC3E}">
        <p14:creationId xmlns:p14="http://schemas.microsoft.com/office/powerpoint/2010/main" val="3974559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square</a:t>
            </a:r>
            <a:endParaRPr lang="en-IN" dirty="0"/>
          </a:p>
        </p:txBody>
      </p:sp>
      <p:sp>
        <p:nvSpPr>
          <p:cNvPr id="3" name="Content Placeholder 2"/>
          <p:cNvSpPr>
            <a:spLocks noGrp="1"/>
          </p:cNvSpPr>
          <p:nvPr>
            <p:ph idx="1"/>
          </p:nvPr>
        </p:nvSpPr>
        <p:spPr/>
        <p:txBody>
          <a:bodyPr>
            <a:normAutofit lnSpcReduction="10000"/>
          </a:bodyPr>
          <a:lstStyle/>
          <a:p>
            <a:r>
              <a:rPr lang="en-US" dirty="0" smtClean="0"/>
              <a:t>The goal of simple linear regression is to create a linear model that minimizes the sum of square of the error/residuals</a:t>
            </a:r>
          </a:p>
          <a:p>
            <a:r>
              <a:rPr lang="en-US" dirty="0" smtClean="0"/>
              <a:t>We want to create a different line through the data once we introduce a independent variable that will minimize the size of square and that will be the best fit line for the data.</a:t>
            </a:r>
          </a:p>
          <a:p>
            <a:r>
              <a:rPr lang="en-US" dirty="0" smtClean="0"/>
              <a:t>But in this problem we use only one variable (dependent variable)</a:t>
            </a:r>
          </a:p>
          <a:p>
            <a:r>
              <a:rPr lang="en-US" dirty="0" smtClean="0"/>
              <a:t>We have independent variable it will create a different best fit line through the data</a:t>
            </a:r>
          </a:p>
          <a:p>
            <a:r>
              <a:rPr lang="en-US" dirty="0" smtClean="0"/>
              <a:t>And will reduce error .</a:t>
            </a:r>
          </a:p>
          <a:p>
            <a:r>
              <a:rPr lang="en-US" dirty="0" smtClean="0"/>
              <a:t>Regression line should fir the data better and minimize error </a:t>
            </a:r>
            <a:endParaRPr lang="en-IN" dirty="0"/>
          </a:p>
        </p:txBody>
      </p:sp>
    </p:spTree>
    <p:extLst>
      <p:ext uri="{BB962C8B-B14F-4D97-AF65-F5344CB8AC3E}">
        <p14:creationId xmlns:p14="http://schemas.microsoft.com/office/powerpoint/2010/main" val="308245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Analysis </a:t>
            </a:r>
            <a:endParaRPr lang="en-IN" dirty="0"/>
          </a:p>
        </p:txBody>
      </p:sp>
      <p:sp>
        <p:nvSpPr>
          <p:cNvPr id="3" name="Content Placeholder 2"/>
          <p:cNvSpPr>
            <a:spLocks noGrp="1"/>
          </p:cNvSpPr>
          <p:nvPr>
            <p:ph idx="1"/>
          </p:nvPr>
        </p:nvSpPr>
        <p:spPr/>
        <p:txBody>
          <a:bodyPr/>
          <a:lstStyle/>
          <a:p>
            <a:r>
              <a:rPr lang="en-US" dirty="0" smtClean="0"/>
              <a:t>Regression analysis is the method of predicting or estimating one variable knowing the value of another variable </a:t>
            </a:r>
          </a:p>
          <a:p>
            <a:r>
              <a:rPr lang="en-US" dirty="0" smtClean="0"/>
              <a:t>Estimation is required in different fields </a:t>
            </a:r>
            <a:endParaRPr lang="en-US" dirty="0"/>
          </a:p>
          <a:p>
            <a:r>
              <a:rPr lang="en-US" dirty="0" smtClean="0"/>
              <a:t>Regression analysis develops an equation or formula between the related variable </a:t>
            </a:r>
          </a:p>
          <a:p>
            <a:r>
              <a:rPr lang="en-US" dirty="0" smtClean="0"/>
              <a:t>If the equation is established between the variable it helps in predicting 	controlling and planning the activities</a:t>
            </a:r>
            <a:endParaRPr lang="en-IN" dirty="0"/>
          </a:p>
        </p:txBody>
      </p:sp>
    </p:spTree>
    <p:extLst>
      <p:ext uri="{BB962C8B-B14F-4D97-AF65-F5344CB8AC3E}">
        <p14:creationId xmlns:p14="http://schemas.microsoft.com/office/powerpoint/2010/main" val="909314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898</Words>
  <Application>Microsoft Office PowerPoint</Application>
  <PresentationFormat>Widescreen</PresentationFormat>
  <Paragraphs>161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Wingdings</vt:lpstr>
      <vt:lpstr>Office Theme</vt:lpstr>
      <vt:lpstr>UNIT 6</vt:lpstr>
      <vt:lpstr>Linear Regression </vt:lpstr>
      <vt:lpstr>Tips for Service </vt:lpstr>
      <vt:lpstr>Tip of service </vt:lpstr>
      <vt:lpstr>Tip of service </vt:lpstr>
      <vt:lpstr>Goodness of fit </vt:lpstr>
      <vt:lpstr>Squaring the residual </vt:lpstr>
      <vt:lpstr>Sum of square</vt:lpstr>
      <vt:lpstr>Regression Analysis </vt:lpstr>
      <vt:lpstr>Simple regression </vt:lpstr>
      <vt:lpstr>Tip for sevice </vt:lpstr>
      <vt:lpstr>When the slope is equal to zero , m=0 </vt:lpstr>
      <vt:lpstr>Least square criterion</vt:lpstr>
      <vt:lpstr>Step 1 : Scatter Plot </vt:lpstr>
      <vt:lpstr>Step 2: look for a visual line </vt:lpstr>
      <vt:lpstr>Step 3: Descriptive Statistics </vt:lpstr>
      <vt:lpstr>Step 4: Calculations</vt:lpstr>
      <vt:lpstr>calculations</vt:lpstr>
      <vt:lpstr>calculations</vt:lpstr>
      <vt:lpstr>Regression line </vt:lpstr>
      <vt:lpstr>Multiple Regression </vt:lpstr>
      <vt:lpstr>MULTICOLINEARITY </vt:lpstr>
      <vt:lpstr>PowerPoint Presentation</vt:lpstr>
      <vt:lpstr>Multiple Regression </vt:lpstr>
      <vt:lpstr>Multiple Regression Process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Admin</dc:creator>
  <cp:lastModifiedBy>Admin</cp:lastModifiedBy>
  <cp:revision>19</cp:revision>
  <dcterms:created xsi:type="dcterms:W3CDTF">2022-09-15T04:14:37Z</dcterms:created>
  <dcterms:modified xsi:type="dcterms:W3CDTF">2022-09-26T04:02:49Z</dcterms:modified>
</cp:coreProperties>
</file>