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9" r:id="rId8"/>
    <p:sldId id="27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2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2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0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8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4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4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4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5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1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D0766E-AA1B-4A1C-83B6-891063D0A227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2BE4E1-0DB6-4C18-AD60-F696EF7D6A0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8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86383" y="1054502"/>
            <a:ext cx="10174310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81826" y="1828801"/>
            <a:ext cx="10071279" cy="414699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355033" y="2299674"/>
            <a:ext cx="9144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4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Breast Cancer Classification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1081826" y="3496614"/>
            <a:ext cx="5791200" cy="336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u="sng" dirty="0"/>
              <a:t>Presented By:</a:t>
            </a:r>
          </a:p>
          <a:p>
            <a:pPr marL="0" indent="0">
              <a:buNone/>
            </a:pPr>
            <a:r>
              <a:rPr lang="en-US" altLang="en-US" b="1" dirty="0">
                <a:cs typeface="Calibri"/>
              </a:rPr>
              <a:t>Shruti </a:t>
            </a:r>
            <a:r>
              <a:rPr lang="en-US" altLang="en-US" b="1" dirty="0" err="1">
                <a:cs typeface="Calibri"/>
              </a:rPr>
              <a:t>Dhir</a:t>
            </a:r>
            <a:r>
              <a:rPr lang="en-US" altLang="en-US" b="1" dirty="0">
                <a:cs typeface="Calibri"/>
              </a:rPr>
              <a:t> (2000321530113)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>
                <a:ea typeface="+mn-lt"/>
                <a:cs typeface="+mn-lt"/>
              </a:rPr>
              <a:t>Sheetal Sharma(2100321539005)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>
                <a:ea typeface="+mn-lt"/>
                <a:cs typeface="+mn-lt"/>
              </a:rPr>
              <a:t>Suhani Gupta(2000321530117)</a:t>
            </a:r>
            <a:endParaRPr lang="en-US" altLang="en-US" b="1" dirty="0">
              <a:cs typeface="Calibri"/>
            </a:endParaRPr>
          </a:p>
          <a:p>
            <a:pPr marL="0" indent="0">
              <a:buNone/>
            </a:pPr>
            <a:endParaRPr lang="en-US" altLang="en-US" b="1" dirty="0"/>
          </a:p>
          <a:p>
            <a:r>
              <a:rPr lang="en-US" altLang="en-US" b="1" dirty="0"/>
              <a:t> </a:t>
            </a:r>
          </a:p>
          <a:p>
            <a:endParaRPr lang="en-US" altLang="en-US" b="1" dirty="0"/>
          </a:p>
          <a:p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5594975" y="3361386"/>
            <a:ext cx="624375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000" b="1" u="sng" kern="0" dirty="0"/>
              <a:t>Supervisor Name:</a:t>
            </a:r>
          </a:p>
          <a:p>
            <a:pPr>
              <a:defRPr/>
            </a:pPr>
            <a:r>
              <a:rPr lang="en-US" altLang="en-US" sz="2000" b="1" kern="0" dirty="0"/>
              <a:t>Ms. Anjali Sardana</a:t>
            </a:r>
          </a:p>
          <a:p>
            <a:pPr>
              <a:defRPr/>
            </a:pPr>
            <a:endParaRPr lang="en-US" altLang="en-US" sz="2000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82507" y="29111"/>
            <a:ext cx="987809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ABES ENGINEERING COLLEGE GHAZIABAD</a:t>
            </a:r>
            <a:r>
              <a:rPr lang="en-IN" sz="2800" dirty="0">
                <a:solidFill>
                  <a:schemeClr val="accent2"/>
                </a:solidFill>
                <a:latin typeface="Bookman Old Style" panose="02050604050505020204" pitchFamily="18" charset="0"/>
              </a:rPr>
              <a:t> </a:t>
            </a:r>
          </a:p>
          <a:p>
            <a:pPr algn="ctr"/>
            <a:r>
              <a:rPr lang="en-IN" sz="2400" b="1" dirty="0">
                <a:solidFill>
                  <a:schemeClr val="accent1"/>
                </a:solidFill>
                <a:latin typeface="Bookman Old Style"/>
              </a:rPr>
              <a:t>DEPARTMENT OF CSE(AIML)</a:t>
            </a:r>
          </a:p>
        </p:txBody>
      </p:sp>
      <p:pic>
        <p:nvPicPr>
          <p:cNvPr id="1026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82D3B377-98BD-4F17-85BD-09D82143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890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5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416677" y="991674"/>
            <a:ext cx="10174310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46D22FEA-6E6E-4618-917B-4D793B8E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890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30AD9B-F8C7-A1B8-A7C4-3B459CFA9A40}"/>
              </a:ext>
            </a:extLst>
          </p:cNvPr>
          <p:cNvSpPr txBox="1"/>
          <p:nvPr/>
        </p:nvSpPr>
        <p:spPr>
          <a:xfrm>
            <a:off x="2537716" y="572609"/>
            <a:ext cx="7387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cs typeface="Arial" panose="020B0604020202020204" pitchFamily="34" charset="0"/>
              </a:rPr>
              <a:t>CONCLUSION &amp; FUTURE SCOPE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B994B-18D7-B0BF-44A6-448B1A7732C1}"/>
              </a:ext>
            </a:extLst>
          </p:cNvPr>
          <p:cNvSpPr txBox="1"/>
          <p:nvPr/>
        </p:nvSpPr>
        <p:spPr>
          <a:xfrm>
            <a:off x="472611" y="1514893"/>
            <a:ext cx="111183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IN" sz="2800" dirty="0">
                <a:cs typeface="Arial" panose="020B0604020202020204" pitchFamily="34" charset="0"/>
              </a:rPr>
              <a:t>It has been observed that a good dataset provides better accuracy.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endParaRPr lang="en-IN" sz="2800" dirty="0"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IN" sz="2800" dirty="0">
                <a:cs typeface="Arial" panose="020B0604020202020204" pitchFamily="34" charset="0"/>
              </a:rPr>
              <a:t>Selection appropriate </a:t>
            </a:r>
            <a:r>
              <a:rPr lang="en-IN" sz="2800" dirty="0" err="1">
                <a:cs typeface="Arial" panose="020B0604020202020204" pitchFamily="34" charset="0"/>
              </a:rPr>
              <a:t>alogrithms</a:t>
            </a:r>
            <a:r>
              <a:rPr lang="en-IN" sz="2800" dirty="0">
                <a:cs typeface="Arial" panose="020B0604020202020204" pitchFamily="34" charset="0"/>
              </a:rPr>
              <a:t> with good dataset lead to the development of the system.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endParaRPr lang="en-IN" sz="2800" dirty="0"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IN" sz="2800" dirty="0">
                <a:cs typeface="Arial" panose="020B0604020202020204" pitchFamily="34" charset="0"/>
              </a:rPr>
              <a:t>Machine learning can be very good help in deciding the line of treatment to extract knowledge from suitable databases.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endParaRPr lang="en-IN" sz="2800" dirty="0"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IN" sz="2800" dirty="0">
                <a:cs typeface="Arial" panose="020B0604020202020204" pitchFamily="34" charset="0"/>
              </a:rPr>
              <a:t>In future we will combine the structural dataset with image processing dataset.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endParaRPr lang="en-IN" sz="2800" dirty="0"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endParaRPr lang="en-IN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9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87" y="2034862"/>
            <a:ext cx="906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/>
              <a:t>THANK YOU</a:t>
            </a:r>
          </a:p>
        </p:txBody>
      </p:sp>
      <p:pic>
        <p:nvPicPr>
          <p:cNvPr id="4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37FE93A5-A83D-4C85-8F67-A96EE5BB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288"/>
            <a:ext cx="1712890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95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416677" y="991674"/>
            <a:ext cx="10174310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21475" y="336588"/>
            <a:ext cx="897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430" y="1668045"/>
            <a:ext cx="1116183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dirty="0"/>
              <a:t>                        </a:t>
            </a:r>
            <a:r>
              <a:rPr lang="en-IN" sz="3200" dirty="0"/>
              <a:t>1.  Introduction</a:t>
            </a:r>
          </a:p>
          <a:p>
            <a:r>
              <a:rPr lang="en-IN" sz="3200" dirty="0"/>
              <a:t>               2. Problem Statement</a:t>
            </a:r>
          </a:p>
          <a:p>
            <a:r>
              <a:rPr lang="en-IN" sz="3200" dirty="0"/>
              <a:t>               3.  Technology Required</a:t>
            </a:r>
          </a:p>
          <a:p>
            <a:r>
              <a:rPr lang="en-IN" sz="3200" dirty="0"/>
              <a:t>               4.  Dataset</a:t>
            </a:r>
          </a:p>
          <a:p>
            <a:r>
              <a:rPr lang="en-IN" sz="3200" dirty="0"/>
              <a:t>               5.  Models </a:t>
            </a:r>
          </a:p>
          <a:p>
            <a:r>
              <a:rPr lang="en-IN" sz="3200" dirty="0"/>
              <a:t>               6.  Conclusion &amp; Future Scope </a:t>
            </a:r>
          </a:p>
        </p:txBody>
      </p:sp>
      <p:pic>
        <p:nvPicPr>
          <p:cNvPr id="7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43551146-AF2C-4213-87B2-26E8435C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6757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3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416677" y="991674"/>
            <a:ext cx="10174310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93194" y="489397"/>
            <a:ext cx="905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7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754DB45E-48B0-4D44-9BBF-DAAD8292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890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1B3C7-6982-57F8-27AD-7350CAD0EF38}"/>
              </a:ext>
            </a:extLst>
          </p:cNvPr>
          <p:cNvSpPr txBox="1"/>
          <p:nvPr/>
        </p:nvSpPr>
        <p:spPr>
          <a:xfrm>
            <a:off x="1712890" y="2065846"/>
            <a:ext cx="987809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Breast Cancer is a cancer that develops from breast tissue. It is a disease in which malignant cells form in the tissue of the breast 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When a </a:t>
            </a:r>
            <a:r>
              <a:rPr lang="en-IN" sz="2400" dirty="0" err="1"/>
              <a:t>tumor</a:t>
            </a:r>
            <a:r>
              <a:rPr lang="en-IN" sz="2400" dirty="0"/>
              <a:t> is diagnosed as Benign , Doctors will usually leave it alone rather than remove it.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It is the myth that it affects women only not the men. It is estimated that men is diagnosed every year with the breast cancer.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15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416677" y="991674"/>
            <a:ext cx="10174310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76908" y="445536"/>
            <a:ext cx="905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7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8EF13C89-47B8-4F0C-B688-5DD12647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890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2B0BC-BA81-6464-FA1E-72FAF7343038}"/>
              </a:ext>
            </a:extLst>
          </p:cNvPr>
          <p:cNvSpPr txBox="1"/>
          <p:nvPr/>
        </p:nvSpPr>
        <p:spPr>
          <a:xfrm>
            <a:off x="2568539" y="1869897"/>
            <a:ext cx="71306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Predicting the tumor </a:t>
            </a:r>
            <a:r>
              <a:rPr lang="en-US" sz="3200" dirty="0" err="1"/>
              <a:t>i.e</a:t>
            </a:r>
            <a:r>
              <a:rPr lang="en-US" sz="3200" dirty="0"/>
              <a:t> Malignant or Benign based  upon his /  her tumor feature  that  is  Radius ,  Area ,  Smoothness , Texture , Perimeter.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2785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416677" y="991674"/>
            <a:ext cx="10174310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93194" y="489397"/>
            <a:ext cx="905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cs typeface="Arial" panose="020B0604020202020204" pitchFamily="34" charset="0"/>
              </a:rPr>
              <a:t>TECHNOLOGY REQUIRED</a:t>
            </a:r>
          </a:p>
        </p:txBody>
      </p:sp>
      <p:pic>
        <p:nvPicPr>
          <p:cNvPr id="7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209BE6D8-3B28-4F5E-84AD-CE520AB7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890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C432DA-5ED3-4611-3C6E-1FE293C3CD27}"/>
              </a:ext>
            </a:extLst>
          </p:cNvPr>
          <p:cNvSpPr txBox="1"/>
          <p:nvPr/>
        </p:nvSpPr>
        <p:spPr>
          <a:xfrm>
            <a:off x="1893193" y="1686700"/>
            <a:ext cx="969779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                      </a:t>
            </a:r>
            <a:r>
              <a:rPr lang="en-US" sz="2400" b="1" u="sng" dirty="0"/>
              <a:t>MACHINE LEARNING WITH PYTHON</a:t>
            </a:r>
          </a:p>
          <a:p>
            <a:endParaRPr lang="en-US" sz="2400" b="1" u="sng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 Python Libraries  such as pandas, </a:t>
            </a:r>
            <a:r>
              <a:rPr lang="en-US" sz="2400" dirty="0" err="1"/>
              <a:t>numpy</a:t>
            </a:r>
            <a:r>
              <a:rPr lang="en-US" sz="24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 err="1"/>
              <a:t>Sklearn</a:t>
            </a:r>
            <a:r>
              <a:rPr lang="en-US" sz="2400" dirty="0"/>
              <a:t>  Library used with many model like </a:t>
            </a:r>
            <a:r>
              <a:rPr lang="en-US" sz="2400" dirty="0" err="1"/>
              <a:t>model_selection</a:t>
            </a:r>
            <a:r>
              <a:rPr lang="en-US" sz="2400" dirty="0"/>
              <a:t> , Classifiers,  metrices.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/>
              <a:t>We use JUPYTER Notebook for the Implementation.</a:t>
            </a:r>
          </a:p>
          <a:p>
            <a:pPr algn="just"/>
            <a:r>
              <a:rPr lang="en-US" sz="2800" b="1" u="sng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3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416677" y="991674"/>
            <a:ext cx="10174310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93194" y="468848"/>
            <a:ext cx="905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7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3DB09A25-647F-4B22-9589-0D4A3CA1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890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BC18DC-6876-A2E1-B19A-7C10BED51F82}"/>
              </a:ext>
            </a:extLst>
          </p:cNvPr>
          <p:cNvSpPr txBox="1"/>
          <p:nvPr/>
        </p:nvSpPr>
        <p:spPr>
          <a:xfrm>
            <a:off x="996592" y="1376737"/>
            <a:ext cx="101743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  In this Classification We used Structural Dataset not the image processing dataset , in which the Malignant is assigned with 1  and the Benign is assigned with 0  which is easy to find which type of tumor is having to the person.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544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416677" y="991674"/>
            <a:ext cx="10174310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93194" y="489397"/>
            <a:ext cx="905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cs typeface="Arial" panose="020B0604020202020204" pitchFamily="34" charset="0"/>
              </a:rPr>
              <a:t>MODELS</a:t>
            </a:r>
          </a:p>
        </p:txBody>
      </p:sp>
      <p:pic>
        <p:nvPicPr>
          <p:cNvPr id="7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3DB09A25-647F-4B22-9589-0D4A3CA1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890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5A97A6-F92A-2D1A-C2BB-42D36CC8F209}"/>
              </a:ext>
            </a:extLst>
          </p:cNvPr>
          <p:cNvSpPr txBox="1"/>
          <p:nvPr/>
        </p:nvSpPr>
        <p:spPr>
          <a:xfrm>
            <a:off x="1303479" y="1576449"/>
            <a:ext cx="96435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 </a:t>
            </a:r>
            <a:r>
              <a:rPr lang="en-IN" sz="2800" u="sng" dirty="0"/>
              <a:t>1.  DECISION TREE</a:t>
            </a:r>
          </a:p>
          <a:p>
            <a:endParaRPr lang="en-IN" sz="2800" u="sng" dirty="0"/>
          </a:p>
          <a:p>
            <a:r>
              <a:rPr lang="en-IN" sz="2800" dirty="0"/>
              <a:t>It is classification techniques used machine learning where the data is continuously split according to a certain parameter.</a:t>
            </a:r>
            <a:endParaRPr lang="en-US" sz="2800" dirty="0"/>
          </a:p>
          <a:p>
            <a:r>
              <a:rPr lang="en-US" sz="2800" dirty="0"/>
              <a:t>With this we can easily classified that the cell is cancerous or non cancerous type.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372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416677" y="991674"/>
            <a:ext cx="10174310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3DB09A25-647F-4B22-9589-0D4A3CA1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12890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97A6C-BD62-E2A7-2BA4-11DA91CCDE83}"/>
              </a:ext>
            </a:extLst>
          </p:cNvPr>
          <p:cNvSpPr txBox="1"/>
          <p:nvPr/>
        </p:nvSpPr>
        <p:spPr>
          <a:xfrm>
            <a:off x="1109609" y="1415376"/>
            <a:ext cx="1017431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u="sng" dirty="0"/>
          </a:p>
          <a:p>
            <a:r>
              <a:rPr lang="en-IN" sz="2800" u="sng" dirty="0"/>
              <a:t>2. RANDOM FOREST CLASSIFIER</a:t>
            </a:r>
          </a:p>
          <a:p>
            <a:endParaRPr lang="en-IN" u="sng" dirty="0"/>
          </a:p>
          <a:p>
            <a:r>
              <a:rPr lang="en-IN" dirty="0"/>
              <a:t> </a:t>
            </a:r>
            <a:r>
              <a:rPr lang="en-IN" sz="2400" dirty="0"/>
              <a:t>It creates a set of decision trees from randomly selected  subset of  training set.</a:t>
            </a:r>
          </a:p>
          <a:p>
            <a:r>
              <a:rPr lang="en-IN" sz="2400" dirty="0"/>
              <a:t>It  aggregates the votes from different decision trees to decide the final class of the test object.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11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416677" y="991674"/>
            <a:ext cx="10174310" cy="38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BES Engineering College Employees, Location, Alumni | LinkedIn">
            <a:extLst>
              <a:ext uri="{FF2B5EF4-FFF2-40B4-BE49-F238E27FC236}">
                <a16:creationId xmlns:a16="http://schemas.microsoft.com/office/drawing/2014/main" id="{A42F52AC-B0AA-44BE-A6D3-06067F20C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0" y="154112"/>
            <a:ext cx="1712890" cy="114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80D75-FB45-FF8D-6C96-487D40B5F91D}"/>
              </a:ext>
            </a:extLst>
          </p:cNvPr>
          <p:cNvSpPr txBox="1"/>
          <p:nvPr/>
        </p:nvSpPr>
        <p:spPr>
          <a:xfrm>
            <a:off x="934947" y="1597849"/>
            <a:ext cx="103666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/>
              <a:t>3. Logistic Regression</a:t>
            </a:r>
          </a:p>
          <a:p>
            <a:endParaRPr lang="en-IN" sz="1800" u="sng" dirty="0"/>
          </a:p>
          <a:p>
            <a:r>
              <a:rPr lang="en-US" sz="2400" b="0" i="0" dirty="0">
                <a:solidFill>
                  <a:srgbClr val="161616"/>
                </a:solidFill>
                <a:effectLst/>
                <a:latin typeface="IBM Plex Sans" panose="020B0604020202020204" pitchFamily="34" charset="0"/>
              </a:rPr>
              <a:t>Logistic regression estimates the probability of an event occurring, such as voted or didn’t vote, based on a given dataset of independent variables. Since the outcome is a probability, the dependent variable is bounded between 0 and 1. </a:t>
            </a:r>
            <a:endParaRPr lang="en-IN" sz="24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1237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454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Bookman Old Style</vt:lpstr>
      <vt:lpstr>Calibri</vt:lpstr>
      <vt:lpstr>Calibri Light</vt:lpstr>
      <vt:lpstr>IBM Plex Sans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mahandru</dc:creator>
  <cp:lastModifiedBy>Suhani Gupta</cp:lastModifiedBy>
  <cp:revision>11</cp:revision>
  <dcterms:created xsi:type="dcterms:W3CDTF">2022-04-19T06:32:11Z</dcterms:created>
  <dcterms:modified xsi:type="dcterms:W3CDTF">2023-01-04T15:21:49Z</dcterms:modified>
</cp:coreProperties>
</file>