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  <p:sldMasterId id="2147483672" r:id="rId5"/>
  </p:sldMasterIdLst>
  <p:notesMasterIdLst>
    <p:notesMasterId r:id="rId19"/>
  </p:notesMasterIdLst>
  <p:handoutMasterIdLst>
    <p:handoutMasterId r:id="rId20"/>
  </p:handoutMasterIdLst>
  <p:sldIdLst>
    <p:sldId id="256" r:id="rId6"/>
    <p:sldId id="288" r:id="rId7"/>
    <p:sldId id="271" r:id="rId8"/>
    <p:sldId id="290" r:id="rId9"/>
    <p:sldId id="291" r:id="rId10"/>
    <p:sldId id="292" r:id="rId11"/>
    <p:sldId id="293" r:id="rId12"/>
    <p:sldId id="272" r:id="rId13"/>
    <p:sldId id="289" r:id="rId14"/>
    <p:sldId id="274" r:id="rId15"/>
    <p:sldId id="276" r:id="rId16"/>
    <p:sldId id="283" r:id="rId17"/>
    <p:sldId id="269" r:id="rId18"/>
  </p:sldIdLst>
  <p:sldSz cx="9144000" cy="5143500" type="screen16x9"/>
  <p:notesSz cx="7010400" cy="9236075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1pPr>
    <a:lvl2pPr marL="389626"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2pPr>
    <a:lvl3pPr marL="779252"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3pPr>
    <a:lvl4pPr marL="1168878"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4pPr>
    <a:lvl5pPr marL="1558503"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5pPr>
    <a:lvl6pPr marL="1948129" algn="l" defTabSz="779252" rtl="0" eaLnBrk="1" latinLnBrk="0" hangingPunct="1"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6pPr>
    <a:lvl7pPr marL="2337755" algn="l" defTabSz="779252" rtl="0" eaLnBrk="1" latinLnBrk="0" hangingPunct="1"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7pPr>
    <a:lvl8pPr marL="2727381" algn="l" defTabSz="779252" rtl="0" eaLnBrk="1" latinLnBrk="0" hangingPunct="1"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8pPr>
    <a:lvl9pPr marL="3117007" algn="l" defTabSz="779252" rtl="0" eaLnBrk="1" latinLnBrk="0" hangingPunct="1"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32" userDrawn="1">
          <p15:clr>
            <a:srgbClr val="A4A3A4"/>
          </p15:clr>
        </p15:guide>
        <p15:guide id="4" orient="horz" pos="2748" userDrawn="1">
          <p15:clr>
            <a:srgbClr val="A4A3A4"/>
          </p15:clr>
        </p15:guide>
        <p15:guide id="5" orient="horz" pos="3888">
          <p15:clr>
            <a:srgbClr val="A4A3A4"/>
          </p15:clr>
        </p15:guide>
        <p15:guide id="11" pos="5760" userDrawn="1">
          <p15:clr>
            <a:srgbClr val="A4A3A4"/>
          </p15:clr>
        </p15:guide>
        <p15:guide id="15" pos="6144">
          <p15:clr>
            <a:srgbClr val="A4A3A4"/>
          </p15:clr>
        </p15:guide>
        <p15:guide id="16" orient="horz" pos="276" userDrawn="1">
          <p15:clr>
            <a:srgbClr val="A4A3A4"/>
          </p15:clr>
        </p15:guide>
        <p15:guide id="20" pos="2736" userDrawn="1">
          <p15:clr>
            <a:srgbClr val="A4A3A4"/>
          </p15:clr>
        </p15:guide>
        <p15:guide id="21" pos="5688" userDrawn="1">
          <p15:clr>
            <a:srgbClr val="A4A3A4"/>
          </p15:clr>
        </p15:guide>
        <p15:guide id="22" orient="horz" pos="1956" userDrawn="1">
          <p15:clr>
            <a:srgbClr val="A4A3A4"/>
          </p15:clr>
        </p15:guide>
        <p15:guide id="26" orient="horz" pos="3036" userDrawn="1">
          <p15:clr>
            <a:srgbClr val="A4A3A4"/>
          </p15:clr>
        </p15:guide>
        <p15:guide id="27" orient="horz" pos="1644" userDrawn="1">
          <p15:clr>
            <a:srgbClr val="A4A3A4"/>
          </p15:clr>
        </p15:guide>
        <p15:guide id="28" orient="horz" pos="1860" userDrawn="1">
          <p15:clr>
            <a:srgbClr val="A4A3A4"/>
          </p15:clr>
        </p15:guide>
        <p15:guide id="29" pos="2880" userDrawn="1">
          <p15:clr>
            <a:srgbClr val="A4A3A4"/>
          </p15:clr>
        </p15:guide>
        <p15:guide id="31" orient="horz" pos="804" userDrawn="1">
          <p15:clr>
            <a:srgbClr val="A4A3A4"/>
          </p15:clr>
        </p15:guide>
        <p15:guide id="32" pos="5448" userDrawn="1">
          <p15:clr>
            <a:srgbClr val="A4A3A4"/>
          </p15:clr>
        </p15:guide>
        <p15:guide id="33" pos="480" userDrawn="1">
          <p15:clr>
            <a:srgbClr val="A4A3A4"/>
          </p15:clr>
        </p15:guide>
        <p15:guide id="34" pos="336" userDrawn="1">
          <p15:clr>
            <a:srgbClr val="A4A3A4"/>
          </p15:clr>
        </p15:guide>
        <p15:guide id="35" orient="horz" pos="348" userDrawn="1">
          <p15:clr>
            <a:srgbClr val="A4A3A4"/>
          </p15:clr>
        </p15:guide>
        <p15:guide id="36" orient="horz" pos="2169">
          <p15:clr>
            <a:srgbClr val="A4A3A4"/>
          </p15:clr>
        </p15:guide>
        <p15:guide id="37" orient="horz" pos="3239">
          <p15:clr>
            <a:srgbClr val="A4A3A4"/>
          </p15:clr>
        </p15:guide>
        <p15:guide id="38" orient="horz" pos="606">
          <p15:clr>
            <a:srgbClr val="A4A3A4"/>
          </p15:clr>
        </p15:guide>
        <p15:guide id="39" orient="horz" pos="2772">
          <p15:clr>
            <a:srgbClr val="A4A3A4"/>
          </p15:clr>
        </p15:guide>
        <p15:guide id="40" pos="5759">
          <p15:clr>
            <a:srgbClr val="A4A3A4"/>
          </p15:clr>
        </p15:guide>
        <p15:guide id="41" pos="5700">
          <p15:clr>
            <a:srgbClr val="A4A3A4"/>
          </p15:clr>
        </p15:guide>
        <p15:guide id="42" pos="2944">
          <p15:clr>
            <a:srgbClr val="A4A3A4"/>
          </p15:clr>
        </p15:guide>
        <p15:guide id="43" pos="4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9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2E7D"/>
    <a:srgbClr val="000000"/>
    <a:srgbClr val="FFCC00"/>
    <a:srgbClr val="00CCFF"/>
    <a:srgbClr val="00008C"/>
    <a:srgbClr val="001EFF"/>
    <a:srgbClr val="F46E00"/>
    <a:srgbClr val="9AF7FF"/>
    <a:srgbClr val="F2F2F2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35" autoAdjust="0"/>
    <p:restoredTop sz="92819" autoAdjust="0"/>
  </p:normalViewPr>
  <p:slideViewPr>
    <p:cSldViewPr snapToGrid="0">
      <p:cViewPr varScale="1">
        <p:scale>
          <a:sx n="106" d="100"/>
          <a:sy n="106" d="100"/>
        </p:scale>
        <p:origin x="758" y="82"/>
      </p:cViewPr>
      <p:guideLst>
        <p:guide orient="horz" pos="2532"/>
        <p:guide orient="horz" pos="2748"/>
        <p:guide orient="horz" pos="3888"/>
        <p:guide pos="5760"/>
        <p:guide pos="6144"/>
        <p:guide orient="horz" pos="276"/>
        <p:guide pos="2736"/>
        <p:guide pos="5688"/>
        <p:guide orient="horz" pos="1956"/>
        <p:guide orient="horz" pos="3036"/>
        <p:guide orient="horz" pos="1644"/>
        <p:guide orient="horz" pos="1860"/>
        <p:guide pos="2880"/>
        <p:guide orient="horz" pos="804"/>
        <p:guide pos="5448"/>
        <p:guide pos="480"/>
        <p:guide pos="336"/>
        <p:guide orient="horz" pos="348"/>
        <p:guide orient="horz" pos="2169"/>
        <p:guide orient="horz" pos="3239"/>
        <p:guide orient="horz" pos="606"/>
        <p:guide orient="horz" pos="2772"/>
        <p:guide pos="5759"/>
        <p:guide pos="5700"/>
        <p:guide pos="2944"/>
        <p:guide pos="4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66" y="-120"/>
      </p:cViewPr>
      <p:guideLst>
        <p:guide orient="horz" pos="2909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2"/>
            <a:ext cx="3047645" cy="454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7335" tIns="43666" rIns="87335" bIns="43666" numCol="1" anchor="t" anchorCtr="0" compatLnSpc="1">
            <a:prstTxWarp prst="textNoShape">
              <a:avLst/>
            </a:prstTxWarp>
          </a:bodyPr>
          <a:lstStyle>
            <a:lvl1pPr algn="l" defTabSz="873824">
              <a:defRPr sz="11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2756" y="2"/>
            <a:ext cx="3047644" cy="454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7335" tIns="43666" rIns="87335" bIns="43666" numCol="1" anchor="t" anchorCtr="0" compatLnSpc="1">
            <a:prstTxWarp prst="textNoShape">
              <a:avLst/>
            </a:prstTxWarp>
          </a:bodyPr>
          <a:lstStyle>
            <a:lvl1pPr algn="r" defTabSz="873824">
              <a:defRPr sz="11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17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8781867"/>
            <a:ext cx="3047645" cy="454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7335" tIns="43666" rIns="87335" bIns="43666" numCol="1" anchor="b" anchorCtr="0" compatLnSpc="1">
            <a:prstTxWarp prst="textNoShape">
              <a:avLst/>
            </a:prstTxWarp>
          </a:bodyPr>
          <a:lstStyle>
            <a:lvl1pPr algn="l" defTabSz="873824">
              <a:defRPr sz="11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17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2756" y="8781867"/>
            <a:ext cx="3047644" cy="454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7335" tIns="43666" rIns="87335" bIns="43666" numCol="1" anchor="b" anchorCtr="0" compatLnSpc="1">
            <a:prstTxWarp prst="textNoShape">
              <a:avLst/>
            </a:prstTxWarp>
          </a:bodyPr>
          <a:lstStyle>
            <a:lvl1pPr algn="r" defTabSz="873824">
              <a:defRPr sz="1100" smtClean="0"/>
            </a:lvl1pPr>
          </a:lstStyle>
          <a:p>
            <a:pPr>
              <a:defRPr/>
            </a:pPr>
            <a:fld id="{DA6835A3-9366-4C20-B248-0AC9C46AA67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07233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" y="0"/>
            <a:ext cx="3036205" cy="460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989" tIns="44493" rIns="88989" bIns="44493" numCol="1" anchor="t" anchorCtr="0" compatLnSpc="1">
            <a:prstTxWarp prst="textNoShape">
              <a:avLst/>
            </a:prstTxWarp>
          </a:bodyPr>
          <a:lstStyle>
            <a:lvl1pPr algn="l" defTabSz="889540">
              <a:defRPr sz="11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3" y="0"/>
            <a:ext cx="3036205" cy="460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989" tIns="44493" rIns="88989" bIns="44493" numCol="1" anchor="t" anchorCtr="0" compatLnSpc="1">
            <a:prstTxWarp prst="textNoShape">
              <a:avLst/>
            </a:prstTxWarp>
          </a:bodyPr>
          <a:lstStyle>
            <a:lvl1pPr algn="r" defTabSz="889540">
              <a:defRPr sz="11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27038" y="693738"/>
            <a:ext cx="6156325" cy="34639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7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9407" y="4387248"/>
            <a:ext cx="5611588" cy="41542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989" tIns="44493" rIns="88989" bIns="4449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3" y="8775968"/>
            <a:ext cx="3036205" cy="458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989" tIns="44493" rIns="88989" bIns="44493" numCol="1" anchor="b" anchorCtr="0" compatLnSpc="1">
            <a:prstTxWarp prst="textNoShape">
              <a:avLst/>
            </a:prstTxWarp>
          </a:bodyPr>
          <a:lstStyle>
            <a:lvl1pPr algn="l" defTabSz="889540">
              <a:defRPr sz="11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97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3" y="8775968"/>
            <a:ext cx="3036205" cy="458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989" tIns="44493" rIns="88989" bIns="44493" numCol="1" anchor="b" anchorCtr="0" compatLnSpc="1">
            <a:prstTxWarp prst="textNoShape">
              <a:avLst/>
            </a:prstTxWarp>
          </a:bodyPr>
          <a:lstStyle>
            <a:lvl1pPr algn="r" defTabSz="889540">
              <a:defRPr sz="1100" smtClean="0"/>
            </a:lvl1pPr>
          </a:lstStyle>
          <a:p>
            <a:pPr>
              <a:defRPr/>
            </a:pPr>
            <a:fld id="{C0C428FF-E08F-45DE-BAC9-258D4444EC1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64490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ヒラギノ角ゴ Pro W3" pitchFamily="124" charset="-128"/>
        <a:cs typeface="Geneva" pitchFamily="34" charset="0"/>
      </a:defRPr>
    </a:lvl1pPr>
    <a:lvl2pPr marL="389626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ヒラギノ角ゴ Pro W3" pitchFamily="124" charset="-128"/>
        <a:cs typeface="Geneva" pitchFamily="34" charset="0"/>
      </a:defRPr>
    </a:lvl2pPr>
    <a:lvl3pPr marL="779252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ヒラギノ角ゴ Pro W3" pitchFamily="124" charset="-128"/>
        <a:cs typeface="Geneva" pitchFamily="34" charset="0"/>
      </a:defRPr>
    </a:lvl3pPr>
    <a:lvl4pPr marL="1168878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ヒラギノ角ゴ Pro W3" pitchFamily="124" charset="-128"/>
        <a:cs typeface="Geneva" pitchFamily="34" charset="0"/>
      </a:defRPr>
    </a:lvl4pPr>
    <a:lvl5pPr marL="1558503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ヒラギノ角ゴ Pro W3" pitchFamily="124" charset="-128"/>
        <a:cs typeface="Geneva" pitchFamily="34" charset="0"/>
      </a:defRPr>
    </a:lvl5pPr>
    <a:lvl6pPr marL="1948129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337755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727381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3117007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C428FF-E08F-45DE-BAC9-258D4444EC10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0270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2" name="Picture 14" descr="C:\Users\10630824\Desktop\Microot template\poly.em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332" y="456328"/>
            <a:ext cx="9153331" cy="4670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8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348105" y="3230193"/>
            <a:ext cx="5556738" cy="221456"/>
          </a:xfrm>
          <a:ln>
            <a:noFill/>
          </a:ln>
        </p:spPr>
        <p:txBody>
          <a:bodyPr anchor="ctr" anchorCtr="0"/>
          <a:lstStyle>
            <a:lvl1pPr marL="0" indent="0">
              <a:buFont typeface="Symbol" pitchFamily="18" charset="2"/>
              <a:buNone/>
              <a:defRPr sz="1600" b="0" i="0">
                <a:solidFill>
                  <a:srgbClr val="ED8B00"/>
                </a:solidFill>
                <a:latin typeface="Calibri Light"/>
                <a:cs typeface="Calibri Light"/>
              </a:defRPr>
            </a:lvl1pPr>
          </a:lstStyle>
          <a:p>
            <a:pPr lvl="0"/>
            <a:r>
              <a:rPr lang="en-US" noProof="0" dirty="0"/>
              <a:t>Click to Edit Master Subtitle Style</a:t>
            </a:r>
          </a:p>
        </p:txBody>
      </p:sp>
      <p:sp>
        <p:nvSpPr>
          <p:cNvPr id="11" name="Rectangle 83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348105" y="2269550"/>
            <a:ext cx="5561624" cy="430887"/>
          </a:xfrm>
          <a:noFill/>
          <a:ln w="9525">
            <a:noFill/>
            <a:miter lim="800000"/>
            <a:headEnd/>
            <a:tailEnd/>
          </a:ln>
        </p:spPr>
        <p:txBody>
          <a:bodyPr anchor="t"/>
          <a:lstStyle>
            <a:lvl1pPr>
              <a:defRPr sz="2700" b="0" i="0">
                <a:solidFill>
                  <a:srgbClr val="2C2D8B"/>
                </a:solidFill>
                <a:latin typeface="Calibri Light"/>
                <a:cs typeface="Calibri Light"/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pic>
        <p:nvPicPr>
          <p:cNvPr id="13" name="Picture 2" descr="C:\Users\10630824\Desktop\Microot template\LTI logo (3).pn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469"/>
          <a:stretch/>
        </p:blipFill>
        <p:spPr bwMode="auto">
          <a:xfrm>
            <a:off x="6103631" y="4581795"/>
            <a:ext cx="1294850" cy="272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3631" y="267475"/>
            <a:ext cx="689056" cy="51062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334" y="267475"/>
            <a:ext cx="864729" cy="629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705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189" y="940222"/>
            <a:ext cx="8615227" cy="372508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878" y="240427"/>
            <a:ext cx="8024283" cy="384721"/>
          </a:xfrm>
          <a:noFill/>
          <a:ln>
            <a:noFill/>
          </a:ln>
        </p:spPr>
        <p:txBody>
          <a:bodyPr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5" name="Picture 2" descr="C:\Users\10630824\Desktop\Microot template\LTI logo (2)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04" y="4755049"/>
            <a:ext cx="426695" cy="249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C:\Users\10630824\Desktop\Microot template\corners (3)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6377" y="3907747"/>
            <a:ext cx="1430176" cy="1649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8499435" y="4824116"/>
            <a:ext cx="36470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5957C0-C9FD-924F-A662-3B71DAE40C56}" type="slidenum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/>
                <a:cs typeface="Calibri Light"/>
              </a:rPr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uk-UA" sz="1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/>
              <a:cs typeface="Calibri Light"/>
            </a:endParaRPr>
          </a:p>
        </p:txBody>
      </p:sp>
      <p:pic>
        <p:nvPicPr>
          <p:cNvPr id="8" name="Picture 4" descr="C:\Users\10630824\Desktop\Microot template\corners (2)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25392" y="-30236"/>
            <a:ext cx="688705" cy="69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ontent Placeholder 11"/>
          <p:cNvSpPr>
            <a:spLocks noGrp="1"/>
          </p:cNvSpPr>
          <p:nvPr>
            <p:ph sz="quarter" idx="10" hasCustomPrompt="1"/>
          </p:nvPr>
        </p:nvSpPr>
        <p:spPr>
          <a:xfrm>
            <a:off x="343291" y="681005"/>
            <a:ext cx="7964402" cy="188523"/>
          </a:xfrm>
        </p:spPr>
        <p:txBody>
          <a:bodyPr/>
          <a:lstStyle>
            <a:lvl1pPr marL="0" indent="0">
              <a:buNone/>
              <a:defRPr sz="1200" b="0" baseline="0">
                <a:solidFill>
                  <a:srgbClr val="ED8B00"/>
                </a:solidFill>
              </a:defRPr>
            </a:lvl1pPr>
          </a:lstStyle>
          <a:p>
            <a:pPr lvl="0"/>
            <a:r>
              <a:rPr lang="en-US" dirty="0"/>
              <a:t>Secondary title place holder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3086252" y="4849624"/>
            <a:ext cx="29590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7C7C7C"/>
                </a:solidFill>
                <a:latin typeface="Calibri Light"/>
                <a:cs typeface="Calibri Light"/>
              </a:rPr>
              <a:t>©Larsen &amp; Toubro Infotech Ltd. Privileged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4116109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0677" y="971550"/>
            <a:ext cx="4290646" cy="36576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2677" y="971550"/>
            <a:ext cx="4290646" cy="36576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6" name="Picture 2" descr="C:\Users\10630824\Desktop\Microot template\LTI logo (2)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04" y="4755049"/>
            <a:ext cx="426695" cy="249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C:\Users\10630824\Desktop\Microot template\corners (3)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6377" y="3907747"/>
            <a:ext cx="1430176" cy="1649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 userDrawn="1"/>
        </p:nvSpPr>
        <p:spPr>
          <a:xfrm>
            <a:off x="8499435" y="4824116"/>
            <a:ext cx="36470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5957C0-C9FD-924F-A662-3B71DAE40C56}" type="slidenum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/>
                <a:cs typeface="Calibri Light"/>
              </a:rPr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uk-UA" sz="1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/>
              <a:cs typeface="Calibri Light"/>
            </a:endParaRPr>
          </a:p>
        </p:txBody>
      </p:sp>
      <p:pic>
        <p:nvPicPr>
          <p:cNvPr id="9" name="Picture 4" descr="C:\Users\10630824\Desktop\Microot template\corners (2)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25392" y="-30236"/>
            <a:ext cx="688705" cy="69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 userDrawn="1"/>
        </p:nvSpPr>
        <p:spPr>
          <a:xfrm>
            <a:off x="3086252" y="4849624"/>
            <a:ext cx="29590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7C7C7C"/>
                </a:solidFill>
                <a:latin typeface="Calibri Light"/>
                <a:cs typeface="Calibri Light"/>
              </a:rPr>
              <a:t>©Larsen &amp; Toubro Infotech Ltd. Privileged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178163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2" name="Picture 14" descr="C:\Users\10630824\Desktop\Microot template\poly.em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332" y="456328"/>
            <a:ext cx="9153331" cy="4670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83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348105" y="2269550"/>
            <a:ext cx="5561624" cy="430887"/>
          </a:xfrm>
          <a:noFill/>
          <a:ln w="9525">
            <a:noFill/>
            <a:miter lim="800000"/>
            <a:headEnd/>
            <a:tailEnd/>
          </a:ln>
        </p:spPr>
        <p:txBody>
          <a:bodyPr anchor="t"/>
          <a:lstStyle>
            <a:lvl1pPr>
              <a:defRPr sz="2700" b="0" i="0">
                <a:solidFill>
                  <a:srgbClr val="2C2D8B"/>
                </a:solidFill>
                <a:latin typeface="Calibri Light"/>
                <a:cs typeface="Calibri Light"/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71532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5" name="Picture 3" descr="C:\Users\10630824\Desktop\Microot template\corners (3)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6377" y="3907747"/>
            <a:ext cx="1430176" cy="1649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 userDrawn="1"/>
        </p:nvSpPr>
        <p:spPr>
          <a:xfrm>
            <a:off x="8483655" y="4824116"/>
            <a:ext cx="39626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5957C0-C9FD-924F-A662-3B71DAE40C56}" type="slidenum">
              <a:rPr kumimoji="0" lang="uk-UA" sz="1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/>
                <a:cs typeface="Calibri Light"/>
              </a:rPr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uk-UA" sz="105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/>
              <a:cs typeface="Calibri Light"/>
            </a:endParaRPr>
          </a:p>
        </p:txBody>
      </p:sp>
      <p:pic>
        <p:nvPicPr>
          <p:cNvPr id="7" name="Picture 4" descr="C:\Users\10630824\Desktop\Microot template\corners (2)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25392" y="-30236"/>
            <a:ext cx="688705" cy="69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 userDrawn="1"/>
        </p:nvSpPr>
        <p:spPr>
          <a:xfrm>
            <a:off x="3086252" y="4849624"/>
            <a:ext cx="29590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7C7C7C"/>
                </a:solidFill>
                <a:latin typeface="Calibri Light"/>
                <a:cs typeface="Calibri Light"/>
              </a:rPr>
              <a:t>©Larsen &amp; Toubro Infotech Ltd. Privileged and Confidential</a:t>
            </a:r>
          </a:p>
        </p:txBody>
      </p:sp>
      <p:pic>
        <p:nvPicPr>
          <p:cNvPr id="9" name="Picture 2" descr="C:\Users\10630824\Desktop\Microot template\LTI logo (2)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04" y="4755049"/>
            <a:ext cx="426695" cy="249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2343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14E39C5E-3938-484F-9F2C-43A53F2F2C23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2F87D1DA-C60F-764E-8590-C8E0B173B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562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84"/>
          <p:cNvSpPr>
            <a:spLocks noGrp="1" noChangeArrowheads="1"/>
          </p:cNvSpPr>
          <p:nvPr>
            <p:ph type="body" idx="1"/>
          </p:nvPr>
        </p:nvSpPr>
        <p:spPr bwMode="gray">
          <a:xfrm>
            <a:off x="258189" y="731070"/>
            <a:ext cx="8615227" cy="39342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29" name="Rectangle 83"/>
          <p:cNvSpPr>
            <a:spLocks noGrp="1" noChangeArrowheads="1"/>
          </p:cNvSpPr>
          <p:nvPr>
            <p:ph type="title"/>
          </p:nvPr>
        </p:nvSpPr>
        <p:spPr bwMode="gray">
          <a:xfrm>
            <a:off x="269878" y="240427"/>
            <a:ext cx="8594260" cy="3847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Click to Edit Master Title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3086252" y="4849624"/>
            <a:ext cx="29590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7C7C7C"/>
                </a:solidFill>
                <a:latin typeface="Calibri Light"/>
                <a:cs typeface="Calibri Light"/>
              </a:rPr>
              <a:t>©Larsen &amp; Toubro Infotech Ltd. Privileged and Confidential</a:t>
            </a:r>
          </a:p>
        </p:txBody>
      </p:sp>
      <p:pic>
        <p:nvPicPr>
          <p:cNvPr id="2" name="Picture 2" descr="C:\Users\10630824\Desktop\Microot template\LTI logo (2).png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04" y="4755049"/>
            <a:ext cx="426695" cy="249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10630824\Desktop\Microot template\corners (3).png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6377" y="3907747"/>
            <a:ext cx="1430176" cy="1649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 userDrawn="1"/>
        </p:nvSpPr>
        <p:spPr>
          <a:xfrm>
            <a:off x="8483655" y="4824116"/>
            <a:ext cx="39626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5957C0-C9FD-924F-A662-3B71DAE40C56}" type="slidenum">
              <a:rPr kumimoji="0" lang="uk-UA" sz="1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 charset="0"/>
                <a:ea typeface="Calibri Light" charset="0"/>
                <a:cs typeface="Calibri Light" charset="0"/>
              </a:rPr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uk-UA" sz="1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 charset="0"/>
              <a:ea typeface="Calibri Light" charset="0"/>
              <a:cs typeface="Calibri Light" charset="0"/>
            </a:endParaRPr>
          </a:p>
        </p:txBody>
      </p:sp>
      <p:pic>
        <p:nvPicPr>
          <p:cNvPr id="1028" name="Picture 4" descr="C:\Users\10630824\Desktop\Microot template\corners (2).png"/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18304" y="-37324"/>
            <a:ext cx="688705" cy="69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1" r:id="rId2"/>
    <p:sldLayoutId id="2147483663" r:id="rId3"/>
    <p:sldLayoutId id="2147483680" r:id="rId4"/>
    <p:sldLayoutId id="2147483665" r:id="rId5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500" b="0" i="0" baseline="0">
          <a:solidFill>
            <a:srgbClr val="2C2D8B"/>
          </a:solidFill>
          <a:latin typeface="Calibri Light"/>
          <a:ea typeface="+mj-ea"/>
          <a:cs typeface="Calibri Light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5pPr>
      <a:lvl6pPr marL="389626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6pPr>
      <a:lvl7pPr marL="779252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7pPr>
      <a:lvl8pPr marL="1168878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8pPr>
      <a:lvl9pPr marL="1558503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9pPr>
    </p:titleStyle>
    <p:bodyStyle>
      <a:lvl1pPr marL="146110" indent="-146110" algn="l" defTabSz="1566621" rtl="0" eaLnBrk="0" fontAlgn="base" hangingPunct="0">
        <a:spcBef>
          <a:spcPct val="75000"/>
        </a:spcBef>
        <a:spcAft>
          <a:spcPct val="0"/>
        </a:spcAft>
        <a:buClrTx/>
        <a:buFont typeface="Wingdings" charset="2"/>
        <a:buChar char="§"/>
        <a:defRPr sz="1600" b="0" i="0">
          <a:solidFill>
            <a:srgbClr val="000000"/>
          </a:solidFill>
          <a:latin typeface="Calibri Light"/>
          <a:ea typeface="+mn-ea"/>
          <a:cs typeface="Calibri Light"/>
        </a:defRPr>
      </a:lvl1pPr>
      <a:lvl2pPr marL="293573" indent="-146110" algn="l" defTabSz="1566621" rtl="0" eaLnBrk="0" fontAlgn="base" hangingPunct="0">
        <a:spcBef>
          <a:spcPct val="25000"/>
        </a:spcBef>
        <a:spcAft>
          <a:spcPct val="0"/>
        </a:spcAft>
        <a:buClrTx/>
        <a:buSzPct val="80000"/>
        <a:buFont typeface="Wingdings" charset="2"/>
        <a:buChar char="§"/>
        <a:defRPr sz="1600" b="0" i="0">
          <a:solidFill>
            <a:srgbClr val="000000"/>
          </a:solidFill>
          <a:latin typeface="Calibri Light"/>
          <a:ea typeface="+mn-ea"/>
          <a:cs typeface="Calibri Light"/>
        </a:defRPr>
      </a:lvl2pPr>
      <a:lvl3pPr marL="441035" indent="-146110" algn="l" defTabSz="1566621" rtl="0" eaLnBrk="0" fontAlgn="base" hangingPunct="0">
        <a:spcBef>
          <a:spcPct val="25000"/>
        </a:spcBef>
        <a:spcAft>
          <a:spcPct val="0"/>
        </a:spcAft>
        <a:buClrTx/>
        <a:buSzPct val="70000"/>
        <a:buFont typeface="Wingdings" charset="2"/>
        <a:buChar char="§"/>
        <a:defRPr sz="1600" b="0" i="0">
          <a:solidFill>
            <a:srgbClr val="000000"/>
          </a:solidFill>
          <a:latin typeface="Calibri Light"/>
          <a:ea typeface="+mn-ea"/>
          <a:cs typeface="Calibri Light"/>
        </a:defRPr>
      </a:lvl3pPr>
      <a:lvl4pPr marL="584439" indent="-142052" algn="l" defTabSz="1566621" rtl="0" eaLnBrk="0" fontAlgn="base" hangingPunct="0">
        <a:spcBef>
          <a:spcPct val="25000"/>
        </a:spcBef>
        <a:spcAft>
          <a:spcPct val="0"/>
        </a:spcAft>
        <a:buClrTx/>
        <a:buFont typeface="Arial"/>
        <a:buChar char="•"/>
        <a:defRPr sz="1600" b="0" i="0">
          <a:solidFill>
            <a:srgbClr val="000000"/>
          </a:solidFill>
          <a:latin typeface="Calibri Light"/>
          <a:ea typeface="+mn-ea"/>
          <a:cs typeface="Calibri Light"/>
        </a:defRPr>
      </a:lvl4pPr>
      <a:lvl5pPr marL="726490" indent="-140698" algn="l" defTabSz="1566621" rtl="0" eaLnBrk="0" fontAlgn="base" hangingPunct="0">
        <a:spcBef>
          <a:spcPct val="25000"/>
        </a:spcBef>
        <a:spcAft>
          <a:spcPct val="0"/>
        </a:spcAft>
        <a:buClrTx/>
        <a:buFont typeface="Arial"/>
        <a:buChar char="•"/>
        <a:defRPr sz="1600" b="0" i="0">
          <a:solidFill>
            <a:srgbClr val="000000"/>
          </a:solidFill>
          <a:latin typeface="Calibri Light"/>
          <a:ea typeface="+mn-ea"/>
          <a:cs typeface="Calibri Light"/>
        </a:defRPr>
      </a:lvl5pPr>
      <a:lvl6pPr marL="1116116" indent="-140698" algn="l" defTabSz="1566621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200">
          <a:solidFill>
            <a:srgbClr val="53565A"/>
          </a:solidFill>
          <a:latin typeface="+mn-lt"/>
          <a:ea typeface="+mn-ea"/>
          <a:cs typeface="+mn-cs"/>
        </a:defRPr>
      </a:lvl6pPr>
      <a:lvl7pPr marL="1505742" indent="-140698" algn="l" defTabSz="1566621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200">
          <a:solidFill>
            <a:srgbClr val="53565A"/>
          </a:solidFill>
          <a:latin typeface="+mn-lt"/>
          <a:ea typeface="+mn-ea"/>
          <a:cs typeface="+mn-cs"/>
        </a:defRPr>
      </a:lvl7pPr>
      <a:lvl8pPr marL="1895368" indent="-140698" algn="l" defTabSz="1566621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200">
          <a:solidFill>
            <a:srgbClr val="53565A"/>
          </a:solidFill>
          <a:latin typeface="+mn-lt"/>
          <a:ea typeface="+mn-ea"/>
          <a:cs typeface="+mn-cs"/>
        </a:defRPr>
      </a:lvl8pPr>
      <a:lvl9pPr marL="2284994" indent="-140698" algn="l" defTabSz="1566621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200">
          <a:solidFill>
            <a:srgbClr val="53565A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9626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79252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68878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58503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48129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337755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27381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117007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6114" y="1785786"/>
            <a:ext cx="2191771" cy="1571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436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48105" y="2700437"/>
            <a:ext cx="5556738" cy="221456"/>
          </a:xfrm>
        </p:spPr>
        <p:txBody>
          <a:bodyPr/>
          <a:lstStyle/>
          <a:p>
            <a:r>
              <a:rPr lang="en-US" dirty="0"/>
              <a:t>A Web Application based on ASP .NET Core Web API and Angular.</a:t>
            </a:r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solidFill>
                  <a:srgbClr val="292E7D"/>
                </a:solidFill>
              </a:rPr>
              <a:t>Project Gladiator-Home Loans</a:t>
            </a:r>
          </a:p>
        </p:txBody>
      </p:sp>
    </p:spTree>
    <p:extLst>
      <p:ext uri="{BB962C8B-B14F-4D97-AF65-F5344CB8AC3E}">
        <p14:creationId xmlns:p14="http://schemas.microsoft.com/office/powerpoint/2010/main" val="17365007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4C1EA40-91B6-4A2B-BAE2-FE27116B73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189" y="940222"/>
            <a:ext cx="8615227" cy="3962851"/>
          </a:xfrm>
        </p:spPr>
        <p:txBody>
          <a:bodyPr/>
          <a:lstStyle/>
          <a:p>
            <a:pPr marL="0" indent="0">
              <a:buNone/>
            </a:pPr>
            <a:endParaRPr lang="en-IN" sz="1400" dirty="0"/>
          </a:p>
          <a:p>
            <a:pPr marL="0" indent="0">
              <a:buNone/>
            </a:pPr>
            <a:endParaRPr lang="en-IN" sz="1400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5B8DFE0-12B9-47B7-AA59-3C0F0796A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u="sng" dirty="0"/>
              <a:t>Our Interface</a:t>
            </a:r>
          </a:p>
        </p:txBody>
      </p:sp>
      <p:pic>
        <p:nvPicPr>
          <p:cNvPr id="5" name="Content Placeholder 8">
            <a:extLst>
              <a:ext uri="{FF2B5EF4-FFF2-40B4-BE49-F238E27FC236}">
                <a16:creationId xmlns:a16="http://schemas.microsoft.com/office/drawing/2014/main" id="{45D779D7-C7B1-4CF6-BBA9-66F30D3624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gray">
          <a:xfrm>
            <a:off x="5127402" y="573022"/>
            <a:ext cx="3852799" cy="21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99BD22AA-EE28-4DD3-9F30-8B3D2E891A5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5984" t="14897" b="33508"/>
          <a:stretch/>
        </p:blipFill>
        <p:spPr bwMode="gray">
          <a:xfrm>
            <a:off x="6519494" y="2845726"/>
            <a:ext cx="1702464" cy="20573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509425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A3B9CFC-83B6-43E6-95D0-4A789FD56B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220" t="13019" r="24174" b="25809"/>
          <a:stretch/>
        </p:blipFill>
        <p:spPr>
          <a:xfrm>
            <a:off x="950400" y="309599"/>
            <a:ext cx="2929188" cy="2031834"/>
          </a:xfrm>
          <a:prstGeom prst="rect">
            <a:avLst/>
          </a:prstGeom>
        </p:spPr>
      </p:pic>
      <p:pic>
        <p:nvPicPr>
          <p:cNvPr id="7" name="Content Placeholder 5">
            <a:extLst>
              <a:ext uri="{FF2B5EF4-FFF2-40B4-BE49-F238E27FC236}">
                <a16:creationId xmlns:a16="http://schemas.microsoft.com/office/drawing/2014/main" id="{3399668A-7DD9-4DDE-8A2B-37E3D1861E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gray">
          <a:xfrm>
            <a:off x="4973231" y="105538"/>
            <a:ext cx="3571295" cy="29430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EF656EA-7A1D-4F9C-B257-34E4A2DB43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802067"/>
            <a:ext cx="5083200" cy="183509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4F3D565-2E45-4413-81E6-69E6EB355B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52495" y="3163702"/>
            <a:ext cx="3460861" cy="12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703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6C9860A-9965-4717-A37D-757EB71DE0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17" y="230400"/>
            <a:ext cx="3888000" cy="184793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9ACA59B-2140-4C9E-A980-7FDCD4B852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5200" y="0"/>
            <a:ext cx="3679200" cy="236106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A8C846A-6B94-40C7-A901-53DB6BA82B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3292" y="2078335"/>
            <a:ext cx="3214216" cy="2931301"/>
          </a:xfrm>
          <a:prstGeom prst="rect">
            <a:avLst/>
          </a:prstGeom>
        </p:spPr>
      </p:pic>
      <p:pic>
        <p:nvPicPr>
          <p:cNvPr id="8" name="Content Placeholder 5">
            <a:extLst>
              <a:ext uri="{FF2B5EF4-FFF2-40B4-BE49-F238E27FC236}">
                <a16:creationId xmlns:a16="http://schemas.microsoft.com/office/drawing/2014/main" id="{2BD83548-59DE-4FE4-9AF6-7E2C00CA63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435742" y="2571750"/>
            <a:ext cx="4251458" cy="2065849"/>
          </a:xfrm>
        </p:spPr>
      </p:pic>
    </p:spTree>
    <p:extLst>
      <p:ext uri="{BB962C8B-B14F-4D97-AF65-F5344CB8AC3E}">
        <p14:creationId xmlns:p14="http://schemas.microsoft.com/office/powerpoint/2010/main" val="27907555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7520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E477A391-EF53-4B83-9A30-56E3D79F527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7366517"/>
              </p:ext>
            </p:extLst>
          </p:nvPr>
        </p:nvGraphicFramePr>
        <p:xfrm>
          <a:off x="1341240" y="1830070"/>
          <a:ext cx="646152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2437">
                  <a:extLst>
                    <a:ext uri="{9D8B030D-6E8A-4147-A177-3AD203B41FA5}">
                      <a16:colId xmlns:a16="http://schemas.microsoft.com/office/drawing/2014/main" val="3828722201"/>
                    </a:ext>
                  </a:extLst>
                </a:gridCol>
                <a:gridCol w="2615243">
                  <a:extLst>
                    <a:ext uri="{9D8B030D-6E8A-4147-A177-3AD203B41FA5}">
                      <a16:colId xmlns:a16="http://schemas.microsoft.com/office/drawing/2014/main" val="1335242152"/>
                    </a:ext>
                  </a:extLst>
                </a:gridCol>
                <a:gridCol w="2153840">
                  <a:extLst>
                    <a:ext uri="{9D8B030D-6E8A-4147-A177-3AD203B41FA5}">
                      <a16:colId xmlns:a16="http://schemas.microsoft.com/office/drawing/2014/main" val="8981505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 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Member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Ps 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7040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1.(Team Lead)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Priyanshi Soni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10683821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2226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2.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Suhani Garg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10684223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3091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3.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Sagar </a:t>
                      </a:r>
                      <a:r>
                        <a:rPr lang="en-IN" dirty="0" err="1"/>
                        <a:t>Sidhwa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10684142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7396739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23D7910D-6DF5-4AE5-B4F6-32CF4065E49F}"/>
              </a:ext>
            </a:extLst>
          </p:cNvPr>
          <p:cNvSpPr txBox="1"/>
          <p:nvPr/>
        </p:nvSpPr>
        <p:spPr>
          <a:xfrm>
            <a:off x="2080800" y="280800"/>
            <a:ext cx="476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u="sng" baseline="0" dirty="0">
                <a:solidFill>
                  <a:srgbClr val="292E7D"/>
                </a:solidFill>
                <a:ea typeface="+mj-ea"/>
              </a:rPr>
              <a:t>Team Members</a:t>
            </a:r>
          </a:p>
        </p:txBody>
      </p:sp>
    </p:spTree>
    <p:extLst>
      <p:ext uri="{BB962C8B-B14F-4D97-AF65-F5344CB8AC3E}">
        <p14:creationId xmlns:p14="http://schemas.microsoft.com/office/powerpoint/2010/main" val="3258436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4964396-3961-4DE3-820B-BFAB6BF56C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Buying a house is a dream for many and it involves lot of financial planning. While availing for home loans is quite a cumbersome process and can take a lot of time. Therefore to make this dream come true in an easier and more systematic way without paying visits to bank we present you our </a:t>
            </a:r>
            <a:r>
              <a:rPr lang="en-SG" dirty="0" err="1"/>
              <a:t>hassel</a:t>
            </a:r>
            <a:r>
              <a:rPr lang="en-SG" dirty="0"/>
              <a:t>-free and user-friendly web application based on ASP.NET Core Web API and Angular.</a:t>
            </a:r>
          </a:p>
          <a:p>
            <a:r>
              <a:rPr lang="en-SG" dirty="0"/>
              <a:t>This platform lets user apply for Loan based on his requirements, calculate EMI based on amount, interest and tenure, Calculate the loan amount they are eligible for, Track his Loan </a:t>
            </a:r>
            <a:r>
              <a:rPr lang="en-SG" dirty="0" err="1"/>
              <a:t>Application,View</a:t>
            </a:r>
            <a:r>
              <a:rPr lang="en-SG" dirty="0"/>
              <a:t> his previous records, Check Loan Status and Account Balance.</a:t>
            </a:r>
          </a:p>
          <a:p>
            <a:r>
              <a:rPr lang="en-SG" dirty="0"/>
              <a:t>Furthermore the application extends to admin and lets a admin access all the applications submitted by user, view and verify the details submitted and finally approve or reject the loan.</a:t>
            </a:r>
          </a:p>
          <a:p>
            <a:pPr marL="0" indent="0">
              <a:buNone/>
            </a:pPr>
            <a:r>
              <a:rPr lang="en-SG" dirty="0"/>
              <a:t>Today we will take you over to all the modules of our application Home Loan and show you how this application improves user experience.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/>
              <a:t>Introduction</a:t>
            </a:r>
            <a:r>
              <a:rPr lang="en-US" u="sng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FFDACA-8C49-4FD3-A1B5-AD61959D7EA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algn="ctr"/>
            <a:r>
              <a:rPr lang="en-SG" dirty="0"/>
              <a:t>The Problem Statement and our take on it.</a:t>
            </a:r>
          </a:p>
        </p:txBody>
      </p:sp>
    </p:spTree>
    <p:extLst>
      <p:ext uri="{BB962C8B-B14F-4D97-AF65-F5344CB8AC3E}">
        <p14:creationId xmlns:p14="http://schemas.microsoft.com/office/powerpoint/2010/main" val="760889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BA9E8B3-8DF0-4C74-9A43-B48CB2B1D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189" y="940222"/>
            <a:ext cx="7316211" cy="3725083"/>
          </a:xfrm>
        </p:spPr>
        <p:txBody>
          <a:bodyPr/>
          <a:lstStyle/>
          <a:p>
            <a:r>
              <a:rPr lang="en-IN" dirty="0"/>
              <a:t>ASP .NET Core Web API</a:t>
            </a:r>
          </a:p>
          <a:p>
            <a:r>
              <a:rPr lang="en-IN" dirty="0"/>
              <a:t>My SQL server</a:t>
            </a:r>
          </a:p>
          <a:p>
            <a:r>
              <a:rPr lang="en-IN" dirty="0"/>
              <a:t>Angular</a:t>
            </a:r>
          </a:p>
          <a:p>
            <a:r>
              <a:rPr lang="en-IN" dirty="0"/>
              <a:t>HTML</a:t>
            </a:r>
          </a:p>
          <a:p>
            <a:r>
              <a:rPr lang="en-IN" dirty="0"/>
              <a:t>CSS</a:t>
            </a:r>
          </a:p>
          <a:p>
            <a:r>
              <a:rPr lang="en-IN" dirty="0"/>
              <a:t>Bootstrap</a:t>
            </a:r>
          </a:p>
          <a:p>
            <a:r>
              <a:rPr lang="en-IN" dirty="0"/>
              <a:t>GitHub</a:t>
            </a:r>
          </a:p>
          <a:p>
            <a:r>
              <a:rPr lang="en-IN" dirty="0"/>
              <a:t>Azure Boards</a:t>
            </a:r>
          </a:p>
          <a:p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CABD154-2A93-48BF-B5D1-CAC1D6962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878" y="240427"/>
            <a:ext cx="8024283" cy="307777"/>
          </a:xfrm>
        </p:spPr>
        <p:txBody>
          <a:bodyPr/>
          <a:lstStyle/>
          <a:p>
            <a:pPr algn="ctr"/>
            <a:r>
              <a:rPr lang="en-IN" sz="2000" b="1" u="sng" dirty="0">
                <a:solidFill>
                  <a:srgbClr val="292E7D"/>
                </a:solidFill>
              </a:rPr>
              <a:t>Technologies Used</a:t>
            </a:r>
          </a:p>
        </p:txBody>
      </p:sp>
    </p:spTree>
    <p:extLst>
      <p:ext uri="{BB962C8B-B14F-4D97-AF65-F5344CB8AC3E}">
        <p14:creationId xmlns:p14="http://schemas.microsoft.com/office/powerpoint/2010/main" val="1782525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011B25E-462A-41CF-87A0-08FBA6BEA5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589" y="1062622"/>
            <a:ext cx="8137011" cy="3725083"/>
          </a:xfrm>
        </p:spPr>
        <p:txBody>
          <a:bodyPr/>
          <a:lstStyle/>
          <a:p>
            <a:pPr marL="0" indent="0">
              <a:buNone/>
            </a:pPr>
            <a:r>
              <a:rPr lang="en-IN" dirty="0">
                <a:solidFill>
                  <a:srgbClr val="292E7D"/>
                </a:solidFill>
              </a:rPr>
              <a:t>Project RoadMap Creation: </a:t>
            </a:r>
            <a:r>
              <a:rPr lang="en-IN" dirty="0"/>
              <a:t>Deciding the basic approach to the project. Pointing out the requirements and how we need to tackle them. Also deciding the database schema.</a:t>
            </a:r>
          </a:p>
          <a:p>
            <a:pPr marL="0" indent="0">
              <a:buNone/>
            </a:pPr>
            <a:r>
              <a:rPr lang="en-IN" dirty="0">
                <a:solidFill>
                  <a:srgbClr val="292E7D"/>
                </a:solidFill>
              </a:rPr>
              <a:t>Sprint Planning: </a:t>
            </a:r>
            <a:r>
              <a:rPr lang="en-IN" dirty="0"/>
              <a:t>Dividing the tasks into sprints and completed them within given time frame.</a:t>
            </a:r>
          </a:p>
          <a:p>
            <a:pPr marL="0" indent="0">
              <a:buNone/>
            </a:pPr>
            <a:r>
              <a:rPr lang="en-IN" dirty="0">
                <a:solidFill>
                  <a:srgbClr val="292E7D"/>
                </a:solidFill>
              </a:rPr>
              <a:t>Daily meet with the whole team: </a:t>
            </a:r>
            <a:r>
              <a:rPr lang="en-IN" dirty="0"/>
              <a:t>To ensure what all work is done and what is left. Also to be aware of what other member is working on.</a:t>
            </a:r>
          </a:p>
          <a:p>
            <a:pPr marL="0" indent="0">
              <a:buNone/>
            </a:pPr>
            <a:r>
              <a:rPr lang="en-IN" dirty="0">
                <a:solidFill>
                  <a:srgbClr val="292E7D"/>
                </a:solidFill>
              </a:rPr>
              <a:t>Sprint Reviews: </a:t>
            </a:r>
            <a:r>
              <a:rPr lang="en-IN" dirty="0"/>
              <a:t>reviewing each sprint once completed and planning the further strategy for the impediments.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5DADA6C-341C-40F1-98EC-7662D80BF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Agile Methodology</a:t>
            </a:r>
          </a:p>
        </p:txBody>
      </p:sp>
    </p:spTree>
    <p:extLst>
      <p:ext uri="{BB962C8B-B14F-4D97-AF65-F5344CB8AC3E}">
        <p14:creationId xmlns:p14="http://schemas.microsoft.com/office/powerpoint/2010/main" val="28552255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FDE256B-BAD4-4215-AA73-74A4F09E0C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411" y="293373"/>
            <a:ext cx="8014390" cy="455675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49491CC-4FF8-43CA-93B6-DB7834079E75}"/>
              </a:ext>
            </a:extLst>
          </p:cNvPr>
          <p:cNvSpPr txBox="1"/>
          <p:nvPr/>
        </p:nvSpPr>
        <p:spPr>
          <a:xfrm>
            <a:off x="3528000" y="0"/>
            <a:ext cx="1850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baseline="0" dirty="0">
                <a:solidFill>
                  <a:srgbClr val="292E7D"/>
                </a:solidFill>
                <a:ea typeface="+mj-ea"/>
              </a:rPr>
              <a:t>Scrum Board</a:t>
            </a:r>
          </a:p>
        </p:txBody>
      </p:sp>
    </p:spTree>
    <p:extLst>
      <p:ext uri="{BB962C8B-B14F-4D97-AF65-F5344CB8AC3E}">
        <p14:creationId xmlns:p14="http://schemas.microsoft.com/office/powerpoint/2010/main" val="3254929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097158C-B7A6-4D5E-95A7-A4DBBF5BCE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6815" r="25905" b="10551"/>
          <a:stretch/>
        </p:blipFill>
        <p:spPr>
          <a:xfrm>
            <a:off x="157011" y="824009"/>
            <a:ext cx="8857389" cy="3539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2001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282050A-30D1-450E-9FAD-6DF7140D65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70019" y="0"/>
            <a:ext cx="4924800" cy="4923547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7BDFA4E-0307-466B-8FB4-D6BA63D8A6C1}"/>
              </a:ext>
            </a:extLst>
          </p:cNvPr>
          <p:cNvSpPr txBox="1"/>
          <p:nvPr/>
        </p:nvSpPr>
        <p:spPr>
          <a:xfrm>
            <a:off x="-342000" y="2261718"/>
            <a:ext cx="46584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u="sng" dirty="0">
                <a:solidFill>
                  <a:srgbClr val="292E7D"/>
                </a:solidFill>
              </a:rPr>
              <a:t>Database Schema </a:t>
            </a:r>
            <a:endParaRPr lang="en-IN" sz="2000" dirty="0">
              <a:solidFill>
                <a:srgbClr val="292E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46012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3B6C2FD-82DB-44A5-B4B2-78A13E7390B9}"/>
              </a:ext>
            </a:extLst>
          </p:cNvPr>
          <p:cNvSpPr txBox="1"/>
          <p:nvPr/>
        </p:nvSpPr>
        <p:spPr>
          <a:xfrm>
            <a:off x="2707200" y="50400"/>
            <a:ext cx="336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rgbClr val="292E7D"/>
                </a:solidFill>
                <a:ea typeface="+mj-ea"/>
              </a:rPr>
              <a:t>Application Flowchart</a:t>
            </a:r>
            <a:endParaRPr lang="en-IN" sz="1600" baseline="0" dirty="0">
              <a:solidFill>
                <a:srgbClr val="292E7D"/>
              </a:solidFill>
              <a:ea typeface="+mj-ea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D48826C-1AD3-4446-9BF5-5CE6DCE46E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2313" y="561590"/>
            <a:ext cx="6913687" cy="4315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827638"/>
      </p:ext>
    </p:extLst>
  </p:cSld>
  <p:clrMapOvr>
    <a:masterClrMapping/>
  </p:clrMapOvr>
</p:sld>
</file>

<file path=ppt/theme/theme1.xml><?xml version="1.0" encoding="utf-8"?>
<a:theme xmlns:a="http://schemas.openxmlformats.org/drawingml/2006/main" name="L&amp;T Infotech">
  <a:themeElements>
    <a:clrScheme name="L&amp;T">
      <a:dk1>
        <a:srgbClr val="7C7C7C"/>
      </a:dk1>
      <a:lt1>
        <a:srgbClr val="FEFDFD"/>
      </a:lt1>
      <a:dk2>
        <a:srgbClr val="B2B2B2"/>
      </a:dk2>
      <a:lt2>
        <a:srgbClr val="FEFDFD"/>
      </a:lt2>
      <a:accent1>
        <a:srgbClr val="124079"/>
      </a:accent1>
      <a:accent2>
        <a:srgbClr val="7C7C7C"/>
      </a:accent2>
      <a:accent3>
        <a:srgbClr val="FCC320"/>
      </a:accent3>
      <a:accent4>
        <a:srgbClr val="20BDBE"/>
      </a:accent4>
      <a:accent5>
        <a:srgbClr val="706952"/>
      </a:accent5>
      <a:accent6>
        <a:srgbClr val="1AB26C"/>
      </a:accent6>
      <a:hlink>
        <a:srgbClr val="939598"/>
      </a:hlink>
      <a:folHlink>
        <a:srgbClr val="BBBDC0"/>
      </a:folHlink>
    </a:clrScheme>
    <a:fontScheme name="ICG Fonts">
      <a:majorFont>
        <a:latin typeface="Arial"/>
        <a:ea typeface="STKaiti"/>
        <a:cs typeface=""/>
      </a:majorFont>
      <a:minorFont>
        <a:latin typeface="Arial"/>
        <a:ea typeface="STKait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+mj-ea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ヒラギノ角ゴ Pro W3" pitchFamily="124" charset="-128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baseline="0" dirty="0">
            <a:ea typeface="+mj-ea"/>
          </a:defRPr>
        </a:defPPr>
      </a:lstStyle>
    </a:txDef>
  </a:objectDefaults>
  <a:extraClrSchemeLst>
    <a:extraClrScheme>
      <a:clrScheme name="ICG_Pres (A4) 1">
        <a:dk1>
          <a:srgbClr val="53565A"/>
        </a:dk1>
        <a:lt1>
          <a:srgbClr val="FFFFFF"/>
        </a:lt1>
        <a:dk2>
          <a:srgbClr val="97999B"/>
        </a:dk2>
        <a:lt2>
          <a:srgbClr val="53565A"/>
        </a:lt2>
        <a:accent1>
          <a:srgbClr val="002D72"/>
        </a:accent1>
        <a:accent2>
          <a:srgbClr val="99ABC7"/>
        </a:accent2>
        <a:accent3>
          <a:srgbClr val="FFFFFF"/>
        </a:accent3>
        <a:accent4>
          <a:srgbClr val="46484C"/>
        </a:accent4>
        <a:accent5>
          <a:srgbClr val="AAADBC"/>
        </a:accent5>
        <a:accent6>
          <a:srgbClr val="8A9BB4"/>
        </a:accent6>
        <a:hlink>
          <a:srgbClr val="00BDF2"/>
        </a:hlink>
        <a:folHlink>
          <a:srgbClr val="99E4F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Aqua">
      <a:srgbClr val="00B0B9"/>
    </a:custClr>
    <a:custClr name="Aqua Tint">
      <a:srgbClr val="99DFE3"/>
    </a:custClr>
    <a:custClr name="Goldenrod">
      <a:srgbClr val="C99700"/>
    </a:custClr>
    <a:custClr name="Goldenrod Tint">
      <a:srgbClr val="E9D599"/>
    </a:custClr>
    <a:custClr name="Forest">
      <a:srgbClr val="00843D"/>
    </a:custClr>
    <a:custClr name="Forest Tint">
      <a:srgbClr val="66B797"/>
    </a:custClr>
    <a:custClr name="Plum">
      <a:srgbClr val="890C58"/>
    </a:custClr>
    <a:custClr name="Plum Tint">
      <a:srgbClr val="B37A9F"/>
    </a:custClr>
    <a:custClr name="Olive">
      <a:srgbClr val="949300"/>
    </a:custClr>
    <a:custClr name="Olive Tint">
      <a:srgbClr val="D4D499"/>
    </a:custClr>
    <a:custClr name="Teal">
      <a:srgbClr val="007377"/>
    </a:custClr>
    <a:custClr name="Teal Tint">
      <a:srgbClr val="99C7C9"/>
    </a:custClr>
    <a:custClr name="Tangerine">
      <a:srgbClr val="ED8B00"/>
    </a:custClr>
    <a:custClr name="Tangerine Tint">
      <a:srgbClr val="F8D199"/>
    </a:custClr>
    <a:custClr name="Purple">
      <a:srgbClr val="6B3077"/>
    </a:custClr>
    <a:custClr name="Purple Tint">
      <a:srgbClr val="C4ACC9"/>
    </a:custClr>
    <a:custClr name="Green">
      <a:srgbClr val="84BD00"/>
    </a:custClr>
    <a:custClr name="Green Tint">
      <a:srgbClr val="CEE599"/>
    </a:custClr>
    <a:custClr name="White">
      <a:srgbClr val="FFFFFF"/>
    </a:custClr>
    <a:custClr name="White">
      <a:srgbClr val="FFFFFF"/>
    </a:custClr>
    <a:custClr name="Burnt Orange">
      <a:srgbClr val="CB6015"/>
    </a:custClr>
    <a:custClr name="Citi Cyan Tint (20%)">
      <a:srgbClr val="CCF2FC"/>
    </a:custClr>
    <a:custClr name="Citi Light Gray Tint(20%)">
      <a:srgbClr val="EAEBEB"/>
    </a:custClr>
  </a:custClr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>
    <Comments xmlns="71bf3f0a-df54-467d-89c2-87f8d534ba77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0F8E8959049E8428369959651C7B244" ma:contentTypeVersion="1" ma:contentTypeDescription="Create a new document." ma:contentTypeScope="" ma:versionID="a3dfc01f428c3fcbfdafd221a376b9de">
  <xsd:schema xmlns:xsd="http://www.w3.org/2001/XMLSchema" xmlns:p="http://schemas.microsoft.com/office/2006/metadata/properties" xmlns:ns2="71bf3f0a-df54-467d-89c2-87f8d534ba77" targetNamespace="http://schemas.microsoft.com/office/2006/metadata/properties" ma:root="true" ma:fieldsID="96a372070048e73f7666a0524ec77300" ns2:_="">
    <xsd:import namespace="71bf3f0a-df54-467d-89c2-87f8d534ba77"/>
    <xsd:element name="properties">
      <xsd:complexType>
        <xsd:sequence>
          <xsd:element name="documentManagement">
            <xsd:complexType>
              <xsd:all>
                <xsd:element ref="ns2:Comments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71bf3f0a-df54-467d-89c2-87f8d534ba77" elementFormDefault="qualified">
    <xsd:import namespace="http://schemas.microsoft.com/office/2006/documentManagement/types"/>
    <xsd:element name="Comments" ma:index="10" nillable="true" ma:displayName="Comments" ma:internalName="Comments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24559248-63FA-4C6E-A37D-96FF4426E5C5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71bf3f0a-df54-467d-89c2-87f8d534ba77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8ABB6DC8-0142-4676-96FE-F1693BA9504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C674307-C299-473D-A73D-C7DBA1A7BA1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bf3f0a-df54-467d-89c2-87f8d534ba77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24576</TotalTime>
  <Words>355</Words>
  <Application>Microsoft Office PowerPoint</Application>
  <PresentationFormat>On-screen Show (16:9)</PresentationFormat>
  <Paragraphs>41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 Light</vt:lpstr>
      <vt:lpstr>Symbol</vt:lpstr>
      <vt:lpstr>Wingdings</vt:lpstr>
      <vt:lpstr>L&amp;T Infotech</vt:lpstr>
      <vt:lpstr>Custom Design</vt:lpstr>
      <vt:lpstr>Project Gladiator-Home Loans</vt:lpstr>
      <vt:lpstr>PowerPoint Presentation</vt:lpstr>
      <vt:lpstr>Introduction </vt:lpstr>
      <vt:lpstr>Technologies Used</vt:lpstr>
      <vt:lpstr>Agile Methodology</vt:lpstr>
      <vt:lpstr>PowerPoint Presentation</vt:lpstr>
      <vt:lpstr>PowerPoint Presentation</vt:lpstr>
      <vt:lpstr>PowerPoint Presentation</vt:lpstr>
      <vt:lpstr>PowerPoint Presentation</vt:lpstr>
      <vt:lpstr>Our Interface</vt:lpstr>
      <vt:lpstr>PowerPoint Presentation</vt:lpstr>
      <vt:lpstr>PowerPoint Presentation</vt:lpstr>
      <vt:lpstr>PowerPoint Presentation</vt:lpstr>
    </vt:vector>
  </TitlesOfParts>
  <Company>Citi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ICG_Pres(A4)</dc:title>
  <dc:creator>Rowsell, Karen [CCC-OT_OP]</dc:creator>
  <cp:lastModifiedBy>XI_B_SHRIYANSHI SONI</cp:lastModifiedBy>
  <cp:revision>1876</cp:revision>
  <cp:lastPrinted>2015-11-28T12:28:20Z</cp:lastPrinted>
  <dcterms:created xsi:type="dcterms:W3CDTF">2007-05-25T22:38:05Z</dcterms:created>
  <dcterms:modified xsi:type="dcterms:W3CDTF">2021-08-16T18:56:00Z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0x01010070F8E8959049E8428369959651C7B244</vt:lpwstr>
  </property>
  <property fmtid="{D5CDD505-2E9C-101B-9397-08002B2CF9AE}" pid="3" name="TOCOpt">
    <vt:lpwstr>1</vt:lpwstr>
  </property>
  <property fmtid="{D5CDD505-2E9C-101B-9397-08002B2CF9AE}" pid="4" name="PNSOpt">
    <vt:lpwstr>1</vt:lpwstr>
  </property>
  <property fmtid="{D5CDD505-2E9C-101B-9397-08002B2CF9AE}" pid="5" name="Pitchbook Compatible">
    <vt:lpwstr>Yes</vt:lpwstr>
  </property>
</Properties>
</file>