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22"/>
  </p:notesMasterIdLst>
  <p:sldIdLst>
    <p:sldId id="288" r:id="rId2"/>
    <p:sldId id="289" r:id="rId3"/>
    <p:sldId id="281" r:id="rId4"/>
    <p:sldId id="263" r:id="rId5"/>
    <p:sldId id="268" r:id="rId6"/>
    <p:sldId id="269" r:id="rId7"/>
    <p:sldId id="270" r:id="rId8"/>
    <p:sldId id="271" r:id="rId9"/>
    <p:sldId id="272" r:id="rId10"/>
    <p:sldId id="273" r:id="rId11"/>
    <p:sldId id="274" r:id="rId12"/>
    <p:sldId id="276" r:id="rId13"/>
    <p:sldId id="277" r:id="rId14"/>
    <p:sldId id="278" r:id="rId15"/>
    <p:sldId id="279" r:id="rId16"/>
    <p:sldId id="280" r:id="rId17"/>
    <p:sldId id="283" r:id="rId18"/>
    <p:sldId id="284" r:id="rId19"/>
    <p:sldId id="285" r:id="rId20"/>
    <p:sldId id="286" r:id="rId2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1313"/>
    <a:srgbClr val="EF0728"/>
    <a:srgbClr val="AC3420"/>
    <a:srgbClr val="C6B00C"/>
    <a:srgbClr val="AE8625"/>
    <a:srgbClr val="8A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798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933175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34948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78924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74383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819056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168104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1106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65623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367299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062085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61126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970333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80539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305343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184409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221983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61332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106870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4814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39061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97709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49055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18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376964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217435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842158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073356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90742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386680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30321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959832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5/23/2024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563082614"/>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0">
            <a:extLst>
              <a:ext uri="{FF2B5EF4-FFF2-40B4-BE49-F238E27FC236}">
                <a16:creationId xmlns:a16="http://schemas.microsoft.com/office/drawing/2014/main" id="{EC883D19-D6A9-7673-60D4-637762902BAE}"/>
              </a:ext>
            </a:extLst>
          </p:cNvPr>
          <p:cNvSpPr/>
          <p:nvPr/>
        </p:nvSpPr>
        <p:spPr>
          <a:xfrm>
            <a:off x="0" y="-24056"/>
            <a:ext cx="14630400" cy="8229600"/>
          </a:xfrm>
          <a:prstGeom prst="rect">
            <a:avLst/>
          </a:prstGeom>
          <a:solidFill>
            <a:srgbClr val="1B1C1D"/>
          </a:solidFill>
          <a:ln/>
        </p:spPr>
        <p:txBody>
          <a:bodyPr/>
          <a:lstStyle/>
          <a:p>
            <a:endParaRPr lang="en-IN" dirty="0"/>
          </a:p>
        </p:txBody>
      </p:sp>
      <p:pic>
        <p:nvPicPr>
          <p:cNvPr id="15" name="Picture 2">
            <a:extLst>
              <a:ext uri="{FF2B5EF4-FFF2-40B4-BE49-F238E27FC236}">
                <a16:creationId xmlns:a16="http://schemas.microsoft.com/office/drawing/2014/main" id="{B4CEDE56-F9EC-DDB5-96AE-62E068D2BB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61" r="15972"/>
          <a:stretch/>
        </p:blipFill>
        <p:spPr bwMode="auto">
          <a:xfrm>
            <a:off x="0" y="-24056"/>
            <a:ext cx="6144323" cy="82296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83F7D604-83F9-5B9E-64D0-71CFB933274B}"/>
              </a:ext>
            </a:extLst>
          </p:cNvPr>
          <p:cNvSpPr txBox="1"/>
          <p:nvPr/>
        </p:nvSpPr>
        <p:spPr>
          <a:xfrm>
            <a:off x="7030843" y="1998893"/>
            <a:ext cx="6713035" cy="1054135"/>
          </a:xfrm>
          <a:prstGeom prst="rect">
            <a:avLst/>
          </a:prstGeom>
          <a:noFill/>
        </p:spPr>
        <p:txBody>
          <a:bodyPr wrap="square">
            <a:spAutoFit/>
          </a:bodyPr>
          <a:lstStyle/>
          <a:p>
            <a:pPr marL="0" indent="0" algn="ctr">
              <a:lnSpc>
                <a:spcPts val="7545"/>
              </a:lnSpc>
              <a:buNone/>
            </a:pPr>
            <a:r>
              <a:rPr lang="en-US" sz="7200" dirty="0">
                <a:solidFill>
                  <a:srgbClr val="FFFFFF"/>
                </a:solidFill>
                <a:latin typeface="Arial Rounded MT Bold" panose="020F0704030504030204" pitchFamily="34" charset="0"/>
                <a:ea typeface="Barlow, sans-serif" pitchFamily="34" charset="-122"/>
                <a:cs typeface="Barlow, sans-serif" pitchFamily="34" charset="-120"/>
              </a:rPr>
              <a:t>Sales Analysis</a:t>
            </a:r>
            <a:endParaRPr lang="en-US" sz="7200" dirty="0">
              <a:latin typeface="Arial Rounded MT Bold" panose="020F0704030504030204" pitchFamily="34" charset="0"/>
            </a:endParaRPr>
          </a:p>
        </p:txBody>
      </p:sp>
      <p:sp>
        <p:nvSpPr>
          <p:cNvPr id="25" name="TextBox 24">
            <a:extLst>
              <a:ext uri="{FF2B5EF4-FFF2-40B4-BE49-F238E27FC236}">
                <a16:creationId xmlns:a16="http://schemas.microsoft.com/office/drawing/2014/main" id="{D0913437-01D1-CE5A-77D8-1C0C192EFEFC}"/>
              </a:ext>
            </a:extLst>
          </p:cNvPr>
          <p:cNvSpPr txBox="1"/>
          <p:nvPr/>
        </p:nvSpPr>
        <p:spPr>
          <a:xfrm>
            <a:off x="8145966" y="4122438"/>
            <a:ext cx="4482790" cy="1054135"/>
          </a:xfrm>
          <a:prstGeom prst="rect">
            <a:avLst/>
          </a:prstGeom>
          <a:noFill/>
        </p:spPr>
        <p:txBody>
          <a:bodyPr wrap="square">
            <a:spAutoFit/>
          </a:bodyPr>
          <a:lstStyle/>
          <a:p>
            <a:pPr marL="0" indent="0">
              <a:lnSpc>
                <a:spcPts val="7545"/>
              </a:lnSpc>
              <a:buNone/>
            </a:pPr>
            <a:r>
              <a:rPr lang="en-US" sz="7000" dirty="0">
                <a:ln>
                  <a:solidFill>
                    <a:srgbClr val="C6B00C"/>
                  </a:solidFill>
                </a:ln>
                <a:solidFill>
                  <a:srgbClr val="EF0728"/>
                </a:solidFill>
                <a:latin typeface="Snap ITC" panose="04040A07060A02020202" pitchFamily="82" charset="0"/>
                <a:ea typeface="Barlow, sans-serif" pitchFamily="34" charset="-122"/>
                <a:cs typeface="Barlow, sans-serif" pitchFamily="34" charset="-120"/>
              </a:rPr>
              <a:t>Chicago</a:t>
            </a:r>
          </a:p>
        </p:txBody>
      </p:sp>
      <p:sp>
        <p:nvSpPr>
          <p:cNvPr id="27" name="TextBox 26">
            <a:extLst>
              <a:ext uri="{FF2B5EF4-FFF2-40B4-BE49-F238E27FC236}">
                <a16:creationId xmlns:a16="http://schemas.microsoft.com/office/drawing/2014/main" id="{5E49A82A-C34A-8040-DCFA-5816AD11D299}"/>
              </a:ext>
            </a:extLst>
          </p:cNvPr>
          <p:cNvSpPr txBox="1"/>
          <p:nvPr/>
        </p:nvSpPr>
        <p:spPr>
          <a:xfrm>
            <a:off x="8385719" y="4681204"/>
            <a:ext cx="3055434" cy="1169551"/>
          </a:xfrm>
          <a:prstGeom prst="rect">
            <a:avLst/>
          </a:prstGeom>
          <a:noFill/>
        </p:spPr>
        <p:txBody>
          <a:bodyPr wrap="square">
            <a:spAutoFit/>
          </a:bodyPr>
          <a:lstStyle/>
          <a:p>
            <a:r>
              <a:rPr lang="en-US" sz="7000" dirty="0">
                <a:ln>
                  <a:solidFill>
                    <a:srgbClr val="C6B00C"/>
                  </a:solidFill>
                </a:ln>
                <a:solidFill>
                  <a:schemeClr val="bg1"/>
                </a:solidFill>
                <a:latin typeface="Snap ITC" panose="04040A07060A02020202" pitchFamily="82" charset="0"/>
                <a:ea typeface="Barlow, sans-serif" pitchFamily="34" charset="-122"/>
                <a:cs typeface="Barlow, sans-serif" pitchFamily="34" charset="-120"/>
              </a:rPr>
              <a:t>Pizza</a:t>
            </a:r>
            <a:endParaRPr lang="en-US" sz="7000" dirty="0">
              <a:ln>
                <a:solidFill>
                  <a:srgbClr val="C6B00C"/>
                </a:solidFill>
              </a:ln>
              <a:solidFill>
                <a:schemeClr val="bg1"/>
              </a:solidFill>
              <a:latin typeface="Snap ITC" panose="04040A07060A02020202" pitchFamily="82" charset="0"/>
            </a:endParaRPr>
          </a:p>
        </p:txBody>
      </p:sp>
      <p:sp>
        <p:nvSpPr>
          <p:cNvPr id="31" name="TextBox 30">
            <a:extLst>
              <a:ext uri="{FF2B5EF4-FFF2-40B4-BE49-F238E27FC236}">
                <a16:creationId xmlns:a16="http://schemas.microsoft.com/office/drawing/2014/main" id="{628A0700-902F-B82D-6CF4-FEA7EF3B2EFB}"/>
              </a:ext>
            </a:extLst>
          </p:cNvPr>
          <p:cNvSpPr txBox="1"/>
          <p:nvPr/>
        </p:nvSpPr>
        <p:spPr>
          <a:xfrm>
            <a:off x="10799956" y="7000148"/>
            <a:ext cx="3657600" cy="769441"/>
          </a:xfrm>
          <a:prstGeom prst="rect">
            <a:avLst/>
          </a:prstGeom>
          <a:noFill/>
        </p:spPr>
        <p:txBody>
          <a:bodyPr wrap="square" rtlCol="0">
            <a:spAutoFit/>
          </a:bodyPr>
          <a:lstStyle/>
          <a:p>
            <a:r>
              <a:rPr lang="en-IN" sz="4400" dirty="0">
                <a:ln>
                  <a:solidFill>
                    <a:srgbClr val="B91313"/>
                  </a:solidFill>
                </a:ln>
                <a:latin typeface="Georgia" panose="02040502050405020303" pitchFamily="18" charset="0"/>
              </a:rPr>
              <a:t>By Suhani</a:t>
            </a:r>
          </a:p>
        </p:txBody>
      </p:sp>
    </p:spTree>
    <p:extLst>
      <p:ext uri="{BB962C8B-B14F-4D97-AF65-F5344CB8AC3E}">
        <p14:creationId xmlns:p14="http://schemas.microsoft.com/office/powerpoint/2010/main" val="2465300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0">
            <a:extLst>
              <a:ext uri="{FF2B5EF4-FFF2-40B4-BE49-F238E27FC236}">
                <a16:creationId xmlns:a16="http://schemas.microsoft.com/office/drawing/2014/main" id="{619D1C29-9301-4F09-36A5-CD2A23D4A03C}"/>
              </a:ext>
            </a:extLst>
          </p:cNvPr>
          <p:cNvSpPr/>
          <p:nvPr/>
        </p:nvSpPr>
        <p:spPr>
          <a:xfrm>
            <a:off x="0" y="-2315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5D1B82-5C36-79E3-4C24-498586EE753E}"/>
              </a:ext>
            </a:extLst>
          </p:cNvPr>
          <p:cNvSpPr txBox="1"/>
          <p:nvPr/>
        </p:nvSpPr>
        <p:spPr>
          <a:xfrm>
            <a:off x="2140047" y="693321"/>
            <a:ext cx="11016313" cy="584775"/>
          </a:xfrm>
          <a:prstGeom prst="rect">
            <a:avLst/>
          </a:prstGeom>
          <a:noFill/>
        </p:spPr>
        <p:txBody>
          <a:bodyPr wrap="square" rtlCol="0">
            <a:spAutoFit/>
          </a:bodyPr>
          <a:lstStyle/>
          <a:p>
            <a:r>
              <a:rPr lang="en-US" sz="3200" b="1" dirty="0">
                <a:solidFill>
                  <a:prstClr val="white"/>
                </a:solidFill>
                <a:latin typeface="Palatino Linotype" panose="02040502050505030304" pitchFamily="18" charset="0"/>
                <a:cs typeface="Times New Roman" panose="02020603050405020304" pitchFamily="18" charset="0"/>
              </a:rPr>
              <a:t>Determine the distribution of orders by hour of the day.</a:t>
            </a:r>
          </a:p>
        </p:txBody>
      </p:sp>
      <p:pic>
        <p:nvPicPr>
          <p:cNvPr id="3" name="Picture 2">
            <a:extLst>
              <a:ext uri="{FF2B5EF4-FFF2-40B4-BE49-F238E27FC236}">
                <a16:creationId xmlns:a16="http://schemas.microsoft.com/office/drawing/2014/main" id="{48B3EA73-CD4E-5DAF-CDBE-2F7E725FD35A}"/>
              </a:ext>
            </a:extLst>
          </p:cNvPr>
          <p:cNvPicPr>
            <a:picLocks noChangeAspect="1"/>
          </p:cNvPicPr>
          <p:nvPr/>
        </p:nvPicPr>
        <p:blipFill>
          <a:blip r:embed="rId4"/>
          <a:stretch>
            <a:fillRect/>
          </a:stretch>
        </p:blipFill>
        <p:spPr>
          <a:xfrm>
            <a:off x="3911654" y="1649872"/>
            <a:ext cx="7473098" cy="2162266"/>
          </a:xfrm>
          <a:prstGeom prst="rect">
            <a:avLst/>
          </a:prstGeom>
        </p:spPr>
      </p:pic>
      <p:pic>
        <p:nvPicPr>
          <p:cNvPr id="10" name="Picture 9">
            <a:extLst>
              <a:ext uri="{FF2B5EF4-FFF2-40B4-BE49-F238E27FC236}">
                <a16:creationId xmlns:a16="http://schemas.microsoft.com/office/drawing/2014/main" id="{792DA01E-3868-672E-9AC2-596A12A1BCDC}"/>
              </a:ext>
            </a:extLst>
          </p:cNvPr>
          <p:cNvPicPr>
            <a:picLocks noChangeAspect="1"/>
          </p:cNvPicPr>
          <p:nvPr/>
        </p:nvPicPr>
        <p:blipFill>
          <a:blip r:embed="rId5"/>
          <a:stretch>
            <a:fillRect/>
          </a:stretch>
        </p:blipFill>
        <p:spPr>
          <a:xfrm>
            <a:off x="3915449" y="4181270"/>
            <a:ext cx="2751569" cy="3562847"/>
          </a:xfrm>
          <a:prstGeom prst="rect">
            <a:avLst/>
          </a:prstGeom>
        </p:spPr>
      </p:pic>
      <p:sp>
        <p:nvSpPr>
          <p:cNvPr id="16" name="TextBox 15">
            <a:extLst>
              <a:ext uri="{FF2B5EF4-FFF2-40B4-BE49-F238E27FC236}">
                <a16:creationId xmlns:a16="http://schemas.microsoft.com/office/drawing/2014/main" id="{5051E260-0C7B-D872-41E4-088B2CAEB694}"/>
              </a:ext>
            </a:extLst>
          </p:cNvPr>
          <p:cNvSpPr txBox="1"/>
          <p:nvPr/>
        </p:nvSpPr>
        <p:spPr>
          <a:xfrm>
            <a:off x="1997585" y="1607402"/>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7" name="TextBox 16">
            <a:extLst>
              <a:ext uri="{FF2B5EF4-FFF2-40B4-BE49-F238E27FC236}">
                <a16:creationId xmlns:a16="http://schemas.microsoft.com/office/drawing/2014/main" id="{5C9620DD-179C-9C62-8FC3-95C5512AC480}"/>
              </a:ext>
            </a:extLst>
          </p:cNvPr>
          <p:cNvSpPr txBox="1"/>
          <p:nvPr/>
        </p:nvSpPr>
        <p:spPr>
          <a:xfrm>
            <a:off x="1997585" y="4181270"/>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369526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0">
            <a:extLst>
              <a:ext uri="{FF2B5EF4-FFF2-40B4-BE49-F238E27FC236}">
                <a16:creationId xmlns:a16="http://schemas.microsoft.com/office/drawing/2014/main" id="{401D1899-E0DF-4D7A-B1B1-8BE2F30B79CA}"/>
              </a:ext>
            </a:extLst>
          </p:cNvPr>
          <p:cNvSpPr/>
          <p:nvPr/>
        </p:nvSpPr>
        <p:spPr>
          <a:xfrm>
            <a:off x="0" y="-2315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5D1B82-5C36-79E3-4C24-498586EE753E}"/>
              </a:ext>
            </a:extLst>
          </p:cNvPr>
          <p:cNvSpPr txBox="1"/>
          <p:nvPr/>
        </p:nvSpPr>
        <p:spPr>
          <a:xfrm>
            <a:off x="2975388" y="884431"/>
            <a:ext cx="8679622" cy="584775"/>
          </a:xfrm>
          <a:prstGeom prst="rect">
            <a:avLst/>
          </a:prstGeom>
          <a:noFill/>
        </p:spPr>
        <p:txBody>
          <a:bodyPr wrap="square" rtlCol="0">
            <a:spAutoFit/>
          </a:bodyPr>
          <a:lstStyle/>
          <a:p>
            <a:r>
              <a:rPr lang="en-US" sz="3200" b="1" dirty="0">
                <a:solidFill>
                  <a:prstClr val="white"/>
                </a:solidFill>
                <a:latin typeface="Palatino Linotype" panose="02040502050505030304" pitchFamily="18" charset="0"/>
                <a:cs typeface="Times New Roman" panose="02020603050405020304" pitchFamily="18" charset="0"/>
              </a:rPr>
              <a:t>Find the category-wise distribution of pizzas.</a:t>
            </a:r>
          </a:p>
        </p:txBody>
      </p:sp>
      <p:pic>
        <p:nvPicPr>
          <p:cNvPr id="4" name="Picture 3">
            <a:extLst>
              <a:ext uri="{FF2B5EF4-FFF2-40B4-BE49-F238E27FC236}">
                <a16:creationId xmlns:a16="http://schemas.microsoft.com/office/drawing/2014/main" id="{EC2BAEC0-DFB4-379C-7B70-146211FA8672}"/>
              </a:ext>
            </a:extLst>
          </p:cNvPr>
          <p:cNvPicPr>
            <a:picLocks noChangeAspect="1"/>
          </p:cNvPicPr>
          <p:nvPr/>
        </p:nvPicPr>
        <p:blipFill>
          <a:blip r:embed="rId4"/>
          <a:stretch>
            <a:fillRect/>
          </a:stretch>
        </p:blipFill>
        <p:spPr>
          <a:xfrm>
            <a:off x="4071094" y="1894404"/>
            <a:ext cx="6488210" cy="2555092"/>
          </a:xfrm>
          <a:prstGeom prst="rect">
            <a:avLst/>
          </a:prstGeom>
        </p:spPr>
      </p:pic>
      <p:pic>
        <p:nvPicPr>
          <p:cNvPr id="14" name="Picture 13">
            <a:extLst>
              <a:ext uri="{FF2B5EF4-FFF2-40B4-BE49-F238E27FC236}">
                <a16:creationId xmlns:a16="http://schemas.microsoft.com/office/drawing/2014/main" id="{0A063B69-6984-16B7-7E9E-7F04BB45DEAB}"/>
              </a:ext>
            </a:extLst>
          </p:cNvPr>
          <p:cNvPicPr>
            <a:picLocks noChangeAspect="1"/>
          </p:cNvPicPr>
          <p:nvPr/>
        </p:nvPicPr>
        <p:blipFill>
          <a:blip r:embed="rId5"/>
          <a:stretch>
            <a:fillRect/>
          </a:stretch>
        </p:blipFill>
        <p:spPr>
          <a:xfrm>
            <a:off x="4071094" y="5017066"/>
            <a:ext cx="3806256" cy="2383989"/>
          </a:xfrm>
          <a:prstGeom prst="rect">
            <a:avLst/>
          </a:prstGeom>
        </p:spPr>
      </p:pic>
      <p:sp>
        <p:nvSpPr>
          <p:cNvPr id="18" name="TextBox 17">
            <a:extLst>
              <a:ext uri="{FF2B5EF4-FFF2-40B4-BE49-F238E27FC236}">
                <a16:creationId xmlns:a16="http://schemas.microsoft.com/office/drawing/2014/main" id="{6705A507-A9E2-AD3F-E16B-330B07E16091}"/>
              </a:ext>
            </a:extLst>
          </p:cNvPr>
          <p:cNvSpPr txBox="1"/>
          <p:nvPr/>
        </p:nvSpPr>
        <p:spPr>
          <a:xfrm>
            <a:off x="2094245" y="1894404"/>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9" name="TextBox 18">
            <a:extLst>
              <a:ext uri="{FF2B5EF4-FFF2-40B4-BE49-F238E27FC236}">
                <a16:creationId xmlns:a16="http://schemas.microsoft.com/office/drawing/2014/main" id="{D9EADF19-6704-CD8E-BBCC-E582D5B42D05}"/>
              </a:ext>
            </a:extLst>
          </p:cNvPr>
          <p:cNvSpPr txBox="1"/>
          <p:nvPr/>
        </p:nvSpPr>
        <p:spPr>
          <a:xfrm>
            <a:off x="2094245" y="4999704"/>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328595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0">
            <a:extLst>
              <a:ext uri="{FF2B5EF4-FFF2-40B4-BE49-F238E27FC236}">
                <a16:creationId xmlns:a16="http://schemas.microsoft.com/office/drawing/2014/main" id="{4E4F9E54-22AB-C6E4-0645-8C21FF196CD4}"/>
              </a:ext>
            </a:extLst>
          </p:cNvPr>
          <p:cNvSpPr/>
          <p:nvPr/>
        </p:nvSpPr>
        <p:spPr>
          <a:xfrm>
            <a:off x="0" y="-2315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5D1B82-5C36-79E3-4C24-498586EE753E}"/>
              </a:ext>
            </a:extLst>
          </p:cNvPr>
          <p:cNvSpPr txBox="1"/>
          <p:nvPr/>
        </p:nvSpPr>
        <p:spPr>
          <a:xfrm>
            <a:off x="1807042" y="701874"/>
            <a:ext cx="11016313" cy="584775"/>
          </a:xfrm>
          <a:prstGeom prst="rect">
            <a:avLst/>
          </a:prstGeom>
          <a:noFill/>
        </p:spPr>
        <p:txBody>
          <a:bodyPr wrap="square" rtlCol="0">
            <a:spAutoFit/>
          </a:bodyPr>
          <a:lstStyle/>
          <a:p>
            <a:r>
              <a:rPr lang="en-US" sz="3200" b="1" dirty="0">
                <a:solidFill>
                  <a:prstClr val="white"/>
                </a:solidFill>
                <a:latin typeface="Palatino Linotype" panose="02040502050505030304" pitchFamily="18" charset="0"/>
                <a:cs typeface="Times New Roman" panose="02020603050405020304" pitchFamily="18" charset="0"/>
              </a:rPr>
              <a:t>Calculate the average number of pizzas ordered per day.</a:t>
            </a:r>
            <a:endParaRPr lang="en-IN" sz="3200" b="1" dirty="0">
              <a:solidFill>
                <a:prstClr val="white"/>
              </a:solidFill>
              <a:latin typeface="Palatino Linotype" panose="0204050205050503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AC24AD8-F5ED-EC3B-E5E1-0858C7A7EB75}"/>
              </a:ext>
            </a:extLst>
          </p:cNvPr>
          <p:cNvPicPr>
            <a:picLocks noChangeAspect="1"/>
          </p:cNvPicPr>
          <p:nvPr/>
        </p:nvPicPr>
        <p:blipFill>
          <a:blip r:embed="rId4"/>
          <a:stretch>
            <a:fillRect/>
          </a:stretch>
        </p:blipFill>
        <p:spPr>
          <a:xfrm>
            <a:off x="3402810" y="1818054"/>
            <a:ext cx="7824775" cy="3446475"/>
          </a:xfrm>
          <a:prstGeom prst="rect">
            <a:avLst/>
          </a:prstGeom>
        </p:spPr>
      </p:pic>
      <p:pic>
        <p:nvPicPr>
          <p:cNvPr id="14" name="Picture 13">
            <a:extLst>
              <a:ext uri="{FF2B5EF4-FFF2-40B4-BE49-F238E27FC236}">
                <a16:creationId xmlns:a16="http://schemas.microsoft.com/office/drawing/2014/main" id="{773B83C4-AAA6-A423-1E89-D2C02ACAEF87}"/>
              </a:ext>
            </a:extLst>
          </p:cNvPr>
          <p:cNvPicPr>
            <a:picLocks noChangeAspect="1"/>
          </p:cNvPicPr>
          <p:nvPr/>
        </p:nvPicPr>
        <p:blipFill>
          <a:blip r:embed="rId5"/>
          <a:stretch>
            <a:fillRect/>
          </a:stretch>
        </p:blipFill>
        <p:spPr>
          <a:xfrm>
            <a:off x="3402810" y="5701416"/>
            <a:ext cx="3830496" cy="1882509"/>
          </a:xfrm>
          <a:prstGeom prst="rect">
            <a:avLst/>
          </a:prstGeom>
        </p:spPr>
      </p:pic>
      <p:sp>
        <p:nvSpPr>
          <p:cNvPr id="16" name="TextBox 15">
            <a:extLst>
              <a:ext uri="{FF2B5EF4-FFF2-40B4-BE49-F238E27FC236}">
                <a16:creationId xmlns:a16="http://schemas.microsoft.com/office/drawing/2014/main" id="{21CD457B-34D9-F176-BCFC-A402845FDF9C}"/>
              </a:ext>
            </a:extLst>
          </p:cNvPr>
          <p:cNvSpPr txBox="1"/>
          <p:nvPr/>
        </p:nvSpPr>
        <p:spPr>
          <a:xfrm>
            <a:off x="1723773" y="1815643"/>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7" name="TextBox 16">
            <a:extLst>
              <a:ext uri="{FF2B5EF4-FFF2-40B4-BE49-F238E27FC236}">
                <a16:creationId xmlns:a16="http://schemas.microsoft.com/office/drawing/2014/main" id="{EB1A67DA-373C-2176-7820-7688D4D1B0BF}"/>
              </a:ext>
            </a:extLst>
          </p:cNvPr>
          <p:cNvSpPr txBox="1"/>
          <p:nvPr/>
        </p:nvSpPr>
        <p:spPr>
          <a:xfrm>
            <a:off x="1723773" y="5701416"/>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145067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0">
            <a:extLst>
              <a:ext uri="{FF2B5EF4-FFF2-40B4-BE49-F238E27FC236}">
                <a16:creationId xmlns:a16="http://schemas.microsoft.com/office/drawing/2014/main" id="{8475A596-B69F-26E4-B336-01656572EDB7}"/>
              </a:ext>
            </a:extLst>
          </p:cNvPr>
          <p:cNvSpPr/>
          <p:nvPr/>
        </p:nvSpPr>
        <p:spPr>
          <a:xfrm>
            <a:off x="0" y="-2315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5D1B82-5C36-79E3-4C24-498586EE753E}"/>
              </a:ext>
            </a:extLst>
          </p:cNvPr>
          <p:cNvSpPr txBox="1"/>
          <p:nvPr/>
        </p:nvSpPr>
        <p:spPr>
          <a:xfrm>
            <a:off x="1221128" y="622698"/>
            <a:ext cx="12188142" cy="584775"/>
          </a:xfrm>
          <a:prstGeom prst="rect">
            <a:avLst/>
          </a:prstGeom>
          <a:noFill/>
        </p:spPr>
        <p:txBody>
          <a:bodyPr wrap="square" rtlCol="0">
            <a:spAutoFit/>
          </a:bodyPr>
          <a:lstStyle/>
          <a:p>
            <a:r>
              <a:rPr lang="en-US" sz="3200" b="1" dirty="0">
                <a:solidFill>
                  <a:prstClr val="white"/>
                </a:solidFill>
                <a:latin typeface="Palatino Linotype" panose="02040502050505030304" pitchFamily="18" charset="0"/>
                <a:cs typeface="Times New Roman" panose="02020603050405020304" pitchFamily="18" charset="0"/>
              </a:rPr>
              <a:t>Determine the top 3 most ordered pizza types based on revenue.</a:t>
            </a:r>
            <a:endParaRPr lang="en-IN" sz="3200" b="1" dirty="0">
              <a:solidFill>
                <a:prstClr val="white"/>
              </a:solidFill>
              <a:latin typeface="Palatino Linotype" panose="0204050205050503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917B5B-A62F-7CF1-3DEA-33C87639503C}"/>
              </a:ext>
            </a:extLst>
          </p:cNvPr>
          <p:cNvPicPr>
            <a:picLocks noChangeAspect="1"/>
          </p:cNvPicPr>
          <p:nvPr/>
        </p:nvPicPr>
        <p:blipFill rotWithShape="1">
          <a:blip r:embed="rId4"/>
          <a:srcRect b="25518"/>
          <a:stretch/>
        </p:blipFill>
        <p:spPr>
          <a:xfrm>
            <a:off x="3048010" y="5423370"/>
            <a:ext cx="4551952" cy="2045003"/>
          </a:xfrm>
          <a:prstGeom prst="rect">
            <a:avLst/>
          </a:prstGeom>
        </p:spPr>
      </p:pic>
      <p:pic>
        <p:nvPicPr>
          <p:cNvPr id="10" name="Picture 9">
            <a:extLst>
              <a:ext uri="{FF2B5EF4-FFF2-40B4-BE49-F238E27FC236}">
                <a16:creationId xmlns:a16="http://schemas.microsoft.com/office/drawing/2014/main" id="{2C436EE1-922F-01F0-29AA-9727BF855529}"/>
              </a:ext>
            </a:extLst>
          </p:cNvPr>
          <p:cNvPicPr>
            <a:picLocks noChangeAspect="1"/>
          </p:cNvPicPr>
          <p:nvPr/>
        </p:nvPicPr>
        <p:blipFill>
          <a:blip r:embed="rId5"/>
          <a:stretch>
            <a:fillRect/>
          </a:stretch>
        </p:blipFill>
        <p:spPr>
          <a:xfrm>
            <a:off x="3051722" y="1671696"/>
            <a:ext cx="8526954" cy="3479886"/>
          </a:xfrm>
          <a:prstGeom prst="rect">
            <a:avLst/>
          </a:prstGeom>
        </p:spPr>
      </p:pic>
      <p:sp>
        <p:nvSpPr>
          <p:cNvPr id="16" name="TextBox 15">
            <a:extLst>
              <a:ext uri="{FF2B5EF4-FFF2-40B4-BE49-F238E27FC236}">
                <a16:creationId xmlns:a16="http://schemas.microsoft.com/office/drawing/2014/main" id="{7C2695BD-BF47-AA4E-E0D9-978561160A80}"/>
              </a:ext>
            </a:extLst>
          </p:cNvPr>
          <p:cNvSpPr txBox="1"/>
          <p:nvPr/>
        </p:nvSpPr>
        <p:spPr>
          <a:xfrm>
            <a:off x="1500979" y="1674585"/>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7" name="TextBox 16">
            <a:extLst>
              <a:ext uri="{FF2B5EF4-FFF2-40B4-BE49-F238E27FC236}">
                <a16:creationId xmlns:a16="http://schemas.microsoft.com/office/drawing/2014/main" id="{CB4A9AFF-FCD8-14AD-AE39-C775D5284292}"/>
              </a:ext>
            </a:extLst>
          </p:cNvPr>
          <p:cNvSpPr txBox="1"/>
          <p:nvPr/>
        </p:nvSpPr>
        <p:spPr>
          <a:xfrm>
            <a:off x="1500979" y="5423370"/>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385146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0">
            <a:extLst>
              <a:ext uri="{FF2B5EF4-FFF2-40B4-BE49-F238E27FC236}">
                <a16:creationId xmlns:a16="http://schemas.microsoft.com/office/drawing/2014/main" id="{8734662B-DED7-FD9E-EEE3-03467BFD8283}"/>
              </a:ext>
            </a:extLst>
          </p:cNvPr>
          <p:cNvSpPr/>
          <p:nvPr/>
        </p:nvSpPr>
        <p:spPr>
          <a:xfrm>
            <a:off x="0" y="-2315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5D1B82-5C36-79E3-4C24-498586EE753E}"/>
              </a:ext>
            </a:extLst>
          </p:cNvPr>
          <p:cNvSpPr txBox="1"/>
          <p:nvPr/>
        </p:nvSpPr>
        <p:spPr>
          <a:xfrm>
            <a:off x="1366581" y="600080"/>
            <a:ext cx="11897235" cy="1077218"/>
          </a:xfrm>
          <a:prstGeom prst="rect">
            <a:avLst/>
          </a:prstGeom>
          <a:noFill/>
        </p:spPr>
        <p:txBody>
          <a:bodyPr wrap="square" rtlCol="0">
            <a:spAutoFit/>
          </a:bodyPr>
          <a:lstStyle/>
          <a:p>
            <a:r>
              <a:rPr lang="en-US" sz="3200" b="1" dirty="0">
                <a:solidFill>
                  <a:prstClr val="white"/>
                </a:solidFill>
                <a:latin typeface="Palatino Linotype" panose="02040502050505030304" pitchFamily="18" charset="0"/>
                <a:cs typeface="Times New Roman" panose="02020603050405020304" pitchFamily="18" charset="0"/>
              </a:rPr>
              <a:t>Calculate the percentage contribution of each pizza category to total revenue.</a:t>
            </a:r>
            <a:endParaRPr lang="en-IN" sz="3200" b="1" dirty="0">
              <a:solidFill>
                <a:prstClr val="white"/>
              </a:solidFill>
              <a:latin typeface="Palatino Linotype" panose="0204050205050503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50494D4-4F84-4071-B1F1-3415FF7EB7D1}"/>
              </a:ext>
            </a:extLst>
          </p:cNvPr>
          <p:cNvPicPr>
            <a:picLocks noChangeAspect="1"/>
          </p:cNvPicPr>
          <p:nvPr/>
        </p:nvPicPr>
        <p:blipFill rotWithShape="1">
          <a:blip r:embed="rId4"/>
          <a:srcRect b="7267"/>
          <a:stretch/>
        </p:blipFill>
        <p:spPr>
          <a:xfrm>
            <a:off x="2753525" y="6212021"/>
            <a:ext cx="3658850" cy="1716794"/>
          </a:xfrm>
          <a:prstGeom prst="rect">
            <a:avLst/>
          </a:prstGeom>
        </p:spPr>
      </p:pic>
      <p:pic>
        <p:nvPicPr>
          <p:cNvPr id="14" name="Picture 13">
            <a:extLst>
              <a:ext uri="{FF2B5EF4-FFF2-40B4-BE49-F238E27FC236}">
                <a16:creationId xmlns:a16="http://schemas.microsoft.com/office/drawing/2014/main" id="{938E0005-8AEF-89BF-7B6D-2A60E2A8C076}"/>
              </a:ext>
            </a:extLst>
          </p:cNvPr>
          <p:cNvPicPr>
            <a:picLocks noChangeAspect="1"/>
          </p:cNvPicPr>
          <p:nvPr/>
        </p:nvPicPr>
        <p:blipFill>
          <a:blip r:embed="rId5"/>
          <a:stretch>
            <a:fillRect/>
          </a:stretch>
        </p:blipFill>
        <p:spPr>
          <a:xfrm>
            <a:off x="2671578" y="1785942"/>
            <a:ext cx="9334446" cy="4242071"/>
          </a:xfrm>
          <a:prstGeom prst="rect">
            <a:avLst/>
          </a:prstGeom>
        </p:spPr>
      </p:pic>
      <p:sp>
        <p:nvSpPr>
          <p:cNvPr id="16" name="TextBox 15">
            <a:extLst>
              <a:ext uri="{FF2B5EF4-FFF2-40B4-BE49-F238E27FC236}">
                <a16:creationId xmlns:a16="http://schemas.microsoft.com/office/drawing/2014/main" id="{29EFDB46-2537-A086-472A-8158A10B04A2}"/>
              </a:ext>
            </a:extLst>
          </p:cNvPr>
          <p:cNvSpPr txBox="1"/>
          <p:nvPr/>
        </p:nvSpPr>
        <p:spPr>
          <a:xfrm>
            <a:off x="998398" y="1789917"/>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7" name="TextBox 16">
            <a:extLst>
              <a:ext uri="{FF2B5EF4-FFF2-40B4-BE49-F238E27FC236}">
                <a16:creationId xmlns:a16="http://schemas.microsoft.com/office/drawing/2014/main" id="{EDD244F1-F142-0E81-16E7-C5CB846D7871}"/>
              </a:ext>
            </a:extLst>
          </p:cNvPr>
          <p:cNvSpPr txBox="1"/>
          <p:nvPr/>
        </p:nvSpPr>
        <p:spPr>
          <a:xfrm>
            <a:off x="998398" y="6212021"/>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1569574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0">
            <a:extLst>
              <a:ext uri="{FF2B5EF4-FFF2-40B4-BE49-F238E27FC236}">
                <a16:creationId xmlns:a16="http://schemas.microsoft.com/office/drawing/2014/main" id="{ADBDA088-7EE9-D6F0-EDB5-DBA3B2BDA523}"/>
              </a:ext>
            </a:extLst>
          </p:cNvPr>
          <p:cNvSpPr/>
          <p:nvPr/>
        </p:nvSpPr>
        <p:spPr>
          <a:xfrm>
            <a:off x="0" y="-2315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5D1B82-5C36-79E3-4C24-498586EE753E}"/>
              </a:ext>
            </a:extLst>
          </p:cNvPr>
          <p:cNvSpPr txBox="1"/>
          <p:nvPr/>
        </p:nvSpPr>
        <p:spPr>
          <a:xfrm>
            <a:off x="2052752" y="439405"/>
            <a:ext cx="10524893" cy="584775"/>
          </a:xfrm>
          <a:prstGeom prst="rect">
            <a:avLst/>
          </a:prstGeom>
          <a:noFill/>
        </p:spPr>
        <p:txBody>
          <a:bodyPr wrap="square" rtlCol="0">
            <a:spAutoFit/>
          </a:bodyPr>
          <a:lstStyle/>
          <a:p>
            <a:r>
              <a:rPr lang="en-US" sz="3200" b="1" dirty="0">
                <a:solidFill>
                  <a:prstClr val="white"/>
                </a:solidFill>
                <a:latin typeface="Palatino Linotype" panose="02040502050505030304" pitchFamily="18" charset="0"/>
                <a:cs typeface="Times New Roman" panose="02020603050405020304" pitchFamily="18" charset="0"/>
              </a:rPr>
              <a:t>Analyze the cumulative revenue generated over time.</a:t>
            </a:r>
            <a:endParaRPr lang="en-IN" sz="3200" b="1" dirty="0">
              <a:solidFill>
                <a:prstClr val="white"/>
              </a:solidFill>
              <a:latin typeface="Palatino Linotype" panose="0204050205050503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6623A6E-917D-F0A1-9088-71A0A9C738B1}"/>
              </a:ext>
            </a:extLst>
          </p:cNvPr>
          <p:cNvPicPr>
            <a:picLocks noChangeAspect="1"/>
          </p:cNvPicPr>
          <p:nvPr/>
        </p:nvPicPr>
        <p:blipFill>
          <a:blip r:embed="rId4"/>
          <a:stretch>
            <a:fillRect/>
          </a:stretch>
        </p:blipFill>
        <p:spPr>
          <a:xfrm>
            <a:off x="2003876" y="4786488"/>
            <a:ext cx="3412925" cy="3220262"/>
          </a:xfrm>
          <a:prstGeom prst="rect">
            <a:avLst/>
          </a:prstGeom>
        </p:spPr>
      </p:pic>
      <p:pic>
        <p:nvPicPr>
          <p:cNvPr id="14" name="Picture 13">
            <a:extLst>
              <a:ext uri="{FF2B5EF4-FFF2-40B4-BE49-F238E27FC236}">
                <a16:creationId xmlns:a16="http://schemas.microsoft.com/office/drawing/2014/main" id="{0A76DB9C-5012-1DC5-9A07-4E84A82B2EF6}"/>
              </a:ext>
            </a:extLst>
          </p:cNvPr>
          <p:cNvPicPr>
            <a:picLocks noChangeAspect="1"/>
          </p:cNvPicPr>
          <p:nvPr/>
        </p:nvPicPr>
        <p:blipFill>
          <a:blip r:embed="rId5"/>
          <a:stretch>
            <a:fillRect/>
          </a:stretch>
        </p:blipFill>
        <p:spPr>
          <a:xfrm>
            <a:off x="2003876" y="1556866"/>
            <a:ext cx="10622643" cy="3068527"/>
          </a:xfrm>
          <a:prstGeom prst="rect">
            <a:avLst/>
          </a:prstGeom>
        </p:spPr>
      </p:pic>
      <p:sp>
        <p:nvSpPr>
          <p:cNvPr id="16" name="TextBox 15">
            <a:extLst>
              <a:ext uri="{FF2B5EF4-FFF2-40B4-BE49-F238E27FC236}">
                <a16:creationId xmlns:a16="http://schemas.microsoft.com/office/drawing/2014/main" id="{DB4A06AC-763E-5612-EBEE-23A2C09CAE86}"/>
              </a:ext>
            </a:extLst>
          </p:cNvPr>
          <p:cNvSpPr txBox="1"/>
          <p:nvPr/>
        </p:nvSpPr>
        <p:spPr>
          <a:xfrm>
            <a:off x="817343" y="1525676"/>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7" name="TextBox 16">
            <a:extLst>
              <a:ext uri="{FF2B5EF4-FFF2-40B4-BE49-F238E27FC236}">
                <a16:creationId xmlns:a16="http://schemas.microsoft.com/office/drawing/2014/main" id="{D6D79B59-258E-88CF-FE6F-5DA0A3A566BA}"/>
              </a:ext>
            </a:extLst>
          </p:cNvPr>
          <p:cNvSpPr txBox="1"/>
          <p:nvPr/>
        </p:nvSpPr>
        <p:spPr>
          <a:xfrm>
            <a:off x="817343" y="4786488"/>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413669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0">
            <a:extLst>
              <a:ext uri="{FF2B5EF4-FFF2-40B4-BE49-F238E27FC236}">
                <a16:creationId xmlns:a16="http://schemas.microsoft.com/office/drawing/2014/main" id="{275E1940-5A5E-CABB-078E-5E123421C308}"/>
              </a:ext>
            </a:extLst>
          </p:cNvPr>
          <p:cNvSpPr/>
          <p:nvPr/>
        </p:nvSpPr>
        <p:spPr>
          <a:xfrm>
            <a:off x="0" y="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5D1B82-5C36-79E3-4C24-498586EE753E}"/>
              </a:ext>
            </a:extLst>
          </p:cNvPr>
          <p:cNvSpPr txBox="1"/>
          <p:nvPr/>
        </p:nvSpPr>
        <p:spPr>
          <a:xfrm>
            <a:off x="1300398" y="393927"/>
            <a:ext cx="12029601" cy="1077218"/>
          </a:xfrm>
          <a:prstGeom prst="rect">
            <a:avLst/>
          </a:prstGeom>
          <a:noFill/>
        </p:spPr>
        <p:txBody>
          <a:bodyPr wrap="square" rtlCol="0">
            <a:spAutoFit/>
          </a:bodyPr>
          <a:lstStyle/>
          <a:p>
            <a:r>
              <a:rPr lang="en-US" sz="3200" b="1" dirty="0">
                <a:solidFill>
                  <a:prstClr val="white"/>
                </a:solidFill>
                <a:latin typeface="Palatino Linotype" panose="02040502050505030304" pitchFamily="18" charset="0"/>
                <a:cs typeface="Times New Roman" panose="02020603050405020304" pitchFamily="18" charset="0"/>
              </a:rPr>
              <a:t>Determine the top 3 most ordered pizza types based on revenue for each pizza category.</a:t>
            </a:r>
            <a:endParaRPr lang="en-IN" dirty="0"/>
          </a:p>
        </p:txBody>
      </p:sp>
      <p:pic>
        <p:nvPicPr>
          <p:cNvPr id="3" name="Picture 2">
            <a:extLst>
              <a:ext uri="{FF2B5EF4-FFF2-40B4-BE49-F238E27FC236}">
                <a16:creationId xmlns:a16="http://schemas.microsoft.com/office/drawing/2014/main" id="{E4B7E097-6A5B-C786-8FBD-90DADDC878A4}"/>
              </a:ext>
            </a:extLst>
          </p:cNvPr>
          <p:cNvPicPr>
            <a:picLocks noChangeAspect="1"/>
          </p:cNvPicPr>
          <p:nvPr/>
        </p:nvPicPr>
        <p:blipFill rotWithShape="1">
          <a:blip r:embed="rId4"/>
          <a:srcRect b="914"/>
          <a:stretch/>
        </p:blipFill>
        <p:spPr>
          <a:xfrm>
            <a:off x="2751173" y="1609373"/>
            <a:ext cx="9128050" cy="3046090"/>
          </a:xfrm>
          <a:prstGeom prst="rect">
            <a:avLst/>
          </a:prstGeom>
        </p:spPr>
      </p:pic>
      <p:pic>
        <p:nvPicPr>
          <p:cNvPr id="10" name="Picture 9">
            <a:extLst>
              <a:ext uri="{FF2B5EF4-FFF2-40B4-BE49-F238E27FC236}">
                <a16:creationId xmlns:a16="http://schemas.microsoft.com/office/drawing/2014/main" id="{99E9BB4F-8FF1-B9EC-D9DD-8F38FDE69C05}"/>
              </a:ext>
            </a:extLst>
          </p:cNvPr>
          <p:cNvPicPr>
            <a:picLocks noChangeAspect="1"/>
          </p:cNvPicPr>
          <p:nvPr/>
        </p:nvPicPr>
        <p:blipFill>
          <a:blip r:embed="rId5"/>
          <a:stretch>
            <a:fillRect/>
          </a:stretch>
        </p:blipFill>
        <p:spPr>
          <a:xfrm>
            <a:off x="2751173" y="4875818"/>
            <a:ext cx="4115374" cy="3134162"/>
          </a:xfrm>
          <a:prstGeom prst="rect">
            <a:avLst/>
          </a:prstGeom>
        </p:spPr>
      </p:pic>
      <p:sp>
        <p:nvSpPr>
          <p:cNvPr id="16" name="TextBox 15">
            <a:extLst>
              <a:ext uri="{FF2B5EF4-FFF2-40B4-BE49-F238E27FC236}">
                <a16:creationId xmlns:a16="http://schemas.microsoft.com/office/drawing/2014/main" id="{5B5E7D43-523F-627D-EC28-4F1D67E18912}"/>
              </a:ext>
            </a:extLst>
          </p:cNvPr>
          <p:cNvSpPr txBox="1"/>
          <p:nvPr/>
        </p:nvSpPr>
        <p:spPr>
          <a:xfrm>
            <a:off x="907975" y="1609373"/>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7" name="TextBox 16">
            <a:extLst>
              <a:ext uri="{FF2B5EF4-FFF2-40B4-BE49-F238E27FC236}">
                <a16:creationId xmlns:a16="http://schemas.microsoft.com/office/drawing/2014/main" id="{226A5B0A-83B5-B579-7814-53AEEB378E70}"/>
              </a:ext>
            </a:extLst>
          </p:cNvPr>
          <p:cNvSpPr txBox="1"/>
          <p:nvPr/>
        </p:nvSpPr>
        <p:spPr>
          <a:xfrm>
            <a:off x="907975" y="4875818"/>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445934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0">
            <a:extLst>
              <a:ext uri="{FF2B5EF4-FFF2-40B4-BE49-F238E27FC236}">
                <a16:creationId xmlns:a16="http://schemas.microsoft.com/office/drawing/2014/main" id="{186F3D80-8B09-FC28-BC84-2B36B528BAD0}"/>
              </a:ext>
            </a:extLst>
          </p:cNvPr>
          <p:cNvSpPr/>
          <p:nvPr/>
        </p:nvSpPr>
        <p:spPr>
          <a:xfrm>
            <a:off x="0" y="0"/>
            <a:ext cx="14630400" cy="8229600"/>
          </a:xfrm>
          <a:prstGeom prst="rect">
            <a:avLst/>
          </a:prstGeom>
          <a:solidFill>
            <a:srgbClr val="1B1C1D"/>
          </a:solidFill>
          <a:ln/>
        </p:spPr>
      </p:sp>
      <p:sp>
        <p:nvSpPr>
          <p:cNvPr id="5" name="Text 2"/>
          <p:cNvSpPr/>
          <p:nvPr/>
        </p:nvSpPr>
        <p:spPr>
          <a:xfrm>
            <a:off x="2613302" y="1856661"/>
            <a:ext cx="9381649" cy="355402"/>
          </a:xfrm>
          <a:prstGeom prst="rect">
            <a:avLst/>
          </a:prstGeom>
          <a:noFill/>
          <a:ln/>
        </p:spPr>
        <p:txBody>
          <a:bodyPr wrap="none" rtlCol="0" anchor="t"/>
          <a:lstStyle/>
          <a:p>
            <a:pPr marL="0" indent="0">
              <a:lnSpc>
                <a:spcPts val="2799"/>
              </a:lnSpc>
              <a:buNone/>
            </a:pPr>
            <a:endParaRPr lang="en-US" sz="1750" dirty="0"/>
          </a:p>
        </p:txBody>
      </p:sp>
      <p:sp>
        <p:nvSpPr>
          <p:cNvPr id="9" name="Text 6"/>
          <p:cNvSpPr/>
          <p:nvPr/>
        </p:nvSpPr>
        <p:spPr>
          <a:xfrm>
            <a:off x="2613301" y="4716541"/>
            <a:ext cx="9381649" cy="355402"/>
          </a:xfrm>
          <a:prstGeom prst="rect">
            <a:avLst/>
          </a:prstGeom>
          <a:noFill/>
          <a:ln/>
        </p:spPr>
        <p:txBody>
          <a:bodyPr wrap="none" rtlCol="0" anchor="t"/>
          <a:lstStyle/>
          <a:p>
            <a:pPr marL="0" indent="0">
              <a:lnSpc>
                <a:spcPts val="2799"/>
              </a:lnSpc>
              <a:buNone/>
            </a:pPr>
            <a:endParaRPr lang="en-US" sz="1750" dirty="0"/>
          </a:p>
        </p:txBody>
      </p:sp>
      <p:pic>
        <p:nvPicPr>
          <p:cNvPr id="2058" name="Picture 10" descr="Pizza, Black and White Vector illustration 24566111 Vector Art at Vecteezy">
            <a:extLst>
              <a:ext uri="{FF2B5EF4-FFF2-40B4-BE49-F238E27FC236}">
                <a16:creationId xmlns:a16="http://schemas.microsoft.com/office/drawing/2014/main" id="{8F15AB0F-9222-C337-53AC-4AB2B17B2E6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9" name="Picture 10" descr="Pizza, Black and White Vector illustration 24566111 Vector Art at Vecteezy">
            <a:extLst>
              <a:ext uri="{FF2B5EF4-FFF2-40B4-BE49-F238E27FC236}">
                <a16:creationId xmlns:a16="http://schemas.microsoft.com/office/drawing/2014/main" id="{C65135F4-4334-07F2-6A33-3B35973C61A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B144FC-B11C-CF2D-D2B2-B44BD05C18EA}"/>
              </a:ext>
            </a:extLst>
          </p:cNvPr>
          <p:cNvSpPr txBox="1"/>
          <p:nvPr/>
        </p:nvSpPr>
        <p:spPr>
          <a:xfrm>
            <a:off x="1759242" y="476124"/>
            <a:ext cx="2320090" cy="764825"/>
          </a:xfrm>
          <a:prstGeom prst="rect">
            <a:avLst/>
          </a:prstGeom>
          <a:noFill/>
        </p:spPr>
        <p:txBody>
          <a:bodyPr wrap="square" rtlCol="0">
            <a:spAutoFit/>
          </a:bodyPr>
          <a:lstStyle/>
          <a:p>
            <a:r>
              <a:rPr lang="en-IN" sz="4370" dirty="0">
                <a:latin typeface="Palatino Linotype" panose="02040502050505030304" pitchFamily="18" charset="0"/>
                <a:cs typeface="Times New Roman" panose="02020603050405020304" pitchFamily="18" charset="0"/>
              </a:rPr>
              <a:t>Insights</a:t>
            </a:r>
          </a:p>
        </p:txBody>
      </p:sp>
      <p:sp>
        <p:nvSpPr>
          <p:cNvPr id="7" name="TextBox 6">
            <a:extLst>
              <a:ext uri="{FF2B5EF4-FFF2-40B4-BE49-F238E27FC236}">
                <a16:creationId xmlns:a16="http://schemas.microsoft.com/office/drawing/2014/main" id="{2D85C6CD-65BB-B3F5-F2E6-A32F79A2F89A}"/>
              </a:ext>
            </a:extLst>
          </p:cNvPr>
          <p:cNvSpPr txBox="1"/>
          <p:nvPr/>
        </p:nvSpPr>
        <p:spPr>
          <a:xfrm>
            <a:off x="1762181" y="1623386"/>
            <a:ext cx="11083888" cy="6186309"/>
          </a:xfrm>
          <a:prstGeom prst="rect">
            <a:avLst/>
          </a:prstGeom>
          <a:noFill/>
        </p:spPr>
        <p:txBody>
          <a:bodyPr wrap="square" rtlCol="0">
            <a:spAutoFit/>
          </a:bodyPr>
          <a:lstStyle/>
          <a:p>
            <a:pPr algn="just"/>
            <a:r>
              <a:rPr lang="en-US" dirty="0">
                <a:solidFill>
                  <a:schemeClr val="tx1">
                    <a:lumMod val="85000"/>
                  </a:schemeClr>
                </a:solidFill>
                <a:latin typeface="Raleway" pitchFamily="34" charset="0"/>
              </a:rPr>
              <a:t>1.   The total number of orders placed in 2015 was 21,350, generating a total revenue of $817,860.05.</a:t>
            </a:r>
          </a:p>
          <a:p>
            <a:pPr algn="just"/>
            <a:endParaRPr lang="en-US" dirty="0">
              <a:solidFill>
                <a:schemeClr val="tx1">
                  <a:lumMod val="85000"/>
                </a:schemeClr>
              </a:solidFill>
              <a:latin typeface="Raleway" pitchFamily="34" charset="0"/>
            </a:endParaRPr>
          </a:p>
          <a:p>
            <a:pPr algn="just"/>
            <a:r>
              <a:rPr lang="en-US" dirty="0">
                <a:solidFill>
                  <a:schemeClr val="tx1">
                    <a:lumMod val="85000"/>
                  </a:schemeClr>
                </a:solidFill>
                <a:latin typeface="Raleway" pitchFamily="34" charset="0"/>
              </a:rPr>
              <a:t>2.   The highest-priced pizza was The Greek Pizza, priced at $35.95.</a:t>
            </a:r>
          </a:p>
          <a:p>
            <a:pPr algn="just"/>
            <a:endParaRPr lang="en-US" dirty="0">
              <a:solidFill>
                <a:schemeClr val="tx1">
                  <a:lumMod val="85000"/>
                </a:schemeClr>
              </a:solidFill>
              <a:latin typeface="Raleway" pitchFamily="34" charset="0"/>
            </a:endParaRPr>
          </a:p>
          <a:p>
            <a:pPr algn="just"/>
            <a:r>
              <a:rPr lang="en-US" dirty="0">
                <a:solidFill>
                  <a:schemeClr val="tx1">
                    <a:lumMod val="85000"/>
                  </a:schemeClr>
                </a:solidFill>
                <a:latin typeface="Raleway" pitchFamily="34" charset="0"/>
              </a:rPr>
              <a:t>3.   The most commonly ordered pizza size was Large (Size L), with 18,526 orders.</a:t>
            </a:r>
          </a:p>
          <a:p>
            <a:pPr algn="just"/>
            <a:endParaRPr lang="en-US" dirty="0">
              <a:solidFill>
                <a:schemeClr val="tx1">
                  <a:lumMod val="85000"/>
                </a:schemeClr>
              </a:solidFill>
              <a:latin typeface="Raleway" pitchFamily="34" charset="0"/>
            </a:endParaRPr>
          </a:p>
          <a:p>
            <a:pPr algn="just"/>
            <a:r>
              <a:rPr lang="en-US" dirty="0">
                <a:solidFill>
                  <a:schemeClr val="tx1">
                    <a:lumMod val="85000"/>
                  </a:schemeClr>
                </a:solidFill>
                <a:latin typeface="Raleway" pitchFamily="34" charset="0"/>
              </a:rPr>
              <a:t>4.   Top 5 Most Ordered Pizzas:</a:t>
            </a:r>
          </a:p>
          <a:p>
            <a:pPr algn="just"/>
            <a:endParaRPr lang="en-US" dirty="0">
              <a:solidFill>
                <a:schemeClr val="tx1">
                  <a:lumMod val="85000"/>
                </a:schemeClr>
              </a:solidFill>
              <a:latin typeface="Raleway" pitchFamily="34" charset="0"/>
            </a:endParaRPr>
          </a:p>
          <a:p>
            <a:pPr algn="just"/>
            <a:r>
              <a:rPr lang="en-US" dirty="0">
                <a:solidFill>
                  <a:schemeClr val="tx1">
                    <a:lumMod val="85000"/>
                  </a:schemeClr>
                </a:solidFill>
                <a:latin typeface="Raleway" pitchFamily="34" charset="0"/>
              </a:rPr>
              <a:t>The Classic Deluxe Pizza - 2,453 orders</a:t>
            </a:r>
          </a:p>
          <a:p>
            <a:pPr algn="just"/>
            <a:r>
              <a:rPr lang="en-US" dirty="0">
                <a:solidFill>
                  <a:schemeClr val="tx1">
                    <a:lumMod val="85000"/>
                  </a:schemeClr>
                </a:solidFill>
                <a:latin typeface="Raleway" pitchFamily="34" charset="0"/>
              </a:rPr>
              <a:t>The Barbecue Chicken Pizza - 2,432 orders</a:t>
            </a:r>
          </a:p>
          <a:p>
            <a:pPr algn="just"/>
            <a:r>
              <a:rPr lang="en-US" dirty="0">
                <a:solidFill>
                  <a:schemeClr val="tx1">
                    <a:lumMod val="85000"/>
                  </a:schemeClr>
                </a:solidFill>
                <a:latin typeface="Raleway" pitchFamily="34" charset="0"/>
              </a:rPr>
              <a:t>The Hawaiian Pizza - 2,422 orders</a:t>
            </a:r>
          </a:p>
          <a:p>
            <a:pPr algn="just"/>
            <a:r>
              <a:rPr lang="en-US" dirty="0">
                <a:solidFill>
                  <a:schemeClr val="tx1">
                    <a:lumMod val="85000"/>
                  </a:schemeClr>
                </a:solidFill>
                <a:latin typeface="Raleway" pitchFamily="34" charset="0"/>
              </a:rPr>
              <a:t>The Pepperoni Pizza - 2,418 orders</a:t>
            </a:r>
          </a:p>
          <a:p>
            <a:pPr algn="just"/>
            <a:r>
              <a:rPr lang="en-US" dirty="0">
                <a:solidFill>
                  <a:schemeClr val="tx1">
                    <a:lumMod val="85000"/>
                  </a:schemeClr>
                </a:solidFill>
                <a:latin typeface="Raleway" pitchFamily="34" charset="0"/>
              </a:rPr>
              <a:t>The Thai Chicken Pizza - 2,371 orders</a:t>
            </a:r>
          </a:p>
          <a:p>
            <a:pPr algn="just"/>
            <a:endParaRPr lang="en-US" dirty="0"/>
          </a:p>
          <a:p>
            <a:pPr algn="just"/>
            <a:r>
              <a:rPr lang="en-US" sz="1800" dirty="0">
                <a:solidFill>
                  <a:schemeClr val="tx1">
                    <a:lumMod val="85000"/>
                  </a:schemeClr>
                </a:solidFill>
                <a:latin typeface="Raleway" pitchFamily="34" charset="0"/>
              </a:rPr>
              <a:t>5.   Pizza Categories:</a:t>
            </a:r>
          </a:p>
          <a:p>
            <a:pPr algn="just"/>
            <a:endParaRPr lang="en-US" dirty="0"/>
          </a:p>
          <a:p>
            <a:pPr algn="just"/>
            <a:r>
              <a:rPr lang="en-US" sz="1800" dirty="0">
                <a:solidFill>
                  <a:schemeClr val="tx1">
                    <a:lumMod val="85000"/>
                  </a:schemeClr>
                </a:solidFill>
                <a:latin typeface="Raleway" pitchFamily="34" charset="0"/>
              </a:rPr>
              <a:t>Total quantity ordered by category:</a:t>
            </a:r>
          </a:p>
          <a:p>
            <a:pPr algn="just"/>
            <a:r>
              <a:rPr lang="en-US" sz="1800" dirty="0">
                <a:solidFill>
                  <a:schemeClr val="tx1">
                    <a:lumMod val="85000"/>
                  </a:schemeClr>
                </a:solidFill>
                <a:latin typeface="Raleway" pitchFamily="34" charset="0"/>
              </a:rPr>
              <a:t>Classic: 14,888</a:t>
            </a:r>
          </a:p>
          <a:p>
            <a:pPr algn="just"/>
            <a:r>
              <a:rPr lang="en-US" sz="1800" dirty="0">
                <a:solidFill>
                  <a:schemeClr val="tx1">
                    <a:lumMod val="85000"/>
                  </a:schemeClr>
                </a:solidFill>
                <a:latin typeface="Raleway" pitchFamily="34" charset="0"/>
              </a:rPr>
              <a:t>Supreme: 11,987</a:t>
            </a:r>
          </a:p>
          <a:p>
            <a:pPr algn="just"/>
            <a:r>
              <a:rPr lang="en-US" sz="1800" dirty="0">
                <a:solidFill>
                  <a:schemeClr val="tx1">
                    <a:lumMod val="85000"/>
                  </a:schemeClr>
                </a:solidFill>
                <a:latin typeface="Raleway" pitchFamily="34" charset="0"/>
              </a:rPr>
              <a:t>Veggie: 11,649</a:t>
            </a:r>
          </a:p>
          <a:p>
            <a:pPr algn="just"/>
            <a:r>
              <a:rPr lang="en-US" sz="1800" dirty="0">
                <a:solidFill>
                  <a:schemeClr val="tx1">
                    <a:lumMod val="85000"/>
                  </a:schemeClr>
                </a:solidFill>
                <a:latin typeface="Raleway" pitchFamily="34" charset="0"/>
              </a:rPr>
              <a:t>Chicken: 11,050</a:t>
            </a:r>
          </a:p>
          <a:p>
            <a:pPr algn="just"/>
            <a:endParaRPr lang="en-IN" dirty="0"/>
          </a:p>
        </p:txBody>
      </p:sp>
    </p:spTree>
    <p:extLst>
      <p:ext uri="{BB962C8B-B14F-4D97-AF65-F5344CB8AC3E}">
        <p14:creationId xmlns:p14="http://schemas.microsoft.com/office/powerpoint/2010/main" val="3070126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51408CC6-3F81-D157-5CB9-8197B83BFCC7}"/>
              </a:ext>
            </a:extLst>
          </p:cNvPr>
          <p:cNvSpPr/>
          <p:nvPr/>
        </p:nvSpPr>
        <p:spPr>
          <a:xfrm>
            <a:off x="0" y="0"/>
            <a:ext cx="14630400" cy="8229600"/>
          </a:xfrm>
          <a:prstGeom prst="rect">
            <a:avLst/>
          </a:prstGeom>
          <a:solidFill>
            <a:srgbClr val="1B1C1D"/>
          </a:solidFill>
          <a:ln/>
        </p:spPr>
      </p:sp>
      <p:sp>
        <p:nvSpPr>
          <p:cNvPr id="5" name="Text 2"/>
          <p:cNvSpPr/>
          <p:nvPr/>
        </p:nvSpPr>
        <p:spPr>
          <a:xfrm>
            <a:off x="2613302" y="1856661"/>
            <a:ext cx="9381649" cy="355402"/>
          </a:xfrm>
          <a:prstGeom prst="rect">
            <a:avLst/>
          </a:prstGeom>
          <a:noFill/>
          <a:ln/>
        </p:spPr>
        <p:txBody>
          <a:bodyPr wrap="none" rtlCol="0" anchor="t"/>
          <a:lstStyle/>
          <a:p>
            <a:pPr marL="0" indent="0">
              <a:lnSpc>
                <a:spcPts val="2799"/>
              </a:lnSpc>
              <a:buNone/>
            </a:pPr>
            <a:endParaRPr lang="en-US" sz="1750" dirty="0"/>
          </a:p>
        </p:txBody>
      </p:sp>
      <p:sp>
        <p:nvSpPr>
          <p:cNvPr id="9" name="Text 6"/>
          <p:cNvSpPr/>
          <p:nvPr/>
        </p:nvSpPr>
        <p:spPr>
          <a:xfrm>
            <a:off x="2613301" y="4716541"/>
            <a:ext cx="9381649" cy="355402"/>
          </a:xfrm>
          <a:prstGeom prst="rect">
            <a:avLst/>
          </a:prstGeom>
          <a:noFill/>
          <a:ln/>
        </p:spPr>
        <p:txBody>
          <a:bodyPr wrap="none" rtlCol="0" anchor="t"/>
          <a:lstStyle/>
          <a:p>
            <a:pPr marL="0" indent="0">
              <a:lnSpc>
                <a:spcPts val="2799"/>
              </a:lnSpc>
              <a:buNone/>
            </a:pPr>
            <a:endParaRPr lang="en-US" sz="1750" dirty="0"/>
          </a:p>
        </p:txBody>
      </p:sp>
      <p:pic>
        <p:nvPicPr>
          <p:cNvPr id="2058" name="Picture 10" descr="Pizza, Black and White Vector illustration 24566111 Vector Art at Vecteezy">
            <a:extLst>
              <a:ext uri="{FF2B5EF4-FFF2-40B4-BE49-F238E27FC236}">
                <a16:creationId xmlns:a16="http://schemas.microsoft.com/office/drawing/2014/main" id="{8F15AB0F-9222-C337-53AC-4AB2B17B2E6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9" name="Picture 10" descr="Pizza, Black and White Vector illustration 24566111 Vector Art at Vecteezy">
            <a:extLst>
              <a:ext uri="{FF2B5EF4-FFF2-40B4-BE49-F238E27FC236}">
                <a16:creationId xmlns:a16="http://schemas.microsoft.com/office/drawing/2014/main" id="{C65135F4-4334-07F2-6A33-3B35973C61A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D85C6CD-65BB-B3F5-F2E6-A32F79A2F89A}"/>
              </a:ext>
            </a:extLst>
          </p:cNvPr>
          <p:cNvSpPr txBox="1"/>
          <p:nvPr/>
        </p:nvSpPr>
        <p:spPr>
          <a:xfrm>
            <a:off x="1488688" y="1394043"/>
            <a:ext cx="11653024" cy="6017032"/>
          </a:xfrm>
          <a:prstGeom prst="rect">
            <a:avLst/>
          </a:prstGeom>
          <a:noFill/>
        </p:spPr>
        <p:txBody>
          <a:bodyPr wrap="square" rtlCol="0">
            <a:spAutoFit/>
          </a:bodyPr>
          <a:lstStyle/>
          <a:p>
            <a:pPr algn="just"/>
            <a:r>
              <a:rPr lang="en-US" sz="1750" dirty="0">
                <a:solidFill>
                  <a:schemeClr val="tx1">
                    <a:lumMod val="85000"/>
                  </a:schemeClr>
                </a:solidFill>
                <a:latin typeface="Raleway" pitchFamily="34" charset="0"/>
              </a:rPr>
              <a:t>6.   Order Distribution by Hour:</a:t>
            </a:r>
          </a:p>
          <a:p>
            <a:pPr algn="just"/>
            <a:endParaRPr lang="en-US" sz="1750" dirty="0">
              <a:solidFill>
                <a:schemeClr val="tx1">
                  <a:lumMod val="85000"/>
                </a:schemeClr>
              </a:solidFill>
              <a:latin typeface="Raleway" pitchFamily="34" charset="0"/>
            </a:endParaRPr>
          </a:p>
          <a:p>
            <a:pPr algn="just"/>
            <a:r>
              <a:rPr lang="en-US" sz="1750" dirty="0">
                <a:solidFill>
                  <a:schemeClr val="tx1">
                    <a:lumMod val="85000"/>
                  </a:schemeClr>
                </a:solidFill>
                <a:latin typeface="Raleway" pitchFamily="34" charset="0"/>
              </a:rPr>
              <a:t>Peak order hours were:</a:t>
            </a:r>
          </a:p>
          <a:p>
            <a:pPr algn="just"/>
            <a:r>
              <a:rPr lang="en-US" sz="1750" dirty="0">
                <a:solidFill>
                  <a:schemeClr val="tx1">
                    <a:lumMod val="85000"/>
                  </a:schemeClr>
                </a:solidFill>
                <a:latin typeface="Raleway" pitchFamily="34" charset="0"/>
              </a:rPr>
              <a:t>12 PM: 2,520 orders</a:t>
            </a:r>
          </a:p>
          <a:p>
            <a:pPr algn="just"/>
            <a:r>
              <a:rPr lang="en-US" sz="1750" dirty="0">
                <a:solidFill>
                  <a:schemeClr val="tx1">
                    <a:lumMod val="85000"/>
                  </a:schemeClr>
                </a:solidFill>
                <a:latin typeface="Raleway" pitchFamily="34" charset="0"/>
              </a:rPr>
              <a:t>1 PM: 2,455 orders</a:t>
            </a:r>
          </a:p>
          <a:p>
            <a:pPr algn="just"/>
            <a:r>
              <a:rPr lang="en-US" sz="1750" dirty="0">
                <a:solidFill>
                  <a:schemeClr val="tx1">
                    <a:lumMod val="85000"/>
                  </a:schemeClr>
                </a:solidFill>
                <a:latin typeface="Raleway" pitchFamily="34" charset="0"/>
              </a:rPr>
              <a:t>6 PM: 2,399 orders</a:t>
            </a:r>
          </a:p>
          <a:p>
            <a:pPr algn="just"/>
            <a:r>
              <a:rPr lang="en-US" sz="1750" dirty="0">
                <a:solidFill>
                  <a:schemeClr val="tx1">
                    <a:lumMod val="85000"/>
                  </a:schemeClr>
                </a:solidFill>
                <a:latin typeface="Raleway" pitchFamily="34" charset="0"/>
              </a:rPr>
              <a:t>5 PM: 2,336 orders</a:t>
            </a:r>
          </a:p>
          <a:p>
            <a:pPr algn="just"/>
            <a:r>
              <a:rPr lang="en-US" sz="1750" dirty="0">
                <a:solidFill>
                  <a:schemeClr val="tx1">
                    <a:lumMod val="85000"/>
                  </a:schemeClr>
                </a:solidFill>
                <a:latin typeface="Raleway" pitchFamily="34" charset="0"/>
              </a:rPr>
              <a:t>Least busy hours were early mornings and late nights.</a:t>
            </a:r>
          </a:p>
          <a:p>
            <a:pPr algn="just"/>
            <a:endParaRPr lang="en-US" sz="1750" dirty="0">
              <a:solidFill>
                <a:schemeClr val="tx1">
                  <a:lumMod val="85000"/>
                </a:schemeClr>
              </a:solidFill>
              <a:latin typeface="Raleway" pitchFamily="34" charset="0"/>
            </a:endParaRPr>
          </a:p>
          <a:p>
            <a:pPr algn="just"/>
            <a:r>
              <a:rPr lang="en-US" sz="1750" dirty="0">
                <a:solidFill>
                  <a:schemeClr val="tx1">
                    <a:lumMod val="85000"/>
                  </a:schemeClr>
                </a:solidFill>
                <a:latin typeface="Raleway" pitchFamily="34" charset="0"/>
              </a:rPr>
              <a:t>7.   On average, 138 pizzas were ordered per day.</a:t>
            </a:r>
          </a:p>
          <a:p>
            <a:pPr algn="just"/>
            <a:endParaRPr lang="en-US" sz="1750" dirty="0">
              <a:solidFill>
                <a:schemeClr val="tx1">
                  <a:lumMod val="85000"/>
                </a:schemeClr>
              </a:solidFill>
              <a:latin typeface="Raleway" pitchFamily="34" charset="0"/>
            </a:endParaRPr>
          </a:p>
          <a:p>
            <a:pPr algn="just"/>
            <a:r>
              <a:rPr lang="en-US" sz="1750" dirty="0">
                <a:solidFill>
                  <a:schemeClr val="tx1">
                    <a:lumMod val="85000"/>
                  </a:schemeClr>
                </a:solidFill>
                <a:latin typeface="Raleway" pitchFamily="34" charset="0"/>
              </a:rPr>
              <a:t>8.   Cumulative Revenue Growth:</a:t>
            </a:r>
          </a:p>
          <a:p>
            <a:pPr algn="just"/>
            <a:endParaRPr lang="en-US" sz="1750" dirty="0">
              <a:solidFill>
                <a:schemeClr val="tx1">
                  <a:lumMod val="85000"/>
                </a:schemeClr>
              </a:solidFill>
              <a:latin typeface="Raleway" pitchFamily="34" charset="0"/>
            </a:endParaRPr>
          </a:p>
          <a:p>
            <a:pPr algn="just"/>
            <a:r>
              <a:rPr lang="en-US" sz="1750" dirty="0">
                <a:solidFill>
                  <a:schemeClr val="tx1">
                    <a:lumMod val="85000"/>
                  </a:schemeClr>
                </a:solidFill>
                <a:latin typeface="Raleway" pitchFamily="34" charset="0"/>
              </a:rPr>
              <a:t>The cumulative revenue showed a steady increase throughout the year, ending at $817,860.05 on December 31, 2015.</a:t>
            </a:r>
          </a:p>
          <a:p>
            <a:pPr algn="just"/>
            <a:endParaRPr lang="en-US" sz="1750" dirty="0">
              <a:solidFill>
                <a:schemeClr val="tx1">
                  <a:lumMod val="85000"/>
                </a:schemeClr>
              </a:solidFill>
              <a:latin typeface="Raleway" pitchFamily="34" charset="0"/>
            </a:endParaRPr>
          </a:p>
          <a:p>
            <a:pPr marL="342900" indent="-342900" algn="just">
              <a:buAutoNum type="arabicPeriod" startAt="9"/>
            </a:pPr>
            <a:r>
              <a:rPr lang="en-US" sz="1750" dirty="0">
                <a:solidFill>
                  <a:schemeClr val="tx1">
                    <a:lumMod val="85000"/>
                  </a:schemeClr>
                </a:solidFill>
                <a:latin typeface="Raleway" pitchFamily="34" charset="0"/>
              </a:rPr>
              <a:t>Each pizza category contributed as follows to the total revenue:</a:t>
            </a:r>
          </a:p>
          <a:p>
            <a:pPr algn="just"/>
            <a:endParaRPr lang="en-US" sz="1750" dirty="0">
              <a:solidFill>
                <a:schemeClr val="tx1">
                  <a:lumMod val="85000"/>
                </a:schemeClr>
              </a:solidFill>
              <a:latin typeface="Raleway" pitchFamily="34" charset="0"/>
            </a:endParaRPr>
          </a:p>
          <a:p>
            <a:pPr algn="just"/>
            <a:r>
              <a:rPr lang="en-US" sz="1750" dirty="0">
                <a:solidFill>
                  <a:schemeClr val="tx1">
                    <a:lumMod val="85000"/>
                  </a:schemeClr>
                </a:solidFill>
                <a:latin typeface="Raleway" pitchFamily="34" charset="0"/>
              </a:rPr>
              <a:t>Classic: 26.91%</a:t>
            </a:r>
          </a:p>
          <a:p>
            <a:pPr algn="just"/>
            <a:r>
              <a:rPr lang="en-US" sz="1750" dirty="0">
                <a:solidFill>
                  <a:schemeClr val="tx1">
                    <a:lumMod val="85000"/>
                  </a:schemeClr>
                </a:solidFill>
                <a:latin typeface="Raleway" pitchFamily="34" charset="0"/>
              </a:rPr>
              <a:t>Supreme: 25.46%</a:t>
            </a:r>
          </a:p>
          <a:p>
            <a:pPr algn="just"/>
            <a:r>
              <a:rPr lang="en-US" sz="1750" dirty="0">
                <a:solidFill>
                  <a:schemeClr val="tx1">
                    <a:lumMod val="85000"/>
                  </a:schemeClr>
                </a:solidFill>
                <a:latin typeface="Raleway" pitchFamily="34" charset="0"/>
              </a:rPr>
              <a:t>Chicken: 23.96%</a:t>
            </a:r>
          </a:p>
          <a:p>
            <a:pPr algn="just"/>
            <a:r>
              <a:rPr lang="en-US" sz="1750" dirty="0">
                <a:solidFill>
                  <a:schemeClr val="tx1">
                    <a:lumMod val="85000"/>
                  </a:schemeClr>
                </a:solidFill>
                <a:latin typeface="Raleway" pitchFamily="34" charset="0"/>
              </a:rPr>
              <a:t>Veggie: 23.68%</a:t>
            </a:r>
          </a:p>
        </p:txBody>
      </p:sp>
      <p:sp>
        <p:nvSpPr>
          <p:cNvPr id="4" name="TextBox 3">
            <a:extLst>
              <a:ext uri="{FF2B5EF4-FFF2-40B4-BE49-F238E27FC236}">
                <a16:creationId xmlns:a16="http://schemas.microsoft.com/office/drawing/2014/main" id="{9DF0437D-DAF9-504C-B369-35086F3ED859}"/>
              </a:ext>
            </a:extLst>
          </p:cNvPr>
          <p:cNvSpPr txBox="1"/>
          <p:nvPr/>
        </p:nvSpPr>
        <p:spPr>
          <a:xfrm>
            <a:off x="1488688" y="397909"/>
            <a:ext cx="2320090" cy="764825"/>
          </a:xfrm>
          <a:prstGeom prst="rect">
            <a:avLst/>
          </a:prstGeom>
          <a:noFill/>
        </p:spPr>
        <p:txBody>
          <a:bodyPr wrap="square" rtlCol="0">
            <a:spAutoFit/>
          </a:bodyPr>
          <a:lstStyle/>
          <a:p>
            <a:r>
              <a:rPr lang="en-IN" sz="4370" dirty="0">
                <a:latin typeface="Palatino Linotype" panose="02040502050505030304" pitchFamily="18" charset="0"/>
                <a:cs typeface="Times New Roman" panose="02020603050405020304" pitchFamily="18" charset="0"/>
              </a:rPr>
              <a:t>Insights</a:t>
            </a:r>
          </a:p>
        </p:txBody>
      </p:sp>
    </p:spTree>
    <p:extLst>
      <p:ext uri="{BB962C8B-B14F-4D97-AF65-F5344CB8AC3E}">
        <p14:creationId xmlns:p14="http://schemas.microsoft.com/office/powerpoint/2010/main" val="232217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0">
            <a:extLst>
              <a:ext uri="{FF2B5EF4-FFF2-40B4-BE49-F238E27FC236}">
                <a16:creationId xmlns:a16="http://schemas.microsoft.com/office/drawing/2014/main" id="{974B318A-6BA9-3355-34BD-ABA54AB36D3E}"/>
              </a:ext>
            </a:extLst>
          </p:cNvPr>
          <p:cNvSpPr/>
          <p:nvPr/>
        </p:nvSpPr>
        <p:spPr>
          <a:xfrm>
            <a:off x="0" y="0"/>
            <a:ext cx="14630400" cy="8229600"/>
          </a:xfrm>
          <a:prstGeom prst="rect">
            <a:avLst/>
          </a:prstGeom>
          <a:solidFill>
            <a:srgbClr val="1B1C1D"/>
          </a:solidFill>
          <a:ln/>
        </p:spPr>
      </p:sp>
      <p:sp>
        <p:nvSpPr>
          <p:cNvPr id="5" name="Text 2"/>
          <p:cNvSpPr/>
          <p:nvPr/>
        </p:nvSpPr>
        <p:spPr>
          <a:xfrm>
            <a:off x="2613302" y="1856661"/>
            <a:ext cx="9381649" cy="355402"/>
          </a:xfrm>
          <a:prstGeom prst="rect">
            <a:avLst/>
          </a:prstGeom>
          <a:noFill/>
          <a:ln/>
        </p:spPr>
        <p:txBody>
          <a:bodyPr wrap="none" rtlCol="0" anchor="t"/>
          <a:lstStyle/>
          <a:p>
            <a:pPr marL="0" indent="0">
              <a:lnSpc>
                <a:spcPts val="2799"/>
              </a:lnSpc>
              <a:buNone/>
            </a:pPr>
            <a:endParaRPr lang="en-US" sz="1750" dirty="0"/>
          </a:p>
        </p:txBody>
      </p:sp>
      <p:sp>
        <p:nvSpPr>
          <p:cNvPr id="9" name="Text 6"/>
          <p:cNvSpPr/>
          <p:nvPr/>
        </p:nvSpPr>
        <p:spPr>
          <a:xfrm>
            <a:off x="2613301" y="4716541"/>
            <a:ext cx="9381649" cy="355402"/>
          </a:xfrm>
          <a:prstGeom prst="rect">
            <a:avLst/>
          </a:prstGeom>
          <a:noFill/>
          <a:ln/>
        </p:spPr>
        <p:txBody>
          <a:bodyPr wrap="none" rtlCol="0" anchor="t"/>
          <a:lstStyle/>
          <a:p>
            <a:pPr marL="0" indent="0">
              <a:lnSpc>
                <a:spcPts val="2799"/>
              </a:lnSpc>
              <a:buNone/>
            </a:pPr>
            <a:endParaRPr lang="en-US" sz="1750" dirty="0"/>
          </a:p>
        </p:txBody>
      </p:sp>
      <p:pic>
        <p:nvPicPr>
          <p:cNvPr id="2058" name="Picture 10" descr="Pizza, Black and White Vector illustration 24566111 Vector Art at Vecteezy">
            <a:extLst>
              <a:ext uri="{FF2B5EF4-FFF2-40B4-BE49-F238E27FC236}">
                <a16:creationId xmlns:a16="http://schemas.microsoft.com/office/drawing/2014/main" id="{8F15AB0F-9222-C337-53AC-4AB2B17B2E6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9" name="Picture 10" descr="Pizza, Black and White Vector illustration 24566111 Vector Art at Vecteezy">
            <a:extLst>
              <a:ext uri="{FF2B5EF4-FFF2-40B4-BE49-F238E27FC236}">
                <a16:creationId xmlns:a16="http://schemas.microsoft.com/office/drawing/2014/main" id="{C65135F4-4334-07F2-6A33-3B35973C61A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D85C6CD-65BB-B3F5-F2E6-A32F79A2F89A}"/>
              </a:ext>
            </a:extLst>
          </p:cNvPr>
          <p:cNvSpPr txBox="1"/>
          <p:nvPr/>
        </p:nvSpPr>
        <p:spPr>
          <a:xfrm>
            <a:off x="1477613" y="1552493"/>
            <a:ext cx="11653024" cy="5747727"/>
          </a:xfrm>
          <a:prstGeom prst="rect">
            <a:avLst/>
          </a:prstGeom>
          <a:noFill/>
        </p:spPr>
        <p:txBody>
          <a:bodyPr wrap="square" rtlCol="0">
            <a:spAutoFit/>
          </a:bodyPr>
          <a:lstStyle/>
          <a:p>
            <a:pPr algn="just"/>
            <a:r>
              <a:rPr lang="en-IN" sz="1750" dirty="0">
                <a:solidFill>
                  <a:schemeClr val="tx1">
                    <a:lumMod val="85000"/>
                  </a:schemeClr>
                </a:solidFill>
                <a:latin typeface="Raleway" pitchFamily="34" charset="0"/>
              </a:rPr>
              <a:t>10.   Top Pizzas by Revenue (Chicken, Classic, Supreme, Veggie):</a:t>
            </a:r>
          </a:p>
          <a:p>
            <a:pPr algn="just"/>
            <a:endParaRPr lang="en-IN" sz="1750" dirty="0">
              <a:solidFill>
                <a:schemeClr val="tx1">
                  <a:lumMod val="85000"/>
                </a:schemeClr>
              </a:solidFill>
              <a:latin typeface="Raleway" pitchFamily="34" charset="0"/>
            </a:endParaRPr>
          </a:p>
          <a:p>
            <a:pPr algn="just"/>
            <a:r>
              <a:rPr lang="en-IN" sz="1750" b="1" dirty="0">
                <a:solidFill>
                  <a:schemeClr val="tx1">
                    <a:lumMod val="85000"/>
                  </a:schemeClr>
                </a:solidFill>
                <a:latin typeface="Raleway" pitchFamily="34" charset="0"/>
              </a:rPr>
              <a:t>Chicken Category:</a:t>
            </a:r>
          </a:p>
          <a:p>
            <a:pPr algn="just"/>
            <a:r>
              <a:rPr lang="en-IN" sz="1750" dirty="0">
                <a:solidFill>
                  <a:schemeClr val="tx1">
                    <a:lumMod val="85000"/>
                  </a:schemeClr>
                </a:solidFill>
                <a:latin typeface="Raleway" pitchFamily="34" charset="0"/>
              </a:rPr>
              <a:t>1. The Thai Chicken Pizza - $43,434.25</a:t>
            </a:r>
          </a:p>
          <a:p>
            <a:pPr algn="just"/>
            <a:r>
              <a:rPr lang="en-IN" sz="1750" dirty="0">
                <a:solidFill>
                  <a:schemeClr val="tx1">
                    <a:lumMod val="85000"/>
                  </a:schemeClr>
                </a:solidFill>
                <a:latin typeface="Raleway" pitchFamily="34" charset="0"/>
              </a:rPr>
              <a:t>2. The Barbecue Chicken Pizza - $42,768.00</a:t>
            </a:r>
          </a:p>
          <a:p>
            <a:pPr algn="just"/>
            <a:r>
              <a:rPr lang="en-IN" sz="1750" dirty="0">
                <a:solidFill>
                  <a:schemeClr val="tx1">
                    <a:lumMod val="85000"/>
                  </a:schemeClr>
                </a:solidFill>
                <a:latin typeface="Raleway" pitchFamily="34" charset="0"/>
              </a:rPr>
              <a:t>3. The California Chicken Pizza - $41,409.50</a:t>
            </a:r>
          </a:p>
          <a:p>
            <a:pPr algn="just"/>
            <a:endParaRPr lang="en-IN" sz="1750" dirty="0">
              <a:solidFill>
                <a:schemeClr val="tx1">
                  <a:lumMod val="85000"/>
                </a:schemeClr>
              </a:solidFill>
              <a:latin typeface="Raleway" pitchFamily="34" charset="0"/>
            </a:endParaRPr>
          </a:p>
          <a:p>
            <a:pPr algn="just"/>
            <a:r>
              <a:rPr lang="en-IN" sz="1750" b="1" dirty="0">
                <a:solidFill>
                  <a:schemeClr val="tx1">
                    <a:lumMod val="85000"/>
                  </a:schemeClr>
                </a:solidFill>
                <a:latin typeface="Raleway" pitchFamily="34" charset="0"/>
              </a:rPr>
              <a:t>Classic Category:</a:t>
            </a:r>
          </a:p>
          <a:p>
            <a:pPr algn="just"/>
            <a:r>
              <a:rPr lang="en-IN" sz="1750" dirty="0">
                <a:solidFill>
                  <a:schemeClr val="tx1">
                    <a:lumMod val="85000"/>
                  </a:schemeClr>
                </a:solidFill>
                <a:latin typeface="Raleway" pitchFamily="34" charset="0"/>
              </a:rPr>
              <a:t>1. The Classic Deluxe Pizza - $38,180.50</a:t>
            </a:r>
          </a:p>
          <a:p>
            <a:pPr algn="just"/>
            <a:r>
              <a:rPr lang="en-IN" sz="1750" dirty="0">
                <a:solidFill>
                  <a:schemeClr val="tx1">
                    <a:lumMod val="85000"/>
                  </a:schemeClr>
                </a:solidFill>
                <a:latin typeface="Raleway" pitchFamily="34" charset="0"/>
              </a:rPr>
              <a:t>2. The Hawaiian Pizza - $32,273.25</a:t>
            </a:r>
          </a:p>
          <a:p>
            <a:pPr algn="just"/>
            <a:r>
              <a:rPr lang="en-IN" sz="1750" dirty="0">
                <a:solidFill>
                  <a:schemeClr val="tx1">
                    <a:lumMod val="85000"/>
                  </a:schemeClr>
                </a:solidFill>
                <a:latin typeface="Raleway" pitchFamily="34" charset="0"/>
              </a:rPr>
              <a:t>3. The Pepperoni Pizza - $30,161.75</a:t>
            </a:r>
          </a:p>
          <a:p>
            <a:pPr algn="just"/>
            <a:endParaRPr lang="en-IN" sz="1750" dirty="0">
              <a:solidFill>
                <a:schemeClr val="tx1">
                  <a:lumMod val="85000"/>
                </a:schemeClr>
              </a:solidFill>
              <a:latin typeface="Raleway" pitchFamily="34" charset="0"/>
            </a:endParaRPr>
          </a:p>
          <a:p>
            <a:pPr algn="just"/>
            <a:r>
              <a:rPr lang="en-IN" sz="1750" b="1" dirty="0">
                <a:solidFill>
                  <a:schemeClr val="tx1">
                    <a:lumMod val="85000"/>
                  </a:schemeClr>
                </a:solidFill>
                <a:latin typeface="Raleway" pitchFamily="34" charset="0"/>
              </a:rPr>
              <a:t>Supreme Category:</a:t>
            </a:r>
          </a:p>
          <a:p>
            <a:pPr algn="just"/>
            <a:r>
              <a:rPr lang="en-IN" sz="1750" dirty="0">
                <a:solidFill>
                  <a:schemeClr val="tx1">
                    <a:lumMod val="85000"/>
                  </a:schemeClr>
                </a:solidFill>
                <a:latin typeface="Raleway" pitchFamily="34" charset="0"/>
              </a:rPr>
              <a:t>1. The Spicy Italian Pizza - $34,831.25</a:t>
            </a:r>
          </a:p>
          <a:p>
            <a:pPr algn="just"/>
            <a:r>
              <a:rPr lang="en-IN" sz="1750" dirty="0">
                <a:solidFill>
                  <a:schemeClr val="tx1">
                    <a:lumMod val="85000"/>
                  </a:schemeClr>
                </a:solidFill>
                <a:latin typeface="Raleway" pitchFamily="34" charset="0"/>
              </a:rPr>
              <a:t>2. The Italian Supreme Pizza - $33,476.75</a:t>
            </a:r>
          </a:p>
          <a:p>
            <a:pPr algn="just"/>
            <a:r>
              <a:rPr lang="en-IN" sz="1750" dirty="0">
                <a:solidFill>
                  <a:schemeClr val="tx1">
                    <a:lumMod val="85000"/>
                  </a:schemeClr>
                </a:solidFill>
                <a:latin typeface="Raleway" pitchFamily="34" charset="0"/>
              </a:rPr>
              <a:t>3. The Sicilian Pizza - $30,940.50</a:t>
            </a:r>
          </a:p>
          <a:p>
            <a:pPr algn="just"/>
            <a:endParaRPr lang="en-IN" sz="1750" dirty="0">
              <a:solidFill>
                <a:schemeClr val="tx1">
                  <a:lumMod val="85000"/>
                </a:schemeClr>
              </a:solidFill>
              <a:latin typeface="Raleway" pitchFamily="34" charset="0"/>
            </a:endParaRPr>
          </a:p>
          <a:p>
            <a:pPr algn="just"/>
            <a:r>
              <a:rPr lang="en-IN" sz="1750" b="1" dirty="0">
                <a:solidFill>
                  <a:schemeClr val="tx1">
                    <a:lumMod val="85000"/>
                  </a:schemeClr>
                </a:solidFill>
                <a:latin typeface="Raleway" pitchFamily="34" charset="0"/>
              </a:rPr>
              <a:t>Veggie Category:</a:t>
            </a:r>
          </a:p>
          <a:p>
            <a:pPr algn="just"/>
            <a:r>
              <a:rPr lang="en-IN" sz="1750" dirty="0">
                <a:solidFill>
                  <a:schemeClr val="tx1">
                    <a:lumMod val="85000"/>
                  </a:schemeClr>
                </a:solidFill>
                <a:latin typeface="Raleway" pitchFamily="34" charset="0"/>
              </a:rPr>
              <a:t>1.The Four Cheese Pizza - $32,265.70</a:t>
            </a:r>
          </a:p>
          <a:p>
            <a:pPr algn="just"/>
            <a:r>
              <a:rPr lang="en-IN" sz="1750" dirty="0">
                <a:solidFill>
                  <a:schemeClr val="tx1">
                    <a:lumMod val="85000"/>
                  </a:schemeClr>
                </a:solidFill>
                <a:latin typeface="Raleway" pitchFamily="34" charset="0"/>
              </a:rPr>
              <a:t>2. The Mexicana Pizza - $26,780.75</a:t>
            </a:r>
          </a:p>
          <a:p>
            <a:pPr algn="just"/>
            <a:r>
              <a:rPr lang="en-IN" sz="1750" dirty="0">
                <a:solidFill>
                  <a:schemeClr val="tx1">
                    <a:lumMod val="85000"/>
                  </a:schemeClr>
                </a:solidFill>
                <a:latin typeface="Raleway" pitchFamily="34" charset="0"/>
              </a:rPr>
              <a:t>3. The Five Cheese Pizza - $26,066.50</a:t>
            </a:r>
          </a:p>
        </p:txBody>
      </p:sp>
      <p:sp>
        <p:nvSpPr>
          <p:cNvPr id="6" name="TextBox 5">
            <a:extLst>
              <a:ext uri="{FF2B5EF4-FFF2-40B4-BE49-F238E27FC236}">
                <a16:creationId xmlns:a16="http://schemas.microsoft.com/office/drawing/2014/main" id="{F8A604A7-21A3-A085-676F-1F238FE4BE60}"/>
              </a:ext>
            </a:extLst>
          </p:cNvPr>
          <p:cNvSpPr txBox="1"/>
          <p:nvPr/>
        </p:nvSpPr>
        <p:spPr>
          <a:xfrm>
            <a:off x="1477613" y="635584"/>
            <a:ext cx="2320090" cy="764825"/>
          </a:xfrm>
          <a:prstGeom prst="rect">
            <a:avLst/>
          </a:prstGeom>
          <a:noFill/>
        </p:spPr>
        <p:txBody>
          <a:bodyPr wrap="square" rtlCol="0">
            <a:spAutoFit/>
          </a:bodyPr>
          <a:lstStyle/>
          <a:p>
            <a:r>
              <a:rPr lang="en-IN" sz="4370" dirty="0">
                <a:latin typeface="Palatino Linotype" panose="02040502050505030304" pitchFamily="18" charset="0"/>
                <a:cs typeface="Times New Roman" panose="02020603050405020304" pitchFamily="18" charset="0"/>
              </a:rPr>
              <a:t>Insights</a:t>
            </a:r>
          </a:p>
        </p:txBody>
      </p:sp>
    </p:spTree>
    <p:extLst>
      <p:ext uri="{BB962C8B-B14F-4D97-AF65-F5344CB8AC3E}">
        <p14:creationId xmlns:p14="http://schemas.microsoft.com/office/powerpoint/2010/main" val="56640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0">
            <a:extLst>
              <a:ext uri="{FF2B5EF4-FFF2-40B4-BE49-F238E27FC236}">
                <a16:creationId xmlns:a16="http://schemas.microsoft.com/office/drawing/2014/main" id="{4C4258F5-C32A-CC1F-C7A3-15F163F19607}"/>
              </a:ext>
            </a:extLst>
          </p:cNvPr>
          <p:cNvSpPr/>
          <p:nvPr/>
        </p:nvSpPr>
        <p:spPr>
          <a:xfrm>
            <a:off x="0" y="0"/>
            <a:ext cx="14630400" cy="8229600"/>
          </a:xfrm>
          <a:prstGeom prst="rect">
            <a:avLst/>
          </a:prstGeom>
          <a:solidFill>
            <a:srgbClr val="1B1C1D"/>
          </a:solidFill>
          <a:ln/>
        </p:spPr>
        <p:txBody>
          <a:bodyPr/>
          <a:lstStyle/>
          <a:p>
            <a:endParaRPr lang="en-IN" dirty="0"/>
          </a:p>
        </p:txBody>
      </p:sp>
      <p:sp>
        <p:nvSpPr>
          <p:cNvPr id="10" name="Text 1">
            <a:extLst>
              <a:ext uri="{FF2B5EF4-FFF2-40B4-BE49-F238E27FC236}">
                <a16:creationId xmlns:a16="http://schemas.microsoft.com/office/drawing/2014/main" id="{85486504-A1F8-563F-6873-AF82830A1CBD}"/>
              </a:ext>
            </a:extLst>
          </p:cNvPr>
          <p:cNvSpPr/>
          <p:nvPr/>
        </p:nvSpPr>
        <p:spPr>
          <a:xfrm>
            <a:off x="709990" y="682704"/>
            <a:ext cx="5554980" cy="694373"/>
          </a:xfrm>
          <a:prstGeom prst="rect">
            <a:avLst/>
          </a:prstGeom>
          <a:noFill/>
          <a:ln/>
        </p:spPr>
        <p:txBody>
          <a:bodyPr wrap="none" rtlCol="0" anchor="t"/>
          <a:lstStyle/>
          <a:p>
            <a:pPr marL="0" indent="0">
              <a:lnSpc>
                <a:spcPts val="5468"/>
              </a:lnSpc>
              <a:buNone/>
            </a:pPr>
            <a:r>
              <a:rPr lang="en-US" sz="4370" dirty="0">
                <a:latin typeface="Palatino Linotype" panose="02040502050505030304" pitchFamily="18" charset="0"/>
              </a:rPr>
              <a:t>About</a:t>
            </a:r>
            <a:r>
              <a:rPr lang="en-US" sz="4370" dirty="0">
                <a:latin typeface="Prata" pitchFamily="34" charset="0"/>
                <a:ea typeface="Prata" pitchFamily="34" charset="-122"/>
                <a:cs typeface="Prata" pitchFamily="34" charset="-120"/>
              </a:rPr>
              <a:t> </a:t>
            </a:r>
            <a:r>
              <a:rPr lang="en-US" sz="4370" dirty="0">
                <a:latin typeface="Palatino Linotype" panose="02040502050505030304" pitchFamily="18" charset="0"/>
              </a:rPr>
              <a:t>Dataset</a:t>
            </a:r>
          </a:p>
        </p:txBody>
      </p:sp>
      <p:sp>
        <p:nvSpPr>
          <p:cNvPr id="12" name="Text 2">
            <a:extLst>
              <a:ext uri="{FF2B5EF4-FFF2-40B4-BE49-F238E27FC236}">
                <a16:creationId xmlns:a16="http://schemas.microsoft.com/office/drawing/2014/main" id="{3A004C29-350C-5FEA-3A7E-CB05412655DA}"/>
              </a:ext>
            </a:extLst>
          </p:cNvPr>
          <p:cNvSpPr/>
          <p:nvPr/>
        </p:nvSpPr>
        <p:spPr>
          <a:xfrm>
            <a:off x="595016" y="2059781"/>
            <a:ext cx="8711801" cy="5042368"/>
          </a:xfrm>
          <a:prstGeom prst="rect">
            <a:avLst/>
          </a:prstGeom>
          <a:noFill/>
          <a:ln/>
        </p:spPr>
        <p:txBody>
          <a:bodyPr wrap="square" rtlCol="0" anchor="t"/>
          <a:lstStyle/>
          <a:p>
            <a:pPr marL="0" indent="0" algn="just">
              <a:lnSpc>
                <a:spcPts val="2799"/>
              </a:lnSpc>
              <a:buNone/>
            </a:pPr>
            <a:r>
              <a:rPr lang="en-US" sz="1750" dirty="0">
                <a:solidFill>
                  <a:schemeClr val="tx1">
                    <a:lumMod val="85000"/>
                  </a:schemeClr>
                </a:solidFill>
                <a:latin typeface="Raleway" pitchFamily="34" charset="0"/>
                <a:ea typeface="Raleway" pitchFamily="34" charset="-122"/>
                <a:cs typeface="Raleway" pitchFamily="34" charset="-120"/>
              </a:rPr>
              <a:t>The data for this analysis is sourced from Kaggle's Chicago Pizza Sales Dataset, containing comprehensive sales information from a pizza restaurant chain. The dataset includes:</a:t>
            </a:r>
          </a:p>
          <a:p>
            <a:pPr marL="0" indent="0" algn="just">
              <a:lnSpc>
                <a:spcPts val="2799"/>
              </a:lnSpc>
              <a:buNone/>
            </a:pPr>
            <a:endParaRPr lang="en-US" sz="1750" dirty="0">
              <a:solidFill>
                <a:schemeClr val="tx1">
                  <a:lumMod val="85000"/>
                </a:schemeClr>
              </a:solidFill>
              <a:latin typeface="Raleway" pitchFamily="34" charset="0"/>
              <a:ea typeface="Raleway" pitchFamily="34" charset="-122"/>
              <a:cs typeface="Raleway" pitchFamily="34" charset="-120"/>
            </a:endParaRPr>
          </a:p>
          <a:p>
            <a:pPr marL="0" indent="0" algn="just">
              <a:lnSpc>
                <a:spcPts val="2799"/>
              </a:lnSpc>
              <a:buNone/>
            </a:pPr>
            <a:r>
              <a:rPr lang="en-US" sz="1750" dirty="0">
                <a:solidFill>
                  <a:schemeClr val="tx1">
                    <a:lumMod val="85000"/>
                  </a:schemeClr>
                </a:solidFill>
                <a:latin typeface="Raleway" pitchFamily="34" charset="0"/>
                <a:ea typeface="Raleway" pitchFamily="34" charset="-122"/>
                <a:cs typeface="Raleway" pitchFamily="34" charset="-120"/>
              </a:rPr>
              <a:t>There are four Tables</a:t>
            </a:r>
          </a:p>
          <a:p>
            <a:pPr marL="285750" indent="-285750" algn="just">
              <a:lnSpc>
                <a:spcPts val="2799"/>
              </a:lnSpc>
              <a:buFont typeface="Arial" panose="020B0604020202020204" pitchFamily="34" charset="0"/>
              <a:buChar char="•"/>
            </a:pPr>
            <a:r>
              <a:rPr lang="en-US" sz="1750" dirty="0">
                <a:solidFill>
                  <a:schemeClr val="tx1">
                    <a:lumMod val="85000"/>
                  </a:schemeClr>
                </a:solidFill>
                <a:latin typeface="Raleway" pitchFamily="34" charset="0"/>
                <a:ea typeface="Raleway" pitchFamily="34" charset="-122"/>
                <a:cs typeface="Raleway" pitchFamily="34" charset="-120"/>
              </a:rPr>
              <a:t>Orders Table: </a:t>
            </a:r>
            <a:r>
              <a:rPr lang="en-US" sz="1750" dirty="0">
                <a:solidFill>
                  <a:schemeClr val="tx1">
                    <a:lumMod val="85000"/>
                  </a:schemeClr>
                </a:solidFill>
                <a:latin typeface="Tahoma" panose="020B0604030504040204" pitchFamily="34" charset="0"/>
                <a:ea typeface="Tahoma" panose="020B0604030504040204" pitchFamily="34" charset="0"/>
                <a:cs typeface="Tahoma" panose="020B0604030504040204" pitchFamily="34" charset="0"/>
              </a:rPr>
              <a:t>21,351 rows</a:t>
            </a:r>
            <a:r>
              <a:rPr lang="en-US" sz="1750" dirty="0">
                <a:solidFill>
                  <a:schemeClr val="tx1">
                    <a:lumMod val="85000"/>
                  </a:schemeClr>
                </a:solidFill>
                <a:latin typeface="Raleway" pitchFamily="34" charset="0"/>
                <a:ea typeface="Verdana" panose="020B0604030504040204" pitchFamily="34" charset="0"/>
                <a:cs typeface="Times New Roman" panose="02020603050405020304" pitchFamily="18" charset="0"/>
              </a:rPr>
              <a:t>, 3 columns</a:t>
            </a:r>
            <a:r>
              <a:rPr lang="en-US" sz="1750" dirty="0">
                <a:solidFill>
                  <a:schemeClr val="tx1">
                    <a:lumMod val="85000"/>
                  </a:schemeClr>
                </a:solidFill>
                <a:latin typeface="Raleway" pitchFamily="34" charset="0"/>
                <a:ea typeface="Raleway" pitchFamily="34" charset="-122"/>
                <a:cs typeface="Raleway" pitchFamily="34" charset="-120"/>
              </a:rPr>
              <a:t> (Order ID, Order Date, Time).</a:t>
            </a:r>
          </a:p>
          <a:p>
            <a:pPr marL="285750" indent="-285750" algn="just">
              <a:lnSpc>
                <a:spcPts val="2799"/>
              </a:lnSpc>
              <a:buFont typeface="Arial" panose="020B0604020202020204" pitchFamily="34" charset="0"/>
              <a:buChar char="•"/>
            </a:pPr>
            <a:endParaRPr lang="en-US" sz="1750" dirty="0">
              <a:solidFill>
                <a:schemeClr val="tx1">
                  <a:lumMod val="85000"/>
                </a:schemeClr>
              </a:solidFill>
              <a:latin typeface="Raleway" pitchFamily="34" charset="0"/>
              <a:ea typeface="Raleway" pitchFamily="34" charset="-122"/>
              <a:cs typeface="Raleway" pitchFamily="34" charset="-120"/>
            </a:endParaRPr>
          </a:p>
          <a:p>
            <a:pPr marL="285750" indent="-285750" algn="just">
              <a:lnSpc>
                <a:spcPts val="2799"/>
              </a:lnSpc>
              <a:buFont typeface="Arial" panose="020B0604020202020204" pitchFamily="34" charset="0"/>
              <a:buChar char="•"/>
            </a:pPr>
            <a:r>
              <a:rPr lang="en-US" sz="1750" dirty="0">
                <a:solidFill>
                  <a:schemeClr val="tx1">
                    <a:lumMod val="85000"/>
                  </a:schemeClr>
                </a:solidFill>
                <a:latin typeface="Raleway" pitchFamily="34" charset="0"/>
                <a:ea typeface="Raleway" pitchFamily="34" charset="-122"/>
                <a:cs typeface="Raleway" pitchFamily="34" charset="-120"/>
              </a:rPr>
              <a:t>Order Details Table</a:t>
            </a:r>
            <a:r>
              <a:rPr lang="en-US" sz="1750" dirty="0">
                <a:solidFill>
                  <a:schemeClr val="tx1">
                    <a:lumMod val="85000"/>
                  </a:schemeClr>
                </a:solidFill>
                <a:latin typeface="Raleway" pitchFamily="34" charset="0"/>
                <a:ea typeface="Verdana" panose="020B0604030504040204" pitchFamily="34" charset="0"/>
                <a:cs typeface="Raleway" pitchFamily="34" charset="-120"/>
              </a:rPr>
              <a:t>: </a:t>
            </a:r>
            <a:r>
              <a:rPr lang="en-US" sz="1750" dirty="0">
                <a:solidFill>
                  <a:schemeClr val="tx1">
                    <a:lumMod val="85000"/>
                  </a:schemeClr>
                </a:solidFill>
                <a:latin typeface="Tahoma" panose="020B0604030504040204" pitchFamily="34" charset="0"/>
                <a:ea typeface="Tahoma" panose="020B0604030504040204" pitchFamily="34" charset="0"/>
                <a:cs typeface="Tahoma" panose="020B0604030504040204" pitchFamily="34" charset="0"/>
              </a:rPr>
              <a:t>48,621 rows</a:t>
            </a:r>
            <a:r>
              <a:rPr lang="en-US" sz="1750" dirty="0">
                <a:solidFill>
                  <a:schemeClr val="tx1">
                    <a:lumMod val="85000"/>
                  </a:schemeClr>
                </a:solidFill>
                <a:latin typeface="Raleway" pitchFamily="34" charset="0"/>
                <a:ea typeface="Verdana" panose="020B0604030504040204" pitchFamily="34" charset="0"/>
                <a:cs typeface="Raleway" pitchFamily="34" charset="-120"/>
              </a:rPr>
              <a:t>, 4 columns </a:t>
            </a:r>
            <a:r>
              <a:rPr lang="en-US" sz="1750" dirty="0">
                <a:solidFill>
                  <a:schemeClr val="tx1">
                    <a:lumMod val="85000"/>
                  </a:schemeClr>
                </a:solidFill>
                <a:latin typeface="Raleway" pitchFamily="34" charset="0"/>
                <a:ea typeface="Raleway" pitchFamily="34" charset="-122"/>
                <a:cs typeface="Raleway" pitchFamily="34" charset="-120"/>
              </a:rPr>
              <a:t>(Order Details ID, Order ID, Pizza ID, Quantity).</a:t>
            </a:r>
          </a:p>
          <a:p>
            <a:pPr marL="285750" indent="-285750" algn="just">
              <a:lnSpc>
                <a:spcPts val="2799"/>
              </a:lnSpc>
              <a:buFont typeface="Arial" panose="020B0604020202020204" pitchFamily="34" charset="0"/>
              <a:buChar char="•"/>
            </a:pPr>
            <a:endParaRPr lang="en-US" sz="1750" dirty="0">
              <a:solidFill>
                <a:schemeClr val="tx1">
                  <a:lumMod val="85000"/>
                </a:schemeClr>
              </a:solidFill>
              <a:latin typeface="Raleway" pitchFamily="34" charset="0"/>
              <a:ea typeface="Raleway" pitchFamily="34" charset="-122"/>
              <a:cs typeface="Raleway" pitchFamily="34" charset="-120"/>
            </a:endParaRPr>
          </a:p>
          <a:p>
            <a:pPr marL="285750" indent="-285750" algn="just">
              <a:lnSpc>
                <a:spcPts val="2799"/>
              </a:lnSpc>
              <a:buFont typeface="Arial" panose="020B0604020202020204" pitchFamily="34" charset="0"/>
              <a:buChar char="•"/>
            </a:pPr>
            <a:r>
              <a:rPr lang="en-US" sz="1750" dirty="0">
                <a:solidFill>
                  <a:schemeClr val="tx1">
                    <a:lumMod val="85000"/>
                  </a:schemeClr>
                </a:solidFill>
                <a:latin typeface="Raleway" pitchFamily="34" charset="0"/>
                <a:ea typeface="Raleway" pitchFamily="34" charset="-122"/>
                <a:cs typeface="Raleway" pitchFamily="34" charset="-120"/>
              </a:rPr>
              <a:t>Pizzas Table: </a:t>
            </a:r>
            <a:r>
              <a:rPr lang="en-US" sz="1750" dirty="0">
                <a:solidFill>
                  <a:schemeClr val="tx1">
                    <a:lumMod val="85000"/>
                  </a:schemeClr>
                </a:solidFill>
                <a:latin typeface="Tahoma" panose="020B0604030504040204" pitchFamily="34" charset="0"/>
                <a:ea typeface="Tahoma" panose="020B0604030504040204" pitchFamily="34" charset="0"/>
                <a:cs typeface="Tahoma" panose="020B0604030504040204" pitchFamily="34" charset="0"/>
              </a:rPr>
              <a:t>97 rows</a:t>
            </a:r>
            <a:r>
              <a:rPr lang="en-US" sz="1750" dirty="0">
                <a:solidFill>
                  <a:schemeClr val="tx1">
                    <a:lumMod val="85000"/>
                  </a:schemeClr>
                </a:solidFill>
                <a:latin typeface="Raleway" pitchFamily="34" charset="0"/>
                <a:ea typeface="Raleway" pitchFamily="34" charset="-122"/>
                <a:cs typeface="Raleway" pitchFamily="34" charset="-120"/>
              </a:rPr>
              <a:t>, 4 columns (Pizza ID, Pizza Type ID, Size, Price).</a:t>
            </a:r>
          </a:p>
          <a:p>
            <a:pPr marL="285750" indent="-285750" algn="just">
              <a:lnSpc>
                <a:spcPts val="2799"/>
              </a:lnSpc>
              <a:buFont typeface="Arial" panose="020B0604020202020204" pitchFamily="34" charset="0"/>
              <a:buChar char="•"/>
            </a:pPr>
            <a:endParaRPr lang="en-US" sz="1750" dirty="0">
              <a:solidFill>
                <a:schemeClr val="tx1">
                  <a:lumMod val="85000"/>
                </a:schemeClr>
              </a:solidFill>
              <a:latin typeface="Raleway" pitchFamily="34" charset="0"/>
              <a:ea typeface="Raleway" pitchFamily="34" charset="-122"/>
              <a:cs typeface="Raleway" pitchFamily="34" charset="-120"/>
            </a:endParaRPr>
          </a:p>
          <a:p>
            <a:pPr marL="285750" indent="-285750" algn="just">
              <a:lnSpc>
                <a:spcPts val="2799"/>
              </a:lnSpc>
              <a:buFont typeface="Arial" panose="020B0604020202020204" pitchFamily="34" charset="0"/>
              <a:buChar char="•"/>
            </a:pPr>
            <a:r>
              <a:rPr lang="en-US" sz="1750" dirty="0">
                <a:solidFill>
                  <a:schemeClr val="tx1">
                    <a:lumMod val="85000"/>
                  </a:schemeClr>
                </a:solidFill>
                <a:latin typeface="Raleway" pitchFamily="34" charset="0"/>
                <a:ea typeface="Raleway" pitchFamily="34" charset="-122"/>
                <a:cs typeface="Raleway" pitchFamily="34" charset="-120"/>
              </a:rPr>
              <a:t>Pizza Types Table: </a:t>
            </a:r>
            <a:r>
              <a:rPr lang="en-US" sz="1750" dirty="0">
                <a:solidFill>
                  <a:schemeClr val="tx1">
                    <a:lumMod val="85000"/>
                  </a:schemeClr>
                </a:solidFill>
                <a:latin typeface="Tahoma" panose="020B0604030504040204" pitchFamily="34" charset="0"/>
                <a:ea typeface="Tahoma" panose="020B0604030504040204" pitchFamily="34" charset="0"/>
                <a:cs typeface="Tahoma" panose="020B0604030504040204" pitchFamily="34" charset="0"/>
              </a:rPr>
              <a:t>33 rows</a:t>
            </a:r>
            <a:r>
              <a:rPr lang="en-US" sz="1750" dirty="0">
                <a:solidFill>
                  <a:schemeClr val="tx1">
                    <a:lumMod val="85000"/>
                  </a:schemeClr>
                </a:solidFill>
                <a:latin typeface="Raleway" pitchFamily="34" charset="0"/>
                <a:ea typeface="Raleway" pitchFamily="34" charset="-122"/>
                <a:cs typeface="Raleway" pitchFamily="34" charset="-120"/>
              </a:rPr>
              <a:t>, 4 columns (Pizza Type ID, Name, Category, Ingredients).</a:t>
            </a:r>
          </a:p>
          <a:p>
            <a:pPr marL="0" indent="0" algn="just">
              <a:lnSpc>
                <a:spcPts val="2799"/>
              </a:lnSpc>
              <a:buNone/>
            </a:pPr>
            <a:endParaRPr lang="en-US" sz="1750" dirty="0">
              <a:solidFill>
                <a:schemeClr val="tx1">
                  <a:lumMod val="85000"/>
                </a:schemeClr>
              </a:solidFill>
            </a:endParaRPr>
          </a:p>
        </p:txBody>
      </p:sp>
      <p:pic>
        <p:nvPicPr>
          <p:cNvPr id="20" name="Picture 19">
            <a:extLst>
              <a:ext uri="{FF2B5EF4-FFF2-40B4-BE49-F238E27FC236}">
                <a16:creationId xmlns:a16="http://schemas.microsoft.com/office/drawing/2014/main" id="{47886278-D90B-D2DE-B3BE-186E92D8647D}"/>
              </a:ext>
            </a:extLst>
          </p:cNvPr>
          <p:cNvPicPr>
            <a:picLocks noChangeAspect="1"/>
          </p:cNvPicPr>
          <p:nvPr/>
        </p:nvPicPr>
        <p:blipFill rotWithShape="1">
          <a:blip r:embed="rId3"/>
          <a:srcRect l="7236" t="1228" r="28682" b="-1228"/>
          <a:stretch/>
        </p:blipFill>
        <p:spPr>
          <a:xfrm>
            <a:off x="9901833" y="-6700"/>
            <a:ext cx="4709160" cy="8337654"/>
          </a:xfrm>
          <a:prstGeom prst="rect">
            <a:avLst/>
          </a:prstGeom>
        </p:spPr>
      </p:pic>
    </p:spTree>
    <p:extLst>
      <p:ext uri="{BB962C8B-B14F-4D97-AF65-F5344CB8AC3E}">
        <p14:creationId xmlns:p14="http://schemas.microsoft.com/office/powerpoint/2010/main" val="3219621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0">
            <a:extLst>
              <a:ext uri="{FF2B5EF4-FFF2-40B4-BE49-F238E27FC236}">
                <a16:creationId xmlns:a16="http://schemas.microsoft.com/office/drawing/2014/main" id="{5DDB2567-748D-D390-C2E9-F54A5B75F24E}"/>
              </a:ext>
            </a:extLst>
          </p:cNvPr>
          <p:cNvSpPr/>
          <p:nvPr/>
        </p:nvSpPr>
        <p:spPr>
          <a:xfrm>
            <a:off x="-11075" y="0"/>
            <a:ext cx="14630400" cy="8229600"/>
          </a:xfrm>
          <a:prstGeom prst="rect">
            <a:avLst/>
          </a:prstGeom>
          <a:solidFill>
            <a:srgbClr val="1B1C1D"/>
          </a:solidFill>
          <a:ln/>
        </p:spPr>
      </p:sp>
      <p:sp>
        <p:nvSpPr>
          <p:cNvPr id="5" name="Text 2"/>
          <p:cNvSpPr/>
          <p:nvPr/>
        </p:nvSpPr>
        <p:spPr>
          <a:xfrm>
            <a:off x="2613302" y="1856661"/>
            <a:ext cx="9381649" cy="355402"/>
          </a:xfrm>
          <a:prstGeom prst="rect">
            <a:avLst/>
          </a:prstGeom>
          <a:noFill/>
          <a:ln/>
        </p:spPr>
        <p:txBody>
          <a:bodyPr wrap="none" rtlCol="0" anchor="t"/>
          <a:lstStyle/>
          <a:p>
            <a:pPr marL="0" indent="0">
              <a:lnSpc>
                <a:spcPts val="2799"/>
              </a:lnSpc>
              <a:buNone/>
            </a:pPr>
            <a:endParaRPr lang="en-US" sz="1750" dirty="0"/>
          </a:p>
        </p:txBody>
      </p:sp>
      <p:sp>
        <p:nvSpPr>
          <p:cNvPr id="9" name="Text 6"/>
          <p:cNvSpPr/>
          <p:nvPr/>
        </p:nvSpPr>
        <p:spPr>
          <a:xfrm>
            <a:off x="2613301" y="4716541"/>
            <a:ext cx="9381649" cy="355402"/>
          </a:xfrm>
          <a:prstGeom prst="rect">
            <a:avLst/>
          </a:prstGeom>
          <a:noFill/>
          <a:ln/>
        </p:spPr>
        <p:txBody>
          <a:bodyPr wrap="none" rtlCol="0" anchor="t"/>
          <a:lstStyle/>
          <a:p>
            <a:pPr marL="0" indent="0">
              <a:lnSpc>
                <a:spcPts val="2799"/>
              </a:lnSpc>
              <a:buNone/>
            </a:pPr>
            <a:endParaRPr lang="en-US" sz="1750" dirty="0"/>
          </a:p>
        </p:txBody>
      </p:sp>
      <p:pic>
        <p:nvPicPr>
          <p:cNvPr id="19" name="Picture 10" descr="Pizza, Black and White Vector illustration 24566111 Vector Art at Vecteezy">
            <a:extLst>
              <a:ext uri="{FF2B5EF4-FFF2-40B4-BE49-F238E27FC236}">
                <a16:creationId xmlns:a16="http://schemas.microsoft.com/office/drawing/2014/main" id="{C65135F4-4334-07F2-6A33-3B35973C61A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D85C6CD-65BB-B3F5-F2E6-A32F79A2F89A}"/>
              </a:ext>
            </a:extLst>
          </p:cNvPr>
          <p:cNvSpPr txBox="1"/>
          <p:nvPr/>
        </p:nvSpPr>
        <p:spPr>
          <a:xfrm>
            <a:off x="914273" y="476124"/>
            <a:ext cx="6299887" cy="764825"/>
          </a:xfrm>
          <a:prstGeom prst="rect">
            <a:avLst/>
          </a:prstGeom>
          <a:noFill/>
        </p:spPr>
        <p:txBody>
          <a:bodyPr wrap="square" rtlCol="0">
            <a:spAutoFit/>
          </a:bodyPr>
          <a:lstStyle/>
          <a:p>
            <a:pPr algn="ctr"/>
            <a:r>
              <a:rPr lang="en-IN" sz="4370" b="1" dirty="0">
                <a:latin typeface="Georgia" panose="02040502050405020303" pitchFamily="18" charset="0"/>
              </a:rPr>
              <a:t>Recommendations</a:t>
            </a:r>
          </a:p>
        </p:txBody>
      </p:sp>
      <p:sp>
        <p:nvSpPr>
          <p:cNvPr id="2" name="TextBox 1">
            <a:extLst>
              <a:ext uri="{FF2B5EF4-FFF2-40B4-BE49-F238E27FC236}">
                <a16:creationId xmlns:a16="http://schemas.microsoft.com/office/drawing/2014/main" id="{C2443469-B713-65F4-2C94-76641C542C81}"/>
              </a:ext>
            </a:extLst>
          </p:cNvPr>
          <p:cNvSpPr txBox="1"/>
          <p:nvPr/>
        </p:nvSpPr>
        <p:spPr>
          <a:xfrm>
            <a:off x="914273" y="1427270"/>
            <a:ext cx="8416855" cy="6294031"/>
          </a:xfrm>
          <a:prstGeom prst="rect">
            <a:avLst/>
          </a:prstGeom>
          <a:noFill/>
        </p:spPr>
        <p:txBody>
          <a:bodyPr wrap="square" rtlCol="0">
            <a:spAutoFit/>
          </a:bodyPr>
          <a:lstStyle/>
          <a:p>
            <a:pPr marL="342900" indent="-342900" algn="just">
              <a:buAutoNum type="arabicPeriod"/>
            </a:pPr>
            <a:r>
              <a:rPr lang="en-US" sz="1750" dirty="0">
                <a:solidFill>
                  <a:schemeClr val="tx1">
                    <a:lumMod val="85000"/>
                  </a:schemeClr>
                </a:solidFill>
                <a:latin typeface="Raleway" pitchFamily="34" charset="0"/>
              </a:rPr>
              <a:t>Focus marketing efforts on The Greek Pizza (highest priced pizza) and the top-performing pizzas like The Classic Deluxe Pizza and The Barbecue Chicken Pizza to drive sales based on revenue and popularity.</a:t>
            </a:r>
          </a:p>
          <a:p>
            <a:pPr marL="342900" indent="-342900" algn="just">
              <a:buAutoNum type="arabicPeriod"/>
            </a:pPr>
            <a:endParaRPr lang="en-US" sz="1750" dirty="0">
              <a:solidFill>
                <a:schemeClr val="tx1">
                  <a:lumMod val="85000"/>
                </a:schemeClr>
              </a:solidFill>
              <a:latin typeface="Raleway" pitchFamily="34" charset="0"/>
            </a:endParaRPr>
          </a:p>
          <a:p>
            <a:pPr marL="342900" indent="-342900" algn="just">
              <a:buAutoNum type="arabicPeriod"/>
            </a:pPr>
            <a:r>
              <a:rPr lang="en-IN" sz="1750" dirty="0">
                <a:solidFill>
                  <a:schemeClr val="tx1">
                    <a:lumMod val="85000"/>
                  </a:schemeClr>
                </a:solidFill>
                <a:latin typeface="Raleway" pitchFamily="34" charset="0"/>
              </a:rPr>
              <a:t> </a:t>
            </a:r>
            <a:r>
              <a:rPr lang="en-US" sz="1750" dirty="0">
                <a:solidFill>
                  <a:schemeClr val="tx1">
                    <a:lumMod val="85000"/>
                  </a:schemeClr>
                </a:solidFill>
                <a:latin typeface="Raleway" pitchFamily="34" charset="0"/>
              </a:rPr>
              <a:t>Review the pricing strategy for less popular pizzas to make them more appealing to customers.</a:t>
            </a:r>
          </a:p>
          <a:p>
            <a:pPr marL="342900" indent="-342900" algn="just">
              <a:buAutoNum type="arabicPeriod"/>
            </a:pPr>
            <a:endParaRPr lang="en-IN" sz="1750" dirty="0">
              <a:solidFill>
                <a:schemeClr val="tx1">
                  <a:lumMod val="85000"/>
                </a:schemeClr>
              </a:solidFill>
              <a:latin typeface="Raleway" pitchFamily="34" charset="0"/>
            </a:endParaRPr>
          </a:p>
          <a:p>
            <a:pPr marL="342900" indent="-342900" algn="just">
              <a:buAutoNum type="arabicPeriod"/>
            </a:pPr>
            <a:r>
              <a:rPr lang="en-IN" sz="1750" dirty="0">
                <a:solidFill>
                  <a:schemeClr val="tx1">
                    <a:lumMod val="85000"/>
                  </a:schemeClr>
                </a:solidFill>
                <a:latin typeface="Raleway" pitchFamily="34" charset="0"/>
              </a:rPr>
              <a:t> </a:t>
            </a:r>
            <a:r>
              <a:rPr lang="en-US" sz="1750" dirty="0">
                <a:solidFill>
                  <a:schemeClr val="tx1">
                    <a:lumMod val="85000"/>
                  </a:schemeClr>
                </a:solidFill>
                <a:latin typeface="Raleway" pitchFamily="34" charset="0"/>
              </a:rPr>
              <a:t>Enhance promotions and staffing during peak hours (12 PM, 1 PM, 6 PM, and 5 PM) to maximize sales and improve customer service.</a:t>
            </a:r>
          </a:p>
          <a:p>
            <a:pPr marL="342900" indent="-342900" algn="just">
              <a:buAutoNum type="arabicPeriod"/>
            </a:pPr>
            <a:endParaRPr lang="en-US" sz="1750" dirty="0">
              <a:solidFill>
                <a:schemeClr val="tx1">
                  <a:lumMod val="85000"/>
                </a:schemeClr>
              </a:solidFill>
              <a:latin typeface="Raleway" pitchFamily="34" charset="0"/>
            </a:endParaRPr>
          </a:p>
          <a:p>
            <a:pPr marL="342900" indent="-342900" algn="just">
              <a:buAutoNum type="arabicPeriod"/>
            </a:pPr>
            <a:r>
              <a:rPr lang="en-US" sz="1750" dirty="0">
                <a:solidFill>
                  <a:schemeClr val="tx1">
                    <a:lumMod val="85000"/>
                  </a:schemeClr>
                </a:solidFill>
                <a:latin typeface="Raleway" pitchFamily="34" charset="0"/>
              </a:rPr>
              <a:t> Given the popularity of Large (Size L) pizzas, consider expanding the variety in this size category to cater to customer preferences.</a:t>
            </a:r>
          </a:p>
          <a:p>
            <a:pPr marL="342900" indent="-342900" algn="just">
              <a:buAutoNum type="arabicPeriod"/>
            </a:pPr>
            <a:endParaRPr lang="en-US" sz="1750" dirty="0">
              <a:solidFill>
                <a:schemeClr val="tx1">
                  <a:lumMod val="85000"/>
                </a:schemeClr>
              </a:solidFill>
              <a:latin typeface="Raleway" pitchFamily="34" charset="0"/>
            </a:endParaRPr>
          </a:p>
          <a:p>
            <a:pPr marL="342900" indent="-342900" algn="just">
              <a:buAutoNum type="arabicPeriod"/>
            </a:pPr>
            <a:r>
              <a:rPr lang="en-US" sz="1750" dirty="0">
                <a:solidFill>
                  <a:schemeClr val="tx1">
                    <a:lumMod val="85000"/>
                  </a:schemeClr>
                </a:solidFill>
                <a:latin typeface="Raleway" pitchFamily="34" charset="0"/>
              </a:rPr>
              <a:t>Develop targeted marketing campaigns for each pizza category to boost their visibility and sales, particularly for categories with lower revenue contributions.</a:t>
            </a:r>
          </a:p>
          <a:p>
            <a:pPr marL="342900" indent="-342900" algn="just">
              <a:buAutoNum type="arabicPeriod"/>
            </a:pPr>
            <a:endParaRPr lang="en-US" sz="1750" dirty="0">
              <a:solidFill>
                <a:schemeClr val="tx1">
                  <a:lumMod val="85000"/>
                </a:schemeClr>
              </a:solidFill>
              <a:latin typeface="Raleway" pitchFamily="34" charset="0"/>
            </a:endParaRPr>
          </a:p>
          <a:p>
            <a:pPr marL="342900" indent="-342900" algn="just">
              <a:buAutoNum type="arabicPeriod"/>
            </a:pPr>
            <a:r>
              <a:rPr lang="en-US" sz="1750" dirty="0">
                <a:solidFill>
                  <a:schemeClr val="tx1">
                    <a:lumMod val="85000"/>
                  </a:schemeClr>
                </a:solidFill>
                <a:latin typeface="Raleway" pitchFamily="34" charset="0"/>
              </a:rPr>
              <a:t> Introduce seasonal promotions or special offers for underperforming pizzas to stimulate interest and increase sales.</a:t>
            </a:r>
          </a:p>
          <a:p>
            <a:pPr marL="342900" indent="-342900" algn="just">
              <a:buAutoNum type="arabicPeriod"/>
            </a:pPr>
            <a:endParaRPr lang="en-US" sz="1750" dirty="0">
              <a:solidFill>
                <a:schemeClr val="tx1">
                  <a:lumMod val="85000"/>
                </a:schemeClr>
              </a:solidFill>
              <a:latin typeface="Raleway" pitchFamily="34" charset="0"/>
            </a:endParaRPr>
          </a:p>
          <a:p>
            <a:pPr marL="342900" indent="-342900" algn="just">
              <a:buAutoNum type="arabicPeriod"/>
            </a:pPr>
            <a:r>
              <a:rPr lang="en-US" sz="1750" dirty="0">
                <a:solidFill>
                  <a:schemeClr val="tx1">
                    <a:lumMod val="85000"/>
                  </a:schemeClr>
                </a:solidFill>
                <a:latin typeface="Raleway" pitchFamily="34" charset="0"/>
              </a:rPr>
              <a:t> Collect and analyze customer feedback to understand preferences better and make data-driven decisions for menu adjustments and new product introductions</a:t>
            </a:r>
            <a:r>
              <a:rPr lang="en-US" dirty="0"/>
              <a:t>.</a:t>
            </a:r>
          </a:p>
        </p:txBody>
      </p:sp>
      <p:pic>
        <p:nvPicPr>
          <p:cNvPr id="11" name="Image 1">
            <a:extLst>
              <a:ext uri="{FF2B5EF4-FFF2-40B4-BE49-F238E27FC236}">
                <a16:creationId xmlns:a16="http://schemas.microsoft.com/office/drawing/2014/main" id="{58F8906E-DA6E-40E1-81C6-AC1341BDE48F}"/>
              </a:ext>
            </a:extLst>
          </p:cNvPr>
          <p:cNvPicPr>
            <a:picLocks noChangeAspect="1"/>
          </p:cNvPicPr>
          <p:nvPr/>
        </p:nvPicPr>
        <p:blipFill rotWithShape="1">
          <a:blip r:embed="rId4"/>
          <a:srcRect l="8019" r="11444"/>
          <a:stretch/>
        </p:blipFill>
        <p:spPr>
          <a:xfrm>
            <a:off x="9921240" y="0"/>
            <a:ext cx="4709160" cy="8229600"/>
          </a:xfrm>
          <a:prstGeom prst="rect">
            <a:avLst/>
          </a:prstGeom>
        </p:spPr>
      </p:pic>
    </p:spTree>
    <p:extLst>
      <p:ext uri="{BB962C8B-B14F-4D97-AF65-F5344CB8AC3E}">
        <p14:creationId xmlns:p14="http://schemas.microsoft.com/office/powerpoint/2010/main" val="42184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0">
            <a:extLst>
              <a:ext uri="{FF2B5EF4-FFF2-40B4-BE49-F238E27FC236}">
                <a16:creationId xmlns:a16="http://schemas.microsoft.com/office/drawing/2014/main" id="{4EF46A31-1228-AB3C-E189-7575DA5629C4}"/>
              </a:ext>
            </a:extLst>
          </p:cNvPr>
          <p:cNvSpPr/>
          <p:nvPr/>
        </p:nvSpPr>
        <p:spPr>
          <a:xfrm>
            <a:off x="11151" y="-11151"/>
            <a:ext cx="14630400" cy="8229600"/>
          </a:xfrm>
          <a:prstGeom prst="rect">
            <a:avLst/>
          </a:prstGeom>
          <a:solidFill>
            <a:srgbClr val="1B1C1D"/>
          </a:solidFill>
          <a:ln/>
        </p:spPr>
        <p:txBody>
          <a:bodyPr/>
          <a:lstStyle/>
          <a:p>
            <a:endParaRPr lang="en-IN" dirty="0"/>
          </a:p>
        </p:txBody>
      </p:sp>
      <p:sp>
        <p:nvSpPr>
          <p:cNvPr id="3" name="Shape 0"/>
          <p:cNvSpPr/>
          <p:nvPr/>
        </p:nvSpPr>
        <p:spPr>
          <a:xfrm>
            <a:off x="0" y="0"/>
            <a:ext cx="14630400" cy="8229600"/>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txBody>
          <a:bodyPr/>
          <a:lstStyle/>
          <a:p>
            <a:endParaRPr lang="en-IN" dirty="0"/>
          </a:p>
        </p:txBody>
      </p:sp>
      <p:sp>
        <p:nvSpPr>
          <p:cNvPr id="5" name="Text 1"/>
          <p:cNvSpPr/>
          <p:nvPr/>
        </p:nvSpPr>
        <p:spPr>
          <a:xfrm>
            <a:off x="833199" y="1151902"/>
            <a:ext cx="6088618" cy="694373"/>
          </a:xfrm>
          <a:prstGeom prst="rect">
            <a:avLst/>
          </a:prstGeom>
          <a:noFill/>
          <a:ln/>
        </p:spPr>
        <p:txBody>
          <a:bodyPr wrap="none" rtlCol="0" anchor="t"/>
          <a:lstStyle/>
          <a:p>
            <a:pPr marL="0" indent="0">
              <a:lnSpc>
                <a:spcPts val="5468"/>
              </a:lnSpc>
              <a:buNone/>
            </a:pPr>
            <a:endParaRPr lang="en-US" sz="4374" dirty="0">
              <a:latin typeface="Palatino Linotype" panose="02040502050505030304" pitchFamily="18" charset="0"/>
              <a:ea typeface="Verdana" panose="020B0604030504040204" pitchFamily="34" charset="0"/>
              <a:cs typeface="Tahoma" panose="020B0604030504040204" pitchFamily="34" charset="0"/>
            </a:endParaRPr>
          </a:p>
        </p:txBody>
      </p:sp>
      <p:sp>
        <p:nvSpPr>
          <p:cNvPr id="7" name="Text 3"/>
          <p:cNvSpPr/>
          <p:nvPr/>
        </p:nvSpPr>
        <p:spPr>
          <a:xfrm>
            <a:off x="1024771" y="2758559"/>
            <a:ext cx="116681" cy="416481"/>
          </a:xfrm>
          <a:prstGeom prst="rect">
            <a:avLst/>
          </a:prstGeom>
          <a:noFill/>
          <a:ln/>
        </p:spPr>
        <p:txBody>
          <a:bodyPr wrap="none" rtlCol="0" anchor="t"/>
          <a:lstStyle/>
          <a:p>
            <a:pPr marL="0" indent="0" algn="ctr">
              <a:lnSpc>
                <a:spcPts val="3281"/>
              </a:lnSpc>
              <a:buNone/>
            </a:pPr>
            <a:endParaRPr lang="en-US" sz="2624" dirty="0"/>
          </a:p>
        </p:txBody>
      </p:sp>
      <p:sp>
        <p:nvSpPr>
          <p:cNvPr id="11" name="Text 7"/>
          <p:cNvSpPr/>
          <p:nvPr/>
        </p:nvSpPr>
        <p:spPr>
          <a:xfrm>
            <a:off x="5758101" y="2758559"/>
            <a:ext cx="178713" cy="416481"/>
          </a:xfrm>
          <a:prstGeom prst="rect">
            <a:avLst/>
          </a:prstGeom>
          <a:noFill/>
          <a:ln/>
        </p:spPr>
        <p:txBody>
          <a:bodyPr wrap="none" rtlCol="0" anchor="t"/>
          <a:lstStyle/>
          <a:p>
            <a:pPr marL="0" indent="0" algn="ctr">
              <a:lnSpc>
                <a:spcPts val="3281"/>
              </a:lnSpc>
              <a:buNone/>
            </a:pPr>
            <a:endParaRPr lang="en-US" sz="2624" dirty="0"/>
          </a:p>
        </p:txBody>
      </p:sp>
      <p:sp>
        <p:nvSpPr>
          <p:cNvPr id="18" name="TextBox 17">
            <a:extLst>
              <a:ext uri="{FF2B5EF4-FFF2-40B4-BE49-F238E27FC236}">
                <a16:creationId xmlns:a16="http://schemas.microsoft.com/office/drawing/2014/main" id="{908F92E8-0DD3-C700-BB0C-9E87F438D8BA}"/>
              </a:ext>
            </a:extLst>
          </p:cNvPr>
          <p:cNvSpPr txBox="1"/>
          <p:nvPr/>
        </p:nvSpPr>
        <p:spPr>
          <a:xfrm>
            <a:off x="1493125" y="514583"/>
            <a:ext cx="11252719" cy="7200433"/>
          </a:xfrm>
          <a:prstGeom prst="rect">
            <a:avLst/>
          </a:prstGeom>
          <a:noFill/>
        </p:spPr>
        <p:txBody>
          <a:bodyPr wrap="square" rtlCol="0">
            <a:spAutoFit/>
          </a:bodyPr>
          <a:lstStyle/>
          <a:p>
            <a:pPr algn="just"/>
            <a:r>
              <a:rPr lang="en-US" sz="4370" dirty="0">
                <a:latin typeface="Palatino Linotype" panose="02040502050505030304" pitchFamily="18" charset="0"/>
              </a:rPr>
              <a:t>Project Objective</a:t>
            </a:r>
          </a:p>
          <a:p>
            <a:pPr algn="just"/>
            <a:endParaRPr lang="en-US" dirty="0">
              <a:latin typeface="Palatino Linotype" panose="02040502050505030304" pitchFamily="18" charset="0"/>
            </a:endParaRPr>
          </a:p>
          <a:p>
            <a:pPr algn="just"/>
            <a:endParaRPr lang="en-US" dirty="0">
              <a:latin typeface="Palatino Linotype" panose="02040502050505030304" pitchFamily="18" charset="0"/>
            </a:endParaRPr>
          </a:p>
          <a:p>
            <a:pPr algn="just"/>
            <a:r>
              <a:rPr lang="en-US" sz="1750" dirty="0">
                <a:solidFill>
                  <a:schemeClr val="tx1">
                    <a:lumMod val="85000"/>
                  </a:schemeClr>
                </a:solidFill>
                <a:latin typeface="Raleway" pitchFamily="2" charset="0"/>
                <a:ea typeface="Verdana" panose="020B0604030504040204" pitchFamily="34" charset="0"/>
                <a:cs typeface="Times New Roman" panose="02020603050405020304" pitchFamily="18" charset="0"/>
              </a:rPr>
              <a:t>The Pizza Sales Project is a data analysis Project aimed at analyzing sales data from a pizza restaurant chain. Utilizing SQL for data extraction, transformation, and analysis, the project seeks to uncover insights and provide actionable recommendations to optimize menu offerings, enhance marketing strategies, improve operational efficiency, and ultimately boost sales and customer satisfaction.</a:t>
            </a:r>
          </a:p>
          <a:p>
            <a:pPr algn="just"/>
            <a:endParaRPr lang="en-US" dirty="0"/>
          </a:p>
          <a:p>
            <a:pPr algn="just"/>
            <a:endParaRPr lang="en-US" dirty="0"/>
          </a:p>
          <a:p>
            <a:pPr algn="just"/>
            <a:endParaRPr lang="en-US" dirty="0"/>
          </a:p>
          <a:p>
            <a:pPr algn="just"/>
            <a:r>
              <a:rPr lang="en-US" sz="4370" dirty="0">
                <a:latin typeface="Palatino Linotype" panose="02040502050505030304" pitchFamily="18" charset="0"/>
              </a:rPr>
              <a:t>Business Objective and Problem</a:t>
            </a:r>
          </a:p>
          <a:p>
            <a:pPr algn="just"/>
            <a:endParaRPr lang="en-US" dirty="0">
              <a:latin typeface="Palatino Linotype" panose="02040502050505030304" pitchFamily="18" charset="0"/>
            </a:endParaRPr>
          </a:p>
          <a:p>
            <a:pPr algn="just"/>
            <a:endParaRPr lang="en-US" dirty="0">
              <a:latin typeface="Palatino Linotype" panose="02040502050505030304" pitchFamily="18" charset="0"/>
            </a:endParaRPr>
          </a:p>
          <a:p>
            <a:pPr algn="just"/>
            <a:r>
              <a:rPr lang="en-US" sz="1750" u="sng" dirty="0">
                <a:solidFill>
                  <a:schemeClr val="tx1">
                    <a:lumMod val="85000"/>
                  </a:schemeClr>
                </a:solidFill>
                <a:latin typeface="Raleway" pitchFamily="2" charset="0"/>
                <a:cs typeface="Times New Roman" panose="02020603050405020304" pitchFamily="18" charset="0"/>
              </a:rPr>
              <a:t>Business Objective</a:t>
            </a:r>
            <a:r>
              <a:rPr lang="en-US" sz="1750" dirty="0">
                <a:solidFill>
                  <a:schemeClr val="tx1">
                    <a:lumMod val="85000"/>
                  </a:schemeClr>
                </a:solidFill>
                <a:latin typeface="Raleway" pitchFamily="2" charset="0"/>
                <a:cs typeface="Times New Roman" panose="02020603050405020304" pitchFamily="18" charset="0"/>
              </a:rPr>
              <a:t>: The primary goal of the business is to increase sales and profitability by optimizing our pizza menu. This involves enhancing the appeal of underperforming pizzas, leveraging customer preferences, and implementing strategic promotions to attract new customers, retain existing ones, and boost revenue across all categories.</a:t>
            </a:r>
          </a:p>
          <a:p>
            <a:pPr algn="just"/>
            <a:endParaRPr lang="en-US" dirty="0">
              <a:solidFill>
                <a:schemeClr val="tx1">
                  <a:lumMod val="85000"/>
                </a:schemeClr>
              </a:solidFill>
            </a:endParaRPr>
          </a:p>
          <a:p>
            <a:pPr algn="just"/>
            <a:endParaRPr lang="en-US" dirty="0">
              <a:solidFill>
                <a:schemeClr val="tx1">
                  <a:lumMod val="85000"/>
                </a:schemeClr>
              </a:solidFill>
            </a:endParaRPr>
          </a:p>
          <a:p>
            <a:pPr algn="just"/>
            <a:r>
              <a:rPr lang="en-US" sz="1750" u="sng" dirty="0">
                <a:solidFill>
                  <a:schemeClr val="tx1">
                    <a:lumMod val="85000"/>
                  </a:schemeClr>
                </a:solidFill>
                <a:latin typeface="Raleway" pitchFamily="2" charset="0"/>
              </a:rPr>
              <a:t>Business Problem:</a:t>
            </a:r>
            <a:r>
              <a:rPr lang="en-US" sz="2000" dirty="0">
                <a:solidFill>
                  <a:schemeClr val="tx1">
                    <a:lumMod val="85000"/>
                  </a:schemeClr>
                </a:solidFill>
                <a:latin typeface="Raleway" pitchFamily="2" charset="0"/>
              </a:rPr>
              <a:t> </a:t>
            </a:r>
            <a:r>
              <a:rPr lang="en-US" sz="1750" dirty="0">
                <a:solidFill>
                  <a:schemeClr val="tx1">
                    <a:lumMod val="85000"/>
                  </a:schemeClr>
                </a:solidFill>
                <a:latin typeface="Raleway" pitchFamily="2" charset="0"/>
                <a:cs typeface="Times New Roman" panose="02020603050405020304" pitchFamily="18" charset="0"/>
              </a:rPr>
              <a:t>Despite a diverse menu, certain pizzas (California Chicken, Four Cheese, Mexicana, Five Cheese, Spicy Italian, Italian Supreme) are underperforming in sales and revenue. This gap between our offerings and customer preferences results in missed revenue opportunities. Our aim is to identify and develop strategies to stimulate interest and sales of underperformance pizzas.</a:t>
            </a:r>
            <a:endParaRPr lang="en-IN" sz="1750" dirty="0">
              <a:solidFill>
                <a:schemeClr val="tx1">
                  <a:lumMod val="85000"/>
                </a:schemeClr>
              </a:solidFill>
              <a:latin typeface="Raleway" pitchFamily="2" charset="0"/>
              <a:cs typeface="Times New Roman" panose="02020603050405020304" pitchFamily="18" charset="0"/>
            </a:endParaRPr>
          </a:p>
        </p:txBody>
      </p:sp>
      <p:pic>
        <p:nvPicPr>
          <p:cNvPr id="19" name="Picture 10" descr="Pizza, Black and White Vector illustration 24566111 Vector Art at Vecteezy">
            <a:extLst>
              <a:ext uri="{FF2B5EF4-FFF2-40B4-BE49-F238E27FC236}">
                <a16:creationId xmlns:a16="http://schemas.microsoft.com/office/drawing/2014/main" id="{AB18F0C3-99BF-896F-14E7-7CCD47A61DD4}"/>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pic>
        <p:nvPicPr>
          <p:cNvPr id="22" name="Picture 10" descr="Pizza, Black and White Vector illustration 24566111 Vector Art at Vecteezy">
            <a:extLst>
              <a:ext uri="{FF2B5EF4-FFF2-40B4-BE49-F238E27FC236}">
                <a16:creationId xmlns:a16="http://schemas.microsoft.com/office/drawing/2014/main" id="{8AA373BB-00DA-5B4F-3726-2EC26D536732}"/>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0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4" name="Shape 0">
            <a:extLst>
              <a:ext uri="{FF2B5EF4-FFF2-40B4-BE49-F238E27FC236}">
                <a16:creationId xmlns:a16="http://schemas.microsoft.com/office/drawing/2014/main" id="{17A00AB9-7925-9FE3-D32C-460A35F178AA}"/>
              </a:ext>
            </a:extLst>
          </p:cNvPr>
          <p:cNvSpPr/>
          <p:nvPr/>
        </p:nvSpPr>
        <p:spPr>
          <a:xfrm>
            <a:off x="0" y="0"/>
            <a:ext cx="14630400" cy="8229600"/>
          </a:xfrm>
          <a:prstGeom prst="rect">
            <a:avLst/>
          </a:prstGeom>
          <a:solidFill>
            <a:srgbClr val="1B1C1D"/>
          </a:solidFill>
          <a:ln/>
        </p:spPr>
      </p:sp>
      <p:sp>
        <p:nvSpPr>
          <p:cNvPr id="4" name="Text 1"/>
          <p:cNvSpPr/>
          <p:nvPr/>
        </p:nvSpPr>
        <p:spPr>
          <a:xfrm>
            <a:off x="2071868" y="869010"/>
            <a:ext cx="9381649" cy="644101"/>
          </a:xfrm>
          <a:prstGeom prst="rect">
            <a:avLst/>
          </a:prstGeom>
          <a:noFill/>
          <a:ln/>
        </p:spPr>
        <p:txBody>
          <a:bodyPr wrap="none" rtlCol="0" anchor="t"/>
          <a:lstStyle/>
          <a:p>
            <a:pPr marL="0" indent="0" algn="ctr">
              <a:lnSpc>
                <a:spcPts val="3499"/>
              </a:lnSpc>
              <a:buNone/>
            </a:pPr>
            <a:r>
              <a:rPr lang="en-US" sz="3200" b="1" dirty="0">
                <a:latin typeface="Palatino Linotype" panose="02040502050505030304" pitchFamily="18" charset="0"/>
                <a:ea typeface="Barlow" pitchFamily="34" charset="-122"/>
                <a:cs typeface="Times New Roman" panose="02020603050405020304" pitchFamily="18" charset="0"/>
              </a:rPr>
              <a:t>Retrieve the total number of orders placed.</a:t>
            </a:r>
            <a:endParaRPr lang="en-US" sz="3200" b="1" dirty="0">
              <a:latin typeface="Palatino Linotype" panose="02040502050505030304" pitchFamily="18" charset="0"/>
              <a:cs typeface="Times New Roman" panose="02020603050405020304" pitchFamily="18" charset="0"/>
            </a:endParaRPr>
          </a:p>
        </p:txBody>
      </p:sp>
      <p:sp>
        <p:nvSpPr>
          <p:cNvPr id="5" name="Text 2"/>
          <p:cNvSpPr/>
          <p:nvPr/>
        </p:nvSpPr>
        <p:spPr>
          <a:xfrm>
            <a:off x="1101809" y="2040933"/>
            <a:ext cx="1039507" cy="552276"/>
          </a:xfrm>
          <a:prstGeom prst="rect">
            <a:avLst/>
          </a:prstGeom>
          <a:noFill/>
          <a:ln/>
        </p:spPr>
        <p:txBody>
          <a:bodyPr wrap="none" rtlCol="0" anchor="t"/>
          <a:lstStyle/>
          <a:p>
            <a:pPr marL="0" indent="0">
              <a:lnSpc>
                <a:spcPts val="2799"/>
              </a:lnSpc>
              <a:buNone/>
            </a:pPr>
            <a:r>
              <a:rPr lang="en-US" sz="1750" dirty="0">
                <a:solidFill>
                  <a:srgbClr val="EF0728"/>
                </a:solidFill>
                <a:latin typeface="Raleway" pitchFamily="2" charset="0"/>
              </a:rPr>
              <a:t>Solution</a:t>
            </a:r>
            <a:r>
              <a:rPr lang="en-US" sz="1750" dirty="0">
                <a:solidFill>
                  <a:srgbClr val="EF0728"/>
                </a:solidFill>
                <a:latin typeface="Raleway" pitchFamily="2" charset="0"/>
                <a:ea typeface="Barlow" pitchFamily="34" charset="-122"/>
                <a:cs typeface="Barlow" pitchFamily="34" charset="-120"/>
              </a:rPr>
              <a:t>:</a:t>
            </a:r>
            <a:endParaRPr lang="en-US" sz="1750" dirty="0">
              <a:solidFill>
                <a:srgbClr val="EF0728"/>
              </a:solidFill>
              <a:latin typeface="Raleway" pitchFamily="2" charset="0"/>
            </a:endParaRPr>
          </a:p>
        </p:txBody>
      </p:sp>
      <p:sp>
        <p:nvSpPr>
          <p:cNvPr id="9" name="Text 6"/>
          <p:cNvSpPr/>
          <p:nvPr/>
        </p:nvSpPr>
        <p:spPr>
          <a:xfrm>
            <a:off x="1101809" y="5267850"/>
            <a:ext cx="2421324" cy="549952"/>
          </a:xfrm>
          <a:prstGeom prst="rect">
            <a:avLst/>
          </a:prstGeom>
          <a:noFill/>
          <a:ln/>
        </p:spPr>
        <p:txBody>
          <a:bodyPr wrap="none" rtlCol="0" anchor="t"/>
          <a:lstStyle/>
          <a:p>
            <a:pPr marL="0" indent="0">
              <a:lnSpc>
                <a:spcPts val="2799"/>
              </a:lnSpc>
              <a:buNone/>
            </a:pPr>
            <a:r>
              <a:rPr lang="en-US" sz="1750" dirty="0">
                <a:solidFill>
                  <a:srgbClr val="EF0728"/>
                </a:solidFill>
                <a:latin typeface="Raleway" pitchFamily="2" charset="0"/>
              </a:rPr>
              <a:t>Result</a:t>
            </a:r>
            <a:r>
              <a:rPr lang="en-US" sz="1750" dirty="0">
                <a:solidFill>
                  <a:srgbClr val="EF0728"/>
                </a:solidFill>
                <a:latin typeface="Raleway" pitchFamily="2" charset="0"/>
                <a:ea typeface="Barlow" pitchFamily="34" charset="-122"/>
                <a:cs typeface="Barlow" pitchFamily="34" charset="-120"/>
              </a:rPr>
              <a:t>:</a:t>
            </a:r>
            <a:endParaRPr lang="en-US" sz="1750" dirty="0">
              <a:solidFill>
                <a:srgbClr val="EF0728"/>
              </a:solidFill>
              <a:latin typeface="Raleway" pitchFamily="2" charset="0"/>
            </a:endParaRPr>
          </a:p>
        </p:txBody>
      </p:sp>
      <p:pic>
        <p:nvPicPr>
          <p:cNvPr id="10" name="Image 1" descr="preencoded.png"/>
          <p:cNvPicPr>
            <a:picLocks noChangeAspect="1"/>
          </p:cNvPicPr>
          <p:nvPr/>
        </p:nvPicPr>
        <p:blipFill>
          <a:blip r:embed="rId3"/>
          <a:stretch>
            <a:fillRect/>
          </a:stretch>
        </p:blipFill>
        <p:spPr>
          <a:xfrm>
            <a:off x="2898350" y="5267850"/>
            <a:ext cx="2899045" cy="2064434"/>
          </a:xfrm>
          <a:prstGeom prst="rect">
            <a:avLst/>
          </a:prstGeom>
        </p:spPr>
      </p:pic>
      <p:pic>
        <p:nvPicPr>
          <p:cNvPr id="23" name="Picture 22">
            <a:extLst>
              <a:ext uri="{FF2B5EF4-FFF2-40B4-BE49-F238E27FC236}">
                <a16:creationId xmlns:a16="http://schemas.microsoft.com/office/drawing/2014/main" id="{02C6C663-46D2-FB97-07CB-D080209565FB}"/>
              </a:ext>
            </a:extLst>
          </p:cNvPr>
          <p:cNvPicPr>
            <a:picLocks noChangeAspect="1"/>
          </p:cNvPicPr>
          <p:nvPr/>
        </p:nvPicPr>
        <p:blipFill>
          <a:blip r:embed="rId4"/>
          <a:stretch>
            <a:fillRect/>
          </a:stretch>
        </p:blipFill>
        <p:spPr>
          <a:xfrm>
            <a:off x="2898350" y="2052508"/>
            <a:ext cx="7728684" cy="2241132"/>
          </a:xfrm>
          <a:prstGeom prst="rect">
            <a:avLst/>
          </a:prstGeom>
        </p:spPr>
      </p:pic>
      <p:pic>
        <p:nvPicPr>
          <p:cNvPr id="25" name="Picture 10" descr="Pizza, Black and White Vector illustration 24566111 Vector Art at Vecteezy">
            <a:extLst>
              <a:ext uri="{FF2B5EF4-FFF2-40B4-BE49-F238E27FC236}">
                <a16:creationId xmlns:a16="http://schemas.microsoft.com/office/drawing/2014/main" id="{02B21B08-B1DF-38CD-2814-F7E28C065AF3}"/>
              </a:ext>
            </a:extLst>
          </p:cNvPr>
          <p:cNvPicPr>
            <a:picLocks noChangeAspect="1" noChangeArrowheads="1"/>
          </p:cNvPicPr>
          <p:nvPr/>
        </p:nvPicPr>
        <p:blipFill>
          <a:blip r:embed="rId5">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26" name="Picture 10" descr="Pizza, Black and White Vector illustration 24566111 Vector Art at Vecteezy">
            <a:extLst>
              <a:ext uri="{FF2B5EF4-FFF2-40B4-BE49-F238E27FC236}">
                <a16:creationId xmlns:a16="http://schemas.microsoft.com/office/drawing/2014/main" id="{150D38DF-C548-AC36-6AD4-41924DF6FCF5}"/>
              </a:ext>
            </a:extLst>
          </p:cNvPr>
          <p:cNvPicPr>
            <a:picLocks noChangeAspect="1" noChangeArrowheads="1"/>
          </p:cNvPicPr>
          <p:nvPr/>
        </p:nvPicPr>
        <p:blipFill>
          <a:blip r:embed="rId5">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0">
            <a:extLst>
              <a:ext uri="{FF2B5EF4-FFF2-40B4-BE49-F238E27FC236}">
                <a16:creationId xmlns:a16="http://schemas.microsoft.com/office/drawing/2014/main" id="{6DFCC7E7-550B-B070-935E-31B212B2F526}"/>
              </a:ext>
            </a:extLst>
          </p:cNvPr>
          <p:cNvSpPr/>
          <p:nvPr/>
        </p:nvSpPr>
        <p:spPr>
          <a:xfrm>
            <a:off x="11575" y="-35982"/>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5D1B82-5C36-79E3-4C24-498586EE753E}"/>
              </a:ext>
            </a:extLst>
          </p:cNvPr>
          <p:cNvSpPr txBox="1"/>
          <p:nvPr/>
        </p:nvSpPr>
        <p:spPr>
          <a:xfrm>
            <a:off x="1807040" y="884970"/>
            <a:ext cx="11016313" cy="6124754"/>
          </a:xfrm>
          <a:prstGeom prst="rect">
            <a:avLst/>
          </a:prstGeom>
          <a:noFill/>
        </p:spPr>
        <p:txBody>
          <a:bodyPr wrap="square" rtlCol="0">
            <a:spAutoFit/>
          </a:bodyPr>
          <a:lstStyle/>
          <a:p>
            <a:pPr algn="ctr"/>
            <a:r>
              <a:rPr lang="en-US" sz="3200" b="1" dirty="0">
                <a:latin typeface="Palatino Linotype" panose="02040502050505030304" pitchFamily="18" charset="0"/>
                <a:cs typeface="Times New Roman" panose="02020603050405020304" pitchFamily="18" charset="0"/>
              </a:rPr>
              <a:t>Calculate</a:t>
            </a:r>
            <a:r>
              <a:rPr lang="en-US" sz="2400" b="1" dirty="0">
                <a:solidFill>
                  <a:srgbClr val="E5E0DF"/>
                </a:solidFill>
                <a:latin typeface="Times New Roman" panose="02020603050405020304" pitchFamily="18" charset="0"/>
                <a:ea typeface="Barlow" pitchFamily="34" charset="-122"/>
                <a:cs typeface="Times New Roman" panose="02020603050405020304" pitchFamily="18" charset="0"/>
              </a:rPr>
              <a:t> </a:t>
            </a:r>
            <a:r>
              <a:rPr lang="en-US" sz="3200" b="1" dirty="0">
                <a:latin typeface="Palatino Linotype" panose="02040502050505030304" pitchFamily="18" charset="0"/>
                <a:cs typeface="Times New Roman" panose="02020603050405020304" pitchFamily="18" charset="0"/>
              </a:rPr>
              <a:t>the total revenue generated from pizza sales.</a:t>
            </a:r>
            <a:endParaRPr lang="en-IN" sz="3200" b="1" dirty="0">
              <a:latin typeface="Palatino Linotype" panose="0204050205050503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23" name="Picture 22">
            <a:extLst>
              <a:ext uri="{FF2B5EF4-FFF2-40B4-BE49-F238E27FC236}">
                <a16:creationId xmlns:a16="http://schemas.microsoft.com/office/drawing/2014/main" id="{ACC9B772-B48B-08DD-84A0-A10BED4D7B28}"/>
              </a:ext>
            </a:extLst>
          </p:cNvPr>
          <p:cNvPicPr>
            <a:picLocks noChangeAspect="1"/>
          </p:cNvPicPr>
          <p:nvPr/>
        </p:nvPicPr>
        <p:blipFill>
          <a:blip r:embed="rId4"/>
          <a:stretch>
            <a:fillRect/>
          </a:stretch>
        </p:blipFill>
        <p:spPr>
          <a:xfrm>
            <a:off x="3259398" y="2063272"/>
            <a:ext cx="8111595" cy="2800431"/>
          </a:xfrm>
          <a:prstGeom prst="rect">
            <a:avLst/>
          </a:prstGeom>
        </p:spPr>
      </p:pic>
      <p:pic>
        <p:nvPicPr>
          <p:cNvPr id="27" name="Picture 26">
            <a:extLst>
              <a:ext uri="{FF2B5EF4-FFF2-40B4-BE49-F238E27FC236}">
                <a16:creationId xmlns:a16="http://schemas.microsoft.com/office/drawing/2014/main" id="{9B1B5403-DA4D-79CA-8F67-3BEA65CD6E4C}"/>
              </a:ext>
            </a:extLst>
          </p:cNvPr>
          <p:cNvPicPr>
            <a:picLocks noChangeAspect="1"/>
          </p:cNvPicPr>
          <p:nvPr/>
        </p:nvPicPr>
        <p:blipFill>
          <a:blip r:embed="rId5"/>
          <a:stretch>
            <a:fillRect/>
          </a:stretch>
        </p:blipFill>
        <p:spPr>
          <a:xfrm>
            <a:off x="3259398" y="5578365"/>
            <a:ext cx="2981892" cy="1923801"/>
          </a:xfrm>
          <a:prstGeom prst="rect">
            <a:avLst/>
          </a:prstGeom>
        </p:spPr>
      </p:pic>
      <p:sp>
        <p:nvSpPr>
          <p:cNvPr id="32" name="TextBox 31">
            <a:extLst>
              <a:ext uri="{FF2B5EF4-FFF2-40B4-BE49-F238E27FC236}">
                <a16:creationId xmlns:a16="http://schemas.microsoft.com/office/drawing/2014/main" id="{1E02A8C0-A855-952C-1A50-A0DB0549B261}"/>
              </a:ext>
            </a:extLst>
          </p:cNvPr>
          <p:cNvSpPr txBox="1"/>
          <p:nvPr/>
        </p:nvSpPr>
        <p:spPr>
          <a:xfrm>
            <a:off x="1171729" y="2027937"/>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33" name="TextBox 32">
            <a:extLst>
              <a:ext uri="{FF2B5EF4-FFF2-40B4-BE49-F238E27FC236}">
                <a16:creationId xmlns:a16="http://schemas.microsoft.com/office/drawing/2014/main" id="{B79C6577-D6E7-F8AB-182C-11A9CACB6276}"/>
              </a:ext>
            </a:extLst>
          </p:cNvPr>
          <p:cNvSpPr txBox="1"/>
          <p:nvPr/>
        </p:nvSpPr>
        <p:spPr>
          <a:xfrm>
            <a:off x="1171729" y="5578365"/>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424518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0">
            <a:extLst>
              <a:ext uri="{FF2B5EF4-FFF2-40B4-BE49-F238E27FC236}">
                <a16:creationId xmlns:a16="http://schemas.microsoft.com/office/drawing/2014/main" id="{ED80DBD2-0C89-209F-A268-F182EBEE5B67}"/>
              </a:ext>
            </a:extLst>
          </p:cNvPr>
          <p:cNvSpPr/>
          <p:nvPr/>
        </p:nvSpPr>
        <p:spPr>
          <a:xfrm>
            <a:off x="0" y="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5D1B82-5C36-79E3-4C24-498586EE753E}"/>
              </a:ext>
            </a:extLst>
          </p:cNvPr>
          <p:cNvSpPr txBox="1"/>
          <p:nvPr/>
        </p:nvSpPr>
        <p:spPr>
          <a:xfrm>
            <a:off x="1807042" y="913752"/>
            <a:ext cx="11016313" cy="6617196"/>
          </a:xfrm>
          <a:prstGeom prst="rect">
            <a:avLst/>
          </a:prstGeom>
          <a:noFill/>
        </p:spPr>
        <p:txBody>
          <a:bodyPr wrap="square" rtlCol="0">
            <a:spAutoFit/>
          </a:bodyPr>
          <a:lstStyle/>
          <a:p>
            <a:pPr algn="ctr"/>
            <a:r>
              <a:rPr lang="en-US" sz="3200" b="1" dirty="0">
                <a:latin typeface="Palatino Linotype" panose="02040502050505030304" pitchFamily="18" charset="0"/>
                <a:cs typeface="Times New Roman" panose="02020603050405020304" pitchFamily="18" charset="0"/>
              </a:rPr>
              <a:t>Identify the highest-priced pizza.</a:t>
            </a:r>
            <a:endParaRPr lang="en-IN" sz="3200" b="1" dirty="0">
              <a:latin typeface="Palatino Linotype" panose="02040502050505030304" pitchFamily="18" charset="0"/>
              <a:cs typeface="Times New Roman" panose="02020603050405020304" pitchFamily="18" charset="0"/>
            </a:endParaRPr>
          </a:p>
          <a:p>
            <a:endParaRPr lang="en-IN" dirty="0"/>
          </a:p>
          <a:p>
            <a:endParaRPr lang="en-IN" dirty="0"/>
          </a:p>
          <a:p>
            <a:endParaRPr lang="en-US" sz="16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3" name="Picture 2">
            <a:extLst>
              <a:ext uri="{FF2B5EF4-FFF2-40B4-BE49-F238E27FC236}">
                <a16:creationId xmlns:a16="http://schemas.microsoft.com/office/drawing/2014/main" id="{04577516-1763-2027-7EFA-40AC88B9AF3F}"/>
              </a:ext>
            </a:extLst>
          </p:cNvPr>
          <p:cNvPicPr>
            <a:picLocks noChangeAspect="1"/>
          </p:cNvPicPr>
          <p:nvPr/>
        </p:nvPicPr>
        <p:blipFill>
          <a:blip r:embed="rId4"/>
          <a:stretch>
            <a:fillRect/>
          </a:stretch>
        </p:blipFill>
        <p:spPr>
          <a:xfrm>
            <a:off x="3346200" y="5798212"/>
            <a:ext cx="4232186" cy="1715752"/>
          </a:xfrm>
          <a:prstGeom prst="rect">
            <a:avLst/>
          </a:prstGeom>
        </p:spPr>
      </p:pic>
      <p:pic>
        <p:nvPicPr>
          <p:cNvPr id="6" name="Picture 5">
            <a:extLst>
              <a:ext uri="{FF2B5EF4-FFF2-40B4-BE49-F238E27FC236}">
                <a16:creationId xmlns:a16="http://schemas.microsoft.com/office/drawing/2014/main" id="{8CBAE690-2C0F-F015-737A-30BED4D4879B}"/>
              </a:ext>
            </a:extLst>
          </p:cNvPr>
          <p:cNvPicPr>
            <a:picLocks noChangeAspect="1"/>
          </p:cNvPicPr>
          <p:nvPr/>
        </p:nvPicPr>
        <p:blipFill>
          <a:blip r:embed="rId5"/>
          <a:stretch>
            <a:fillRect/>
          </a:stretch>
        </p:blipFill>
        <p:spPr>
          <a:xfrm>
            <a:off x="3346200" y="2081953"/>
            <a:ext cx="7937996" cy="2705511"/>
          </a:xfrm>
          <a:prstGeom prst="rect">
            <a:avLst/>
          </a:prstGeom>
        </p:spPr>
      </p:pic>
      <p:sp>
        <p:nvSpPr>
          <p:cNvPr id="16" name="TextBox 15">
            <a:extLst>
              <a:ext uri="{FF2B5EF4-FFF2-40B4-BE49-F238E27FC236}">
                <a16:creationId xmlns:a16="http://schemas.microsoft.com/office/drawing/2014/main" id="{85A806F2-1FE7-0810-B4FD-28BB10701620}"/>
              </a:ext>
            </a:extLst>
          </p:cNvPr>
          <p:cNvSpPr txBox="1"/>
          <p:nvPr/>
        </p:nvSpPr>
        <p:spPr>
          <a:xfrm>
            <a:off x="1548153" y="2087398"/>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7" name="TextBox 16">
            <a:extLst>
              <a:ext uri="{FF2B5EF4-FFF2-40B4-BE49-F238E27FC236}">
                <a16:creationId xmlns:a16="http://schemas.microsoft.com/office/drawing/2014/main" id="{221D8992-9BCA-DB4B-6EE7-01DE6CA8E8BB}"/>
              </a:ext>
            </a:extLst>
          </p:cNvPr>
          <p:cNvSpPr txBox="1"/>
          <p:nvPr/>
        </p:nvSpPr>
        <p:spPr>
          <a:xfrm>
            <a:off x="1548153" y="5798212"/>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94208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0">
            <a:extLst>
              <a:ext uri="{FF2B5EF4-FFF2-40B4-BE49-F238E27FC236}">
                <a16:creationId xmlns:a16="http://schemas.microsoft.com/office/drawing/2014/main" id="{DD48603A-F6CE-9AD8-AB80-A79D9165ED86}"/>
              </a:ext>
            </a:extLst>
          </p:cNvPr>
          <p:cNvSpPr/>
          <p:nvPr/>
        </p:nvSpPr>
        <p:spPr>
          <a:xfrm>
            <a:off x="0" y="-2315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FDA6F0A-42A6-C231-73C1-D5E90E81E39D}"/>
              </a:ext>
            </a:extLst>
          </p:cNvPr>
          <p:cNvPicPr>
            <a:picLocks noChangeAspect="1"/>
          </p:cNvPicPr>
          <p:nvPr/>
        </p:nvPicPr>
        <p:blipFill>
          <a:blip r:embed="rId4"/>
          <a:stretch>
            <a:fillRect/>
          </a:stretch>
        </p:blipFill>
        <p:spPr>
          <a:xfrm>
            <a:off x="3484876" y="2055024"/>
            <a:ext cx="7660647" cy="3587129"/>
          </a:xfrm>
          <a:prstGeom prst="rect">
            <a:avLst/>
          </a:prstGeom>
        </p:spPr>
      </p:pic>
      <p:pic>
        <p:nvPicPr>
          <p:cNvPr id="14" name="Picture 13">
            <a:extLst>
              <a:ext uri="{FF2B5EF4-FFF2-40B4-BE49-F238E27FC236}">
                <a16:creationId xmlns:a16="http://schemas.microsoft.com/office/drawing/2014/main" id="{010932CE-FE60-7565-7ED7-3A52E48B41DA}"/>
              </a:ext>
            </a:extLst>
          </p:cNvPr>
          <p:cNvPicPr>
            <a:picLocks noChangeAspect="1"/>
          </p:cNvPicPr>
          <p:nvPr/>
        </p:nvPicPr>
        <p:blipFill>
          <a:blip r:embed="rId5"/>
          <a:stretch>
            <a:fillRect/>
          </a:stretch>
        </p:blipFill>
        <p:spPr>
          <a:xfrm>
            <a:off x="3484876" y="6156492"/>
            <a:ext cx="3711325" cy="1427433"/>
          </a:xfrm>
          <a:prstGeom prst="rect">
            <a:avLst/>
          </a:prstGeom>
        </p:spPr>
      </p:pic>
      <p:sp>
        <p:nvSpPr>
          <p:cNvPr id="16" name="TextBox 15">
            <a:extLst>
              <a:ext uri="{FF2B5EF4-FFF2-40B4-BE49-F238E27FC236}">
                <a16:creationId xmlns:a16="http://schemas.microsoft.com/office/drawing/2014/main" id="{FD6841FA-B0BA-D46E-7456-2A899F7B2B82}"/>
              </a:ext>
            </a:extLst>
          </p:cNvPr>
          <p:cNvSpPr txBox="1"/>
          <p:nvPr/>
        </p:nvSpPr>
        <p:spPr>
          <a:xfrm>
            <a:off x="1548153" y="2053928"/>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7" name="TextBox 16">
            <a:extLst>
              <a:ext uri="{FF2B5EF4-FFF2-40B4-BE49-F238E27FC236}">
                <a16:creationId xmlns:a16="http://schemas.microsoft.com/office/drawing/2014/main" id="{BB388744-B2FC-5EB5-A5C9-468EEA5F063B}"/>
              </a:ext>
            </a:extLst>
          </p:cNvPr>
          <p:cNvSpPr txBox="1"/>
          <p:nvPr/>
        </p:nvSpPr>
        <p:spPr>
          <a:xfrm>
            <a:off x="1548153" y="6156492"/>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8" name="TextBox 17">
            <a:extLst>
              <a:ext uri="{FF2B5EF4-FFF2-40B4-BE49-F238E27FC236}">
                <a16:creationId xmlns:a16="http://schemas.microsoft.com/office/drawing/2014/main" id="{1094E69D-39D0-5FD9-27E8-E468E0F67A68}"/>
              </a:ext>
            </a:extLst>
          </p:cNvPr>
          <p:cNvSpPr txBox="1"/>
          <p:nvPr/>
        </p:nvSpPr>
        <p:spPr>
          <a:xfrm>
            <a:off x="2757565" y="845396"/>
            <a:ext cx="8877271" cy="86177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Palatino Linotype" panose="02040502050505030304" pitchFamily="18" charset="0"/>
                <a:ea typeface="+mn-ea"/>
                <a:cs typeface="Times New Roman" panose="02020603050405020304" pitchFamily="18" charset="0"/>
              </a:rPr>
              <a:t>Identify</a:t>
            </a:r>
            <a:r>
              <a:rPr kumimoji="0" lang="en-US" sz="2400" b="1" i="0" u="none" strike="noStrike" kern="1200" cap="none" spc="0" normalizeH="0" baseline="0" noProof="0" dirty="0">
                <a:ln>
                  <a:noFill/>
                </a:ln>
                <a:solidFill>
                  <a:srgbClr val="E5E0DF"/>
                </a:solidFill>
                <a:effectLst/>
                <a:uLnTx/>
                <a:uFillTx/>
                <a:latin typeface="Times New Roman" panose="02020603050405020304" pitchFamily="18" charset="0"/>
                <a:ea typeface="Barlow" pitchFamily="34" charset="-122"/>
                <a:cs typeface="Times New Roman" panose="02020603050405020304" pitchFamily="18" charset="0"/>
              </a:rPr>
              <a:t> </a:t>
            </a:r>
            <a:r>
              <a:rPr kumimoji="0" lang="en-US" sz="3200" b="1" i="0" u="none" strike="noStrike" kern="1200" cap="none" spc="0" normalizeH="0" baseline="0" noProof="0" dirty="0">
                <a:ln>
                  <a:noFill/>
                </a:ln>
                <a:solidFill>
                  <a:prstClr val="white"/>
                </a:solidFill>
                <a:effectLst/>
                <a:uLnTx/>
                <a:uFillTx/>
                <a:latin typeface="Palatino Linotype" panose="02040502050505030304" pitchFamily="18" charset="0"/>
                <a:ea typeface="+mn-ea"/>
                <a:cs typeface="Times New Roman" panose="02020603050405020304" pitchFamily="18" charset="0"/>
              </a:rPr>
              <a:t>the most common pizza size ordered.</a:t>
            </a:r>
            <a:endParaRPr kumimoji="0" lang="en-IN" sz="3200" b="1" i="0" u="none" strike="noStrike" kern="1200" cap="none" spc="0" normalizeH="0" baseline="0" noProof="0" dirty="0">
              <a:ln>
                <a:noFill/>
              </a:ln>
              <a:solidFill>
                <a:prstClr val="white"/>
              </a:solidFill>
              <a:effectLst/>
              <a:uLnTx/>
              <a:uFillTx/>
              <a:latin typeface="Palatino Linotype" panose="02040502050505030304" pitchFamily="18" charset="0"/>
              <a:ea typeface="+mn-ea"/>
              <a:cs typeface="Times New Roman" panose="02020603050405020304" pitchFamily="18" charset="0"/>
            </a:endParaRPr>
          </a:p>
          <a:p>
            <a:endParaRPr lang="en-IN" dirty="0"/>
          </a:p>
        </p:txBody>
      </p:sp>
    </p:spTree>
    <p:extLst>
      <p:ext uri="{BB962C8B-B14F-4D97-AF65-F5344CB8AC3E}">
        <p14:creationId xmlns:p14="http://schemas.microsoft.com/office/powerpoint/2010/main" val="130555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0">
            <a:extLst>
              <a:ext uri="{FF2B5EF4-FFF2-40B4-BE49-F238E27FC236}">
                <a16:creationId xmlns:a16="http://schemas.microsoft.com/office/drawing/2014/main" id="{F7114E82-441B-01E2-7D6C-7B55D0684675}"/>
              </a:ext>
            </a:extLst>
          </p:cNvPr>
          <p:cNvSpPr/>
          <p:nvPr/>
        </p:nvSpPr>
        <p:spPr>
          <a:xfrm>
            <a:off x="0" y="-2315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262B570-4D87-8C84-492C-D337151B9533}"/>
              </a:ext>
            </a:extLst>
          </p:cNvPr>
          <p:cNvPicPr>
            <a:picLocks noChangeAspect="1"/>
          </p:cNvPicPr>
          <p:nvPr/>
        </p:nvPicPr>
        <p:blipFill>
          <a:blip r:embed="rId4"/>
          <a:stretch>
            <a:fillRect/>
          </a:stretch>
        </p:blipFill>
        <p:spPr>
          <a:xfrm>
            <a:off x="3893012" y="5647279"/>
            <a:ext cx="3722900" cy="2148711"/>
          </a:xfrm>
          <a:prstGeom prst="rect">
            <a:avLst/>
          </a:prstGeom>
        </p:spPr>
      </p:pic>
      <p:pic>
        <p:nvPicPr>
          <p:cNvPr id="10" name="Picture 9">
            <a:extLst>
              <a:ext uri="{FF2B5EF4-FFF2-40B4-BE49-F238E27FC236}">
                <a16:creationId xmlns:a16="http://schemas.microsoft.com/office/drawing/2014/main" id="{A08C7B3B-C16A-9AAF-B5F9-C5D516310D5A}"/>
              </a:ext>
            </a:extLst>
          </p:cNvPr>
          <p:cNvPicPr>
            <a:picLocks noChangeAspect="1"/>
          </p:cNvPicPr>
          <p:nvPr/>
        </p:nvPicPr>
        <p:blipFill>
          <a:blip r:embed="rId5"/>
          <a:stretch>
            <a:fillRect/>
          </a:stretch>
        </p:blipFill>
        <p:spPr>
          <a:xfrm>
            <a:off x="3893012" y="1723814"/>
            <a:ext cx="6844371" cy="3703531"/>
          </a:xfrm>
          <a:prstGeom prst="rect">
            <a:avLst/>
          </a:prstGeom>
        </p:spPr>
      </p:pic>
      <p:sp>
        <p:nvSpPr>
          <p:cNvPr id="16" name="TextBox 15">
            <a:extLst>
              <a:ext uri="{FF2B5EF4-FFF2-40B4-BE49-F238E27FC236}">
                <a16:creationId xmlns:a16="http://schemas.microsoft.com/office/drawing/2014/main" id="{D0CBA017-B58C-1EE3-E765-2E38D745F5BC}"/>
              </a:ext>
            </a:extLst>
          </p:cNvPr>
          <p:cNvSpPr txBox="1"/>
          <p:nvPr/>
        </p:nvSpPr>
        <p:spPr>
          <a:xfrm>
            <a:off x="949123" y="646967"/>
            <a:ext cx="12732151" cy="86177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Palatino Linotype" panose="02040502050505030304" pitchFamily="18" charset="0"/>
                <a:ea typeface="+mn-ea"/>
                <a:cs typeface="Times New Roman" panose="02020603050405020304" pitchFamily="18" charset="0"/>
              </a:rPr>
              <a:t>List the top 5 most ordered pizza types along with their quantities.</a:t>
            </a:r>
            <a:endParaRPr kumimoji="0" lang="en-IN" sz="3200" b="1" i="0" u="none" strike="noStrike" kern="1200" cap="none" spc="0" normalizeH="0" baseline="0" noProof="0" dirty="0">
              <a:ln>
                <a:noFill/>
              </a:ln>
              <a:solidFill>
                <a:prstClr val="white"/>
              </a:solidFill>
              <a:effectLst/>
              <a:uLnTx/>
              <a:uFillTx/>
              <a:latin typeface="Palatino Linotype" panose="02040502050505030304" pitchFamily="18" charset="0"/>
              <a:ea typeface="+mn-ea"/>
              <a:cs typeface="Times New Roman" panose="02020603050405020304" pitchFamily="18" charset="0"/>
            </a:endParaRPr>
          </a:p>
          <a:p>
            <a:endParaRPr lang="en-IN" sz="1800" b="1" dirty="0">
              <a:solidFill>
                <a:prstClr val="white"/>
              </a:solidFill>
              <a:latin typeface="Palatino Linotype" panose="0204050205050503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1CA1847-60F5-85B0-29ED-F87B15697A22}"/>
              </a:ext>
            </a:extLst>
          </p:cNvPr>
          <p:cNvSpPr txBox="1"/>
          <p:nvPr/>
        </p:nvSpPr>
        <p:spPr>
          <a:xfrm>
            <a:off x="1668259" y="1701026"/>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8" name="TextBox 17">
            <a:extLst>
              <a:ext uri="{FF2B5EF4-FFF2-40B4-BE49-F238E27FC236}">
                <a16:creationId xmlns:a16="http://schemas.microsoft.com/office/drawing/2014/main" id="{4DFCFC8E-8E8A-4A21-8949-9AF99A4EE496}"/>
              </a:ext>
            </a:extLst>
          </p:cNvPr>
          <p:cNvSpPr txBox="1"/>
          <p:nvPr/>
        </p:nvSpPr>
        <p:spPr>
          <a:xfrm>
            <a:off x="1668259" y="5647279"/>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394427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0">
            <a:extLst>
              <a:ext uri="{FF2B5EF4-FFF2-40B4-BE49-F238E27FC236}">
                <a16:creationId xmlns:a16="http://schemas.microsoft.com/office/drawing/2014/main" id="{2F30E126-C272-D83D-8366-C9AF7190964E}"/>
              </a:ext>
            </a:extLst>
          </p:cNvPr>
          <p:cNvSpPr/>
          <p:nvPr/>
        </p:nvSpPr>
        <p:spPr>
          <a:xfrm>
            <a:off x="0" y="-23150"/>
            <a:ext cx="14630400" cy="8229600"/>
          </a:xfrm>
          <a:prstGeom prst="rect">
            <a:avLst/>
          </a:prstGeom>
          <a:solidFill>
            <a:srgbClr val="1B1C1D"/>
          </a:solidFill>
          <a:ln/>
        </p:spPr>
      </p:sp>
      <p:sp>
        <p:nvSpPr>
          <p:cNvPr id="5" name="Text 2"/>
          <p:cNvSpPr/>
          <p:nvPr/>
        </p:nvSpPr>
        <p:spPr>
          <a:xfrm>
            <a:off x="2624376" y="2461974"/>
            <a:ext cx="9381649"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2835473" y="3233857"/>
            <a:ext cx="8959453"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624376" y="5071943"/>
            <a:ext cx="9381649" cy="355402"/>
          </a:xfrm>
          <a:prstGeom prst="rect">
            <a:avLst/>
          </a:prstGeom>
          <a:noFill/>
          <a:ln/>
        </p:spPr>
        <p:txBody>
          <a:bodyPr wrap="none" rtlCol="0" anchor="t"/>
          <a:lstStyle/>
          <a:p>
            <a:pPr marL="0" indent="0">
              <a:lnSpc>
                <a:spcPts val="2799"/>
              </a:lnSpc>
              <a:buNone/>
            </a:pPr>
            <a:endParaRPr lang="en-US" sz="1750" dirty="0"/>
          </a:p>
        </p:txBody>
      </p:sp>
      <p:pic>
        <p:nvPicPr>
          <p:cNvPr id="12" name="Picture 10" descr="Pizza, Black and White Vector illustration 24566111 Vector Art at Vecteezy">
            <a:extLst>
              <a:ext uri="{FF2B5EF4-FFF2-40B4-BE49-F238E27FC236}">
                <a16:creationId xmlns:a16="http://schemas.microsoft.com/office/drawing/2014/main" id="{1A1A7FE9-5446-AF92-E3AE-A99E060C02C3}"/>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3678874">
            <a:off x="11267265" y="5850514"/>
            <a:ext cx="3466823" cy="3466823"/>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Lst>
        </p:spPr>
      </p:pic>
      <p:pic>
        <p:nvPicPr>
          <p:cNvPr id="13" name="Picture 10" descr="Pizza, Black and White Vector illustration 24566111 Vector Art at Vecteezy">
            <a:extLst>
              <a:ext uri="{FF2B5EF4-FFF2-40B4-BE49-F238E27FC236}">
                <a16:creationId xmlns:a16="http://schemas.microsoft.com/office/drawing/2014/main" id="{EFB5A47B-77D0-4271-DCAF-213EE67DC53B}"/>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rot="14340860">
            <a:off x="-181426" y="-831024"/>
            <a:ext cx="2614297" cy="2614297"/>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5D1B82-5C36-79E3-4C24-498586EE753E}"/>
              </a:ext>
            </a:extLst>
          </p:cNvPr>
          <p:cNvSpPr txBox="1"/>
          <p:nvPr/>
        </p:nvSpPr>
        <p:spPr>
          <a:xfrm>
            <a:off x="1540127" y="779749"/>
            <a:ext cx="11550143" cy="861774"/>
          </a:xfrm>
          <a:prstGeom prst="rect">
            <a:avLst/>
          </a:prstGeom>
          <a:noFill/>
        </p:spPr>
        <p:txBody>
          <a:bodyPr wrap="square" rtlCol="0">
            <a:spAutoFit/>
          </a:bodyPr>
          <a:lstStyle/>
          <a:p>
            <a:r>
              <a:rPr lang="en-US" sz="3200" b="1" dirty="0">
                <a:solidFill>
                  <a:prstClr val="white"/>
                </a:solidFill>
                <a:latin typeface="Palatino Linotype" panose="02040502050505030304" pitchFamily="18" charset="0"/>
                <a:cs typeface="Times New Roman" panose="02020603050405020304" pitchFamily="18" charset="0"/>
              </a:rPr>
              <a:t>Find the total quantity of each pizza category ordered.</a:t>
            </a:r>
          </a:p>
          <a:p>
            <a:endParaRPr lang="en-IN" dirty="0"/>
          </a:p>
        </p:txBody>
      </p:sp>
      <p:pic>
        <p:nvPicPr>
          <p:cNvPr id="4" name="Picture 3">
            <a:extLst>
              <a:ext uri="{FF2B5EF4-FFF2-40B4-BE49-F238E27FC236}">
                <a16:creationId xmlns:a16="http://schemas.microsoft.com/office/drawing/2014/main" id="{D5ED8C54-5C0B-C12C-16CA-092ED36450E5}"/>
              </a:ext>
            </a:extLst>
          </p:cNvPr>
          <p:cNvPicPr>
            <a:picLocks noChangeAspect="1"/>
          </p:cNvPicPr>
          <p:nvPr/>
        </p:nvPicPr>
        <p:blipFill>
          <a:blip r:embed="rId4"/>
          <a:stretch>
            <a:fillRect/>
          </a:stretch>
        </p:blipFill>
        <p:spPr>
          <a:xfrm>
            <a:off x="4140403" y="5427345"/>
            <a:ext cx="3479832" cy="2235014"/>
          </a:xfrm>
          <a:prstGeom prst="rect">
            <a:avLst/>
          </a:prstGeom>
        </p:spPr>
      </p:pic>
      <p:pic>
        <p:nvPicPr>
          <p:cNvPr id="14" name="Picture 13">
            <a:extLst>
              <a:ext uri="{FF2B5EF4-FFF2-40B4-BE49-F238E27FC236}">
                <a16:creationId xmlns:a16="http://schemas.microsoft.com/office/drawing/2014/main" id="{4CFD426F-3763-3EAA-6D19-11EF77C78679}"/>
              </a:ext>
            </a:extLst>
          </p:cNvPr>
          <p:cNvPicPr>
            <a:picLocks noChangeAspect="1"/>
          </p:cNvPicPr>
          <p:nvPr/>
        </p:nvPicPr>
        <p:blipFill>
          <a:blip r:embed="rId5"/>
          <a:stretch>
            <a:fillRect/>
          </a:stretch>
        </p:blipFill>
        <p:spPr>
          <a:xfrm>
            <a:off x="4140403" y="1747031"/>
            <a:ext cx="6349590" cy="3378681"/>
          </a:xfrm>
          <a:prstGeom prst="rect">
            <a:avLst/>
          </a:prstGeom>
        </p:spPr>
      </p:pic>
      <p:sp>
        <p:nvSpPr>
          <p:cNvPr id="16" name="TextBox 15">
            <a:extLst>
              <a:ext uri="{FF2B5EF4-FFF2-40B4-BE49-F238E27FC236}">
                <a16:creationId xmlns:a16="http://schemas.microsoft.com/office/drawing/2014/main" id="{466453E9-8C8D-E548-69B1-950206489A97}"/>
              </a:ext>
            </a:extLst>
          </p:cNvPr>
          <p:cNvSpPr txBox="1"/>
          <p:nvPr/>
        </p:nvSpPr>
        <p:spPr>
          <a:xfrm>
            <a:off x="1708139" y="1646507"/>
            <a:ext cx="1186533" cy="646331"/>
          </a:xfrm>
          <a:prstGeom prst="rect">
            <a:avLst/>
          </a:prstGeom>
          <a:noFill/>
        </p:spPr>
        <p:txBody>
          <a:bodyPr wrap="square" rtlCol="0">
            <a:spAutoFit/>
          </a:bodyPr>
          <a:lstStyle/>
          <a:p>
            <a:r>
              <a:rPr lang="en-US" sz="1800" dirty="0">
                <a:solidFill>
                  <a:srgbClr val="EF0728"/>
                </a:solidFill>
                <a:latin typeface="Raleway" pitchFamily="2" charset="0"/>
              </a:rPr>
              <a:t>Solution</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
        <p:nvSpPr>
          <p:cNvPr id="17" name="TextBox 16">
            <a:extLst>
              <a:ext uri="{FF2B5EF4-FFF2-40B4-BE49-F238E27FC236}">
                <a16:creationId xmlns:a16="http://schemas.microsoft.com/office/drawing/2014/main" id="{0D4E1F13-A9CC-16E9-1488-109BB3305993}"/>
              </a:ext>
            </a:extLst>
          </p:cNvPr>
          <p:cNvSpPr txBox="1"/>
          <p:nvPr/>
        </p:nvSpPr>
        <p:spPr>
          <a:xfrm>
            <a:off x="1708139" y="5427345"/>
            <a:ext cx="1055962" cy="646331"/>
          </a:xfrm>
          <a:prstGeom prst="rect">
            <a:avLst/>
          </a:prstGeom>
          <a:noFill/>
        </p:spPr>
        <p:txBody>
          <a:bodyPr wrap="square" rtlCol="0">
            <a:spAutoFit/>
          </a:bodyPr>
          <a:lstStyle/>
          <a:p>
            <a:r>
              <a:rPr lang="en-US" sz="1800" dirty="0">
                <a:solidFill>
                  <a:srgbClr val="EF0728"/>
                </a:solidFill>
                <a:latin typeface="Raleway" pitchFamily="2" charset="0"/>
              </a:rPr>
              <a:t>Result</a:t>
            </a:r>
            <a:r>
              <a:rPr lang="en-US" sz="1800" dirty="0">
                <a:solidFill>
                  <a:srgbClr val="EF0728"/>
                </a:solidFill>
                <a:latin typeface="Barlow" pitchFamily="34" charset="0"/>
                <a:ea typeface="Barlow" pitchFamily="34" charset="-122"/>
                <a:cs typeface="Barlow" pitchFamily="34" charset="-120"/>
              </a:rPr>
              <a:t>:</a:t>
            </a:r>
            <a:endParaRPr lang="en-US" sz="1800" dirty="0">
              <a:solidFill>
                <a:srgbClr val="EF0728"/>
              </a:solidFill>
            </a:endParaRPr>
          </a:p>
          <a:p>
            <a:endParaRPr lang="en-IN" dirty="0"/>
          </a:p>
        </p:txBody>
      </p:sp>
    </p:spTree>
    <p:extLst>
      <p:ext uri="{BB962C8B-B14F-4D97-AF65-F5344CB8AC3E}">
        <p14:creationId xmlns:p14="http://schemas.microsoft.com/office/powerpoint/2010/main" val="2346357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2561</TotalTime>
  <Words>1039</Words>
  <Application>Microsoft Office PowerPoint</Application>
  <PresentationFormat>Custom</PresentationFormat>
  <Paragraphs>205</Paragraphs>
  <Slides>20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Arial Rounded MT Bold</vt:lpstr>
      <vt:lpstr>Barlow</vt:lpstr>
      <vt:lpstr>Calibri</vt:lpstr>
      <vt:lpstr>Calibri Light</vt:lpstr>
      <vt:lpstr>Georgia</vt:lpstr>
      <vt:lpstr>Palatino Linotype</vt:lpstr>
      <vt:lpstr>Prata</vt:lpstr>
      <vt:lpstr>Raleway</vt:lpstr>
      <vt:lpstr>Snap ITC</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Suhani .</cp:lastModifiedBy>
  <cp:revision>10</cp:revision>
  <dcterms:created xsi:type="dcterms:W3CDTF">2024-05-22T19:50:56Z</dcterms:created>
  <dcterms:modified xsi:type="dcterms:W3CDTF">2024-05-24T14:47:24Z</dcterms:modified>
</cp:coreProperties>
</file>