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uhani\Projects\Unified%20mentor\Green%20Destin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uhani\Projects\Unified%20mentor\Green%20Destin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uhani\Projects\Unified%20mentor\Green%20Destin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uhani\Projects\Unified%20mentor\Green%20Destin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uhani\Projects\Unified%20mentor\Green%20Destin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uhani\Projects\Unified%20mentor\Green%20Destin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[Green Destination.xlsx]Sheet2!PivotTable4</c:name>
    <c:fmtId val="31"/>
  </c:pivotSource>
  <c:chart>
    <c:title>
      <c:tx>
        <c:strRef>
          <c:f>Sheet2!$C$71</c:f>
          <c:strCache>
            <c:ptCount val="1"/>
            <c:pt idx="0">
              <c:v>Attrition w.r.t Gender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Sheet2!$C$71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2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Sheet2!$C$71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Sheet2!$C$71</c:f>
              <c:numCache>
                <c:formatCode>General</c:formatCode>
                <c:ptCount val="2"/>
                <c:pt idx="0">
                  <c:v>87</c:v>
                </c:pt>
                <c:pt idx="1">
                  <c:v>150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[Green Destination.xlsx]Sheet2!PivotTable2</c:name>
    <c:fmtId val="31"/>
  </c:pivotSource>
  <c:chart>
    <c:title>
      <c:tx>
        <c:strRef>
          <c:f>Sheet2!$B$11</c:f>
          <c:strCache>
            <c:ptCount val="1"/>
            <c:pt idx="0">
              <c:v>Attrition w.r.t Age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 w="34925" cap="rnd">
            <a:solidFill>
              <a:schemeClr val="accent1"/>
            </a:solidFill>
            <a:round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1"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 w="9525">
              <a:solidFill>
                <a:schemeClr val="accent1"/>
              </a:solidFill>
              <a:round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 w="34925" cap="rnd">
            <a:solidFill>
              <a:schemeClr val="accent1"/>
            </a:solidFill>
            <a:round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1"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 w="9525">
              <a:solidFill>
                <a:schemeClr val="accent1"/>
              </a:solidFill>
              <a:round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</c:pivotFmt>
      <c:pivotFmt>
        <c:idx val="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1"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 w="9525">
              <a:solidFill>
                <a:schemeClr val="accent1"/>
              </a:solidFill>
              <a:round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Sheet2!$B$11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marker>
          <c:cat>
            <c:strRef>
              <c:f>Sheet2!$B$11</c:f>
              <c:strCache>
                <c:ptCount val="39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55</c:v>
                </c:pt>
                <c:pt idx="37">
                  <c:v>56</c:v>
                </c:pt>
                <c:pt idx="38">
                  <c:v>58</c:v>
                </c:pt>
              </c:strCache>
            </c:strRef>
          </c:cat>
          <c:val>
            <c:numRef>
              <c:f>Sheet2!$B$11</c:f>
              <c:numCache>
                <c:formatCode>General</c:formatCode>
                <c:ptCount val="39"/>
                <c:pt idx="0">
                  <c:v>4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7</c:v>
                </c:pt>
                <c:pt idx="7">
                  <c:v>6</c:v>
                </c:pt>
                <c:pt idx="8">
                  <c:v>12</c:v>
                </c:pt>
                <c:pt idx="9">
                  <c:v>3</c:v>
                </c:pt>
                <c:pt idx="10">
                  <c:v>14</c:v>
                </c:pt>
                <c:pt idx="11">
                  <c:v>18</c:v>
                </c:pt>
                <c:pt idx="12">
                  <c:v>9</c:v>
                </c:pt>
                <c:pt idx="13">
                  <c:v>18</c:v>
                </c:pt>
                <c:pt idx="14">
                  <c:v>11</c:v>
                </c:pt>
                <c:pt idx="15">
                  <c:v>12</c:v>
                </c:pt>
                <c:pt idx="16">
                  <c:v>9</c:v>
                </c:pt>
                <c:pt idx="17">
                  <c:v>10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  <c:pt idx="21">
                  <c:v>6</c:v>
                </c:pt>
                <c:pt idx="22">
                  <c:v>5</c:v>
                </c:pt>
                <c:pt idx="23">
                  <c:v>6</c:v>
                </c:pt>
                <c:pt idx="24">
                  <c:v>2</c:v>
                </c:pt>
                <c:pt idx="25">
                  <c:v>2</c:v>
                </c:pt>
                <c:pt idx="26">
                  <c:v>6</c:v>
                </c:pt>
                <c:pt idx="27">
                  <c:v>2</c:v>
                </c:pt>
                <c:pt idx="28">
                  <c:v>4</c:v>
                </c:pt>
                <c:pt idx="29">
                  <c:v>3</c:v>
                </c:pt>
                <c:pt idx="30">
                  <c:v>2</c:v>
                </c:pt>
                <c:pt idx="31">
                  <c:v>2</c:v>
                </c:pt>
                <c:pt idx="32">
                  <c:v>5</c:v>
                </c:pt>
                <c:pt idx="33">
                  <c:v>2</c:v>
                </c:pt>
                <c:pt idx="34">
                  <c:v>3</c:v>
                </c:pt>
                <c:pt idx="35">
                  <c:v>2</c:v>
                </c:pt>
                <c:pt idx="36">
                  <c:v>3</c:v>
                </c:pt>
                <c:pt idx="37">
                  <c:v>3</c:v>
                </c:pt>
                <c:pt idx="38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9450696"/>
        <c:axId val="369451088"/>
      </c:lineChart>
      <c:catAx>
        <c:axId val="369450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451088"/>
        <c:crosses val="autoZero"/>
        <c:auto val="1"/>
        <c:lblAlgn val="ctr"/>
        <c:lblOffset val="100"/>
        <c:noMultiLvlLbl val="0"/>
      </c:catAx>
      <c:valAx>
        <c:axId val="369451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450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[Green Destination.xlsx]Sheet2!PivotTable3</c:name>
    <c:fmtId val="30"/>
  </c:pivotSource>
  <c:chart>
    <c:title>
      <c:tx>
        <c:strRef>
          <c:f>Sheet2!$C$62</c:f>
          <c:strCache>
            <c:ptCount val="1"/>
            <c:pt idx="0">
              <c:v>Attrition w.r.t Marital Status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Sheet2!$C$62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1"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Sheet2!$C$62</c:f>
              <c:strCache>
                <c:ptCount val="3"/>
                <c:pt idx="0">
                  <c:v>Divorced</c:v>
                </c:pt>
                <c:pt idx="1">
                  <c:v>Married</c:v>
                </c:pt>
                <c:pt idx="2">
                  <c:v>Single</c:v>
                </c:pt>
              </c:strCache>
            </c:strRef>
          </c:cat>
          <c:val>
            <c:numRef>
              <c:f>Sheet2!$C$62</c:f>
              <c:numCache>
                <c:formatCode>General</c:formatCode>
                <c:ptCount val="3"/>
                <c:pt idx="0">
                  <c:v>33</c:v>
                </c:pt>
                <c:pt idx="1">
                  <c:v>84</c:v>
                </c:pt>
                <c:pt idx="2">
                  <c:v>120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05817760"/>
        <c:axId val="205818152"/>
      </c:barChart>
      <c:catAx>
        <c:axId val="20581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18152"/>
        <c:crosses val="autoZero"/>
        <c:auto val="1"/>
        <c:lblAlgn val="ctr"/>
        <c:lblOffset val="100"/>
        <c:noMultiLvlLbl val="0"/>
      </c:catAx>
      <c:valAx>
        <c:axId val="2058181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581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[Green Destination.xlsx]Sheet2!PivotTable5</c:name>
    <c:fmtId val="28"/>
  </c:pivotSource>
  <c:chart>
    <c:title>
      <c:tx>
        <c:strRef>
          <c:f>Sheet2!$C$79</c:f>
          <c:strCache>
            <c:ptCount val="1"/>
            <c:pt idx="0">
              <c:v>Attrition w.r.t Department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Sheet2!$C$79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1"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Sheet2!$C$79</c:f>
              <c:strCache>
                <c:ptCount val="3"/>
                <c:pt idx="0">
                  <c:v>Human Resources</c:v>
                </c:pt>
                <c:pt idx="1">
                  <c:v>Research &amp; Development</c:v>
                </c:pt>
                <c:pt idx="2">
                  <c:v>Sales</c:v>
                </c:pt>
              </c:strCache>
            </c:strRef>
          </c:cat>
          <c:val>
            <c:numRef>
              <c:f>Sheet2!$C$79</c:f>
              <c:numCache>
                <c:formatCode>0.00%</c:formatCode>
                <c:ptCount val="3"/>
                <c:pt idx="0">
                  <c:v>5.0632911392405063E-2</c:v>
                </c:pt>
                <c:pt idx="1">
                  <c:v>0.56118143459915615</c:v>
                </c:pt>
                <c:pt idx="2">
                  <c:v>0.3881856540084388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371902888"/>
        <c:axId val="371906024"/>
      </c:barChart>
      <c:catAx>
        <c:axId val="371902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06024"/>
        <c:crosses val="autoZero"/>
        <c:auto val="1"/>
        <c:lblAlgn val="ctr"/>
        <c:lblOffset val="100"/>
        <c:noMultiLvlLbl val="0"/>
      </c:catAx>
      <c:valAx>
        <c:axId val="37190602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71902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[Green Destination.xlsx]Sheet2!PivotTable6</c:name>
    <c:fmtId val="28"/>
  </c:pivotSource>
  <c:chart>
    <c:title>
      <c:tx>
        <c:strRef>
          <c:f>Sheet2!$C$88</c:f>
          <c:strCache>
            <c:ptCount val="1"/>
            <c:pt idx="0">
              <c:v>Attrition w.r.t Job Role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0.19333200415425111"/>
              <c:y val="-3.229996340185249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0.31158361834568638"/>
              <c:y val="-3.229996340185249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0.26465837461892638"/>
              <c:y val="-5.921591550275392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4.880225347583033E-2"/>
              <c:y val="-3.229996340185308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7.8834409460956795E-2"/>
              <c:y val="-1.1843183100550785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6.3818331468393594E-2"/>
              <c:y val="-1.1843183100550785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0.3322307255854608"/>
              <c:y val="-1.1843183100550785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8.6342448457238388E-2"/>
              <c:y val="-3.229996340185249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7.3203380213745589E-2"/>
              <c:y val="-6.45999268037049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7.3203380213745589E-2"/>
              <c:y val="-6.45999268037049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8.6342448457238388E-2"/>
              <c:y val="-3.229996340185249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0.3322307255854608"/>
              <c:y val="-1.1843183100550785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6.3818331468393594E-2"/>
              <c:y val="-1.1843183100550785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7.8834409460956795E-2"/>
              <c:y val="-1.1843183100550785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4.880225347583033E-2"/>
              <c:y val="-3.229996340185308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0.26465837461892638"/>
              <c:y val="-5.921591550275392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0.31158361834568638"/>
              <c:y val="-3.229996340185249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0.19333200415425111"/>
              <c:y val="-3.229996340185249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7.3203380213745589E-2"/>
              <c:y val="-6.45999268037049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8.6342448457238388E-2"/>
              <c:y val="-3.229996340185249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0.3322307255854608"/>
              <c:y val="-1.1843183100550785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6.3818331468393594E-2"/>
              <c:y val="-1.1843183100550785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7.8834409460956795E-2"/>
              <c:y val="-1.1843183100550785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4.880225347583033E-2"/>
              <c:y val="-3.229996340185308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0.26465837461892638"/>
              <c:y val="-5.921591550275392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0.31158361834568638"/>
              <c:y val="-3.229996340185249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0.19333200415425111"/>
              <c:y val="-3.229996340185249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Sheet2!$C$88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1"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Pt>
            <c:idx val="7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Pt>
            <c:idx val="8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Lbls>
            <c:dLbl>
              <c:idx val="0"/>
              <c:layout>
                <c:manualLayout>
                  <c:x val="7.3203380213745589E-2"/>
                  <c:y val="-6.459992680370498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6342448457238388E-2"/>
                  <c:y val="-3.229996340185249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3322307255854608"/>
                  <c:y val="-1.1843183100550785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6.3818331468393594E-2"/>
                  <c:y val="-1.1843183100550785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7.8834409460956795E-2"/>
                  <c:y val="-1.1843183100550785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880225347583033E-2"/>
                  <c:y val="-3.229996340185308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26465837461892638"/>
                  <c:y val="-5.921591550275392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.31158361834568638"/>
                  <c:y val="-3.229996340185249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0.19333200415425111"/>
                  <c:y val="-3.229996340185249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Sheet2!$C$88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Sheet2!$C$88</c:f>
              <c:numCache>
                <c:formatCode>0.00%</c:formatCode>
                <c:ptCount val="9"/>
                <c:pt idx="0">
                  <c:v>3.7974683544303799E-2</c:v>
                </c:pt>
                <c:pt idx="1">
                  <c:v>5.0632911392405063E-2</c:v>
                </c:pt>
                <c:pt idx="2">
                  <c:v>0.26160337552742619</c:v>
                </c:pt>
                <c:pt idx="3">
                  <c:v>2.1097046413502109E-2</c:v>
                </c:pt>
                <c:pt idx="4">
                  <c:v>4.2194092827004218E-2</c:v>
                </c:pt>
                <c:pt idx="5">
                  <c:v>8.4388185654008432E-3</c:v>
                </c:pt>
                <c:pt idx="6">
                  <c:v>0.19831223628691982</c:v>
                </c:pt>
                <c:pt idx="7">
                  <c:v>0.24050632911392406</c:v>
                </c:pt>
                <c:pt idx="8">
                  <c:v>0.13924050632911392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361716760"/>
        <c:axId val="361721464"/>
      </c:barChart>
      <c:catAx>
        <c:axId val="3617167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721464"/>
        <c:crosses val="autoZero"/>
        <c:auto val="1"/>
        <c:lblAlgn val="ctr"/>
        <c:lblOffset val="100"/>
        <c:noMultiLvlLbl val="0"/>
      </c:catAx>
      <c:valAx>
        <c:axId val="361721464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361716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[Green Destination.xlsx]Sheet2!PivotTable7</c:name>
    <c:fmtId val="31"/>
  </c:pivotSource>
  <c:chart>
    <c:title>
      <c:tx>
        <c:strRef>
          <c:f>Sheet2!$C$103</c:f>
          <c:strCache>
            <c:ptCount val="1"/>
            <c:pt idx="0">
              <c:v>Attrition w.r.t Job level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-2.6673686112530126E-2"/>
              <c:y val="4.77320899767125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2.2426005423208887E-3"/>
              <c:y val="-1.13840589506117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3.2412686794906866E-2"/>
              <c:y val="-4.892043758943214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7.0567913138728983E-2"/>
              <c:y val="-2.2704096598198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-5.9948399162496006E-3"/>
              <c:y val="4.397574842433625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-2.6673686112530126E-2"/>
              <c:y val="4.77320899767125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2.2426005423208887E-3"/>
              <c:y val="-1.13840589506117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3.2412686794906866E-2"/>
              <c:y val="-4.892043758943214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7.0567913138728983E-2"/>
              <c:y val="-2.2704096598198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-5.9948399162496006E-3"/>
              <c:y val="4.397574842433625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-2.6673686112530126E-2"/>
              <c:y val="4.77320899767125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2.2426005423208887E-3"/>
              <c:y val="-1.13840589506117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3.2412686794906866E-2"/>
              <c:y val="-4.892043758943214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7.0567913138728983E-2"/>
              <c:y val="-2.2704096598198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layout>
            <c:manualLayout>
              <c:x val="-5.9948399162496006E-3"/>
              <c:y val="4.397574842433625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Sheet2!$C$103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2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3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4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5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Lbls>
            <c:dLbl>
              <c:idx val="0"/>
              <c:layout>
                <c:manualLayout>
                  <c:x val="-2.6673686112530126E-2"/>
                  <c:y val="4.77320899767125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2.2426005423208887E-3"/>
                  <c:y val="-1.138405895061177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2412686794906866E-2"/>
                  <c:y val="-4.892043758943214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0567913138728983E-2"/>
                  <c:y val="-2.27040965981987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5.9948399162496006E-3"/>
                  <c:y val="4.397574842433625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Sheet2!$C$103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Sheet2!$C$103</c:f>
              <c:numCache>
                <c:formatCode>0.00%</c:formatCode>
                <c:ptCount val="5"/>
                <c:pt idx="0">
                  <c:v>0.6033755274261603</c:v>
                </c:pt>
                <c:pt idx="1">
                  <c:v>0.21940928270042195</c:v>
                </c:pt>
                <c:pt idx="2">
                  <c:v>0.13502109704641349</c:v>
                </c:pt>
                <c:pt idx="3">
                  <c:v>2.1097046413502109E-2</c:v>
                </c:pt>
                <c:pt idx="4">
                  <c:v>2.1097046413502109E-2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54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5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3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7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698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39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22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33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21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1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0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2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5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2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1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5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6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11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68535" y="1745460"/>
            <a:ext cx="87385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000" dirty="0">
                <a:solidFill>
                  <a:schemeClr val="tx2"/>
                </a:solidFill>
              </a:rPr>
              <a:t>Employee Attrition Analysis </a:t>
            </a:r>
            <a:r>
              <a:rPr lang="en-IN" sz="4000" dirty="0" smtClean="0">
                <a:solidFill>
                  <a:schemeClr val="tx2"/>
                </a:solidFill>
              </a:rPr>
              <a:t>for</a:t>
            </a:r>
          </a:p>
          <a:p>
            <a:pPr algn="ctr"/>
            <a:r>
              <a:rPr lang="en-IN" sz="4000" b="0" cap="none" spc="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Green Destination</a:t>
            </a:r>
            <a:r>
              <a:rPr lang="en-US" sz="4000" b="0" cap="none" spc="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40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1186" y="5693122"/>
            <a:ext cx="202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Suhani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Subash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68" y="3335282"/>
            <a:ext cx="4173637" cy="20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3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 on retaining male employees and those aged 28-33 by addressing specific challenges they may face</a:t>
            </a:r>
            <a:r>
              <a:rPr lang="en-GB" dirty="0" smtClean="0"/>
              <a:t>.</a:t>
            </a:r>
          </a:p>
          <a:p>
            <a:r>
              <a:rPr lang="en-GB" dirty="0"/>
              <a:t>Implement initiatives that improve work-life balance and provide career development opportunities for single employees</a:t>
            </a:r>
            <a:r>
              <a:rPr lang="en-GB" dirty="0" smtClean="0"/>
              <a:t>.</a:t>
            </a:r>
          </a:p>
          <a:p>
            <a:r>
              <a:rPr lang="en-GB" dirty="0"/>
              <a:t>Conduct detailed surveys or focus groups within the R&amp;D and Sales departments to understand and address the root causes of attrition</a:t>
            </a:r>
            <a:r>
              <a:rPr lang="en-GB" dirty="0" smtClean="0"/>
              <a:t>.</a:t>
            </a:r>
          </a:p>
          <a:p>
            <a:r>
              <a:rPr lang="en-GB" dirty="0"/>
              <a:t>Offer clear career progression paths, mentoring programs, and skill development opportunities to reduce attrition among entry-level employees.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72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491906"/>
            <a:ext cx="9404723" cy="1400530"/>
          </a:xfrm>
        </p:spPr>
        <p:txBody>
          <a:bodyPr/>
          <a:lstStyle/>
          <a:p>
            <a:r>
              <a:rPr lang="en-GB" dirty="0" smtClean="0"/>
              <a:t>Dashboard</a:t>
            </a: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1387170"/>
            <a:ext cx="11943806" cy="5366327"/>
          </a:xfrm>
        </p:spPr>
      </p:pic>
    </p:spTree>
    <p:extLst>
      <p:ext uri="{BB962C8B-B14F-4D97-AF65-F5344CB8AC3E}">
        <p14:creationId xmlns:p14="http://schemas.microsoft.com/office/powerpoint/2010/main" val="47450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988295"/>
            <a:ext cx="9404723" cy="1400530"/>
          </a:xfrm>
        </p:spPr>
        <p:txBody>
          <a:bodyPr/>
          <a:lstStyle/>
          <a:p>
            <a:r>
              <a:rPr lang="en-GB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27134" cy="2845653"/>
          </a:xfrm>
        </p:spPr>
        <p:txBody>
          <a:bodyPr>
            <a:normAutofit/>
          </a:bodyPr>
          <a:lstStyle/>
          <a:p>
            <a:r>
              <a:rPr lang="en-GB" sz="2400" dirty="0"/>
              <a:t>Green destinations is a well known travel agency. The HR Director has recently notices an increase in employees leaving (attrition) </a:t>
            </a:r>
            <a:br>
              <a:rPr lang="en-GB" sz="2400" dirty="0"/>
            </a:br>
            <a:r>
              <a:rPr lang="en-GB" sz="2400" dirty="0"/>
              <a:t>She would like to figure out any patterns or trends. </a:t>
            </a:r>
            <a:br>
              <a:rPr lang="en-GB" sz="2400" dirty="0"/>
            </a:br>
            <a:r>
              <a:rPr lang="en-GB" sz="2400" dirty="0"/>
              <a:t>She has surveyed the staffs of Green Destinations and here is the data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5476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“Attrition </a:t>
            </a:r>
            <a:r>
              <a:rPr lang="en-IN" dirty="0"/>
              <a:t>Analysis by </a:t>
            </a:r>
            <a:r>
              <a:rPr lang="en-IN" dirty="0" smtClean="0"/>
              <a:t>Gender”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002605"/>
              </p:ext>
            </p:extLst>
          </p:nvPr>
        </p:nvGraphicFramePr>
        <p:xfrm>
          <a:off x="5492433" y="2026512"/>
          <a:ext cx="6015944" cy="343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775062" y="3197275"/>
            <a:ext cx="4410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“Out of the attrition, 63% are Male and the rest, i.e., 37% are Female.”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23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"Attrition Analysis by Age"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868353"/>
              </p:ext>
            </p:extLst>
          </p:nvPr>
        </p:nvGraphicFramePr>
        <p:xfrm>
          <a:off x="4434342" y="2261644"/>
          <a:ext cx="7322230" cy="3263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422366" y="3014395"/>
            <a:ext cx="36924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“The </a:t>
            </a:r>
            <a:r>
              <a:rPr lang="en-GB" dirty="0"/>
              <a:t>highest attrition rates are seen among employees aged 28 to 33</a:t>
            </a:r>
            <a:r>
              <a:rPr lang="en-GB" dirty="0" smtClean="0"/>
              <a:t>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18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“Attrition </a:t>
            </a:r>
            <a:r>
              <a:rPr lang="en-GB" dirty="0"/>
              <a:t>Analysis by Marital </a:t>
            </a:r>
            <a:r>
              <a:rPr lang="en-GB" dirty="0" smtClean="0"/>
              <a:t>Status”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4977"/>
              </p:ext>
            </p:extLst>
          </p:nvPr>
        </p:nvGraphicFramePr>
        <p:xfrm>
          <a:off x="4578033" y="2444523"/>
          <a:ext cx="7256916" cy="3603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552994" y="3027458"/>
            <a:ext cx="39145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“Single </a:t>
            </a:r>
            <a:r>
              <a:rPr lang="en-GB" dirty="0"/>
              <a:t>employees show the highest </a:t>
            </a:r>
            <a:r>
              <a:rPr lang="en-GB" dirty="0" smtClean="0"/>
              <a:t>attrition</a:t>
            </a:r>
            <a:r>
              <a:rPr lang="en-GB" dirty="0"/>
              <a:t>, followed by married individuals</a:t>
            </a:r>
            <a:r>
              <a:rPr lang="en-GB" dirty="0" smtClean="0"/>
              <a:t>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16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“Attrition </a:t>
            </a:r>
            <a:r>
              <a:rPr lang="en-IN" dirty="0"/>
              <a:t>Analysis by </a:t>
            </a:r>
            <a:r>
              <a:rPr lang="en-IN" dirty="0" smtClean="0"/>
              <a:t>Department”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085809"/>
              </p:ext>
            </p:extLst>
          </p:nvPr>
        </p:nvGraphicFramePr>
        <p:xfrm>
          <a:off x="5126673" y="2353083"/>
          <a:ext cx="6264138" cy="342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409303" y="3197275"/>
            <a:ext cx="45023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“Research &amp; Development </a:t>
            </a:r>
            <a:r>
              <a:rPr lang="en-GB" dirty="0"/>
              <a:t>department faces the highest attrition, followed by Sales</a:t>
            </a:r>
            <a:r>
              <a:rPr lang="en-GB" dirty="0" smtClean="0"/>
              <a:t>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2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“Attrition Analysis by Job </a:t>
            </a:r>
            <a:r>
              <a:rPr lang="en-GB" dirty="0" smtClean="0"/>
              <a:t>Role”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789170"/>
              </p:ext>
            </p:extLst>
          </p:nvPr>
        </p:nvGraphicFramePr>
        <p:xfrm>
          <a:off x="4734787" y="2444523"/>
          <a:ext cx="7060973" cy="3512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513805" y="3406281"/>
            <a:ext cx="41626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“Sales </a:t>
            </a:r>
            <a:r>
              <a:rPr lang="en-GB" dirty="0"/>
              <a:t>Representatives and Research Scientists have the highest attrition rates</a:t>
            </a:r>
            <a:r>
              <a:rPr lang="en-GB" dirty="0" smtClean="0"/>
              <a:t>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47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“Attrition Analysis by Job </a:t>
            </a:r>
            <a:r>
              <a:rPr lang="en-GB" dirty="0" smtClean="0"/>
              <a:t>Level”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703903"/>
              </p:ext>
            </p:extLst>
          </p:nvPr>
        </p:nvGraphicFramePr>
        <p:xfrm>
          <a:off x="5583874" y="2052638"/>
          <a:ext cx="6264138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541608" y="3463724"/>
            <a:ext cx="49578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“Lower </a:t>
            </a:r>
            <a:r>
              <a:rPr lang="en-GB" dirty="0"/>
              <a:t>job levels have higher attrition, indicating possible dissatisfaction among entry-level employees</a:t>
            </a:r>
            <a:r>
              <a:rPr lang="en-GB" dirty="0" smtClean="0"/>
              <a:t>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251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PowerPoint Presentation</vt:lpstr>
      <vt:lpstr>Dashboard </vt:lpstr>
      <vt:lpstr>Objective</vt:lpstr>
      <vt:lpstr>“Attrition Analysis by Gender”</vt:lpstr>
      <vt:lpstr>"Attrition Analysis by Age"</vt:lpstr>
      <vt:lpstr>“Attrition Analysis by Marital Status”</vt:lpstr>
      <vt:lpstr>“Attrition Analysis by Department”</vt:lpstr>
      <vt:lpstr>“Attrition Analysis by Job Role”</vt:lpstr>
      <vt:lpstr>“Attrition Analysis by Job Level”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2024-08-27T15:31:28Z</dcterms:created>
  <dcterms:modified xsi:type="dcterms:W3CDTF">2024-08-27T16:08:22Z</dcterms:modified>
</cp:coreProperties>
</file>