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41"/>
  </p:notesMasterIdLst>
  <p:handoutMasterIdLst>
    <p:handoutMasterId r:id="rId42"/>
  </p:handoutMasterIdLst>
  <p:sldIdLst>
    <p:sldId id="365" r:id="rId2"/>
    <p:sldId id="400" r:id="rId3"/>
    <p:sldId id="401" r:id="rId4"/>
    <p:sldId id="412" r:id="rId5"/>
    <p:sldId id="403" r:id="rId6"/>
    <p:sldId id="404" r:id="rId7"/>
    <p:sldId id="405" r:id="rId8"/>
    <p:sldId id="413" r:id="rId9"/>
    <p:sldId id="414" r:id="rId10"/>
    <p:sldId id="417" r:id="rId11"/>
    <p:sldId id="385" r:id="rId12"/>
    <p:sldId id="392" r:id="rId13"/>
    <p:sldId id="399" r:id="rId14"/>
    <p:sldId id="391" r:id="rId15"/>
    <p:sldId id="416" r:id="rId16"/>
    <p:sldId id="395" r:id="rId17"/>
    <p:sldId id="396" r:id="rId18"/>
    <p:sldId id="397" r:id="rId19"/>
    <p:sldId id="398" r:id="rId20"/>
    <p:sldId id="415" r:id="rId21"/>
    <p:sldId id="386" r:id="rId22"/>
    <p:sldId id="387" r:id="rId23"/>
    <p:sldId id="390" r:id="rId24"/>
    <p:sldId id="389" r:id="rId25"/>
    <p:sldId id="388" r:id="rId26"/>
    <p:sldId id="408" r:id="rId27"/>
    <p:sldId id="410" r:id="rId28"/>
    <p:sldId id="409" r:id="rId29"/>
    <p:sldId id="411" r:id="rId30"/>
    <p:sldId id="378" r:id="rId31"/>
    <p:sldId id="418" r:id="rId32"/>
    <p:sldId id="379" r:id="rId33"/>
    <p:sldId id="382" r:id="rId34"/>
    <p:sldId id="381" r:id="rId35"/>
    <p:sldId id="406" r:id="rId36"/>
    <p:sldId id="383" r:id="rId37"/>
    <p:sldId id="384" r:id="rId38"/>
    <p:sldId id="407" r:id="rId39"/>
    <p:sldId id="282"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982" autoAdjust="0"/>
  </p:normalViewPr>
  <p:slideViewPr>
    <p:cSldViewPr snapToGrid="0">
      <p:cViewPr varScale="1">
        <p:scale>
          <a:sx n="74" d="100"/>
          <a:sy n="74" d="100"/>
        </p:scale>
        <p:origin x="1742" y="72"/>
      </p:cViewPr>
      <p:guideLst>
        <p:guide orient="horz" pos="2160"/>
        <p:guide pos="2880"/>
      </p:guideLst>
    </p:cSldViewPr>
  </p:slideViewPr>
  <p:notesTextViewPr>
    <p:cViewPr>
      <p:scale>
        <a:sx n="1" d="1"/>
        <a:sy n="1" d="1"/>
      </p:scale>
      <p:origin x="0" y="0"/>
    </p:cViewPr>
  </p:notesTextViewPr>
  <p:sorterViewPr>
    <p:cViewPr>
      <p:scale>
        <a:sx n="100" d="100"/>
        <a:sy n="100" d="100"/>
      </p:scale>
      <p:origin x="0" y="-69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E19030-0B86-499A-831F-8998F67AC57A}" type="datetimeFigureOut">
              <a:rPr lang="en-US" smtClean="0"/>
              <a:pPr/>
              <a:t>8/14/2025</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A274F9-CD85-4E86-8C32-E5365904FD8C}" type="slidenum">
              <a:rPr lang="en-IN" smtClean="0"/>
              <a:pPr/>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18445B-3D83-48F8-8074-7A945437CE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a:extLst>
              <a:ext uri="{FF2B5EF4-FFF2-40B4-BE49-F238E27FC236}">
                <a16:creationId xmlns:a16="http://schemas.microsoft.com/office/drawing/2014/main" id="{914DCF11-2565-4585-B14D-DE65C8B338D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5D7F702-C849-4981-AD7E-916FA0F2FB34}" type="datetimeFigureOut">
              <a:rPr lang="en-US"/>
              <a:pPr>
                <a:defRPr/>
              </a:pPr>
              <a:t>8/14/2025</a:t>
            </a:fld>
            <a:endParaRPr lang="en-US" dirty="0"/>
          </a:p>
        </p:txBody>
      </p:sp>
      <p:sp>
        <p:nvSpPr>
          <p:cNvPr id="4" name="Slide Image Placeholder 3">
            <a:extLst>
              <a:ext uri="{FF2B5EF4-FFF2-40B4-BE49-F238E27FC236}">
                <a16:creationId xmlns:a16="http://schemas.microsoft.com/office/drawing/2014/main" id="{3EBBC463-3244-48B7-9B27-FE9395C4618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410931D-B801-4759-8B55-646BB45BD9E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49E9F1-013D-4E40-8E40-E44D90C541B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E3CE0D85-C464-4273-89B9-031AFAC5EFE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850892F-F9FC-456A-BEE2-9EDE45E6D0B8}"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010EEB2E-AD9B-413B-B6C3-EB5E83782000}"/>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94E90F94-B400-4281-83AE-CCE5888FF2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Presentation slide for courses, classes, lectures et al.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8" name="Google Shape;368;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BEFB50-DFDB-433B-8285-DB86B5D0C070}"/>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E630C425-27A5-40AA-961A-8CFDE17FA4DD}"/>
              </a:ext>
            </a:extLst>
          </p:cNvPr>
          <p:cNvSpPr/>
          <p:nvPr/>
        </p:nvSpPr>
        <p:spPr>
          <a:xfrm>
            <a:off x="-9525" y="6053139"/>
            <a:ext cx="2249091"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id="{6C71B3EE-07D3-40CD-A5C9-E7B6A7D3EB55}"/>
              </a:ext>
            </a:extLst>
          </p:cNvPr>
          <p:cNvSpPr/>
          <p:nvPr/>
        </p:nvSpPr>
        <p:spPr>
          <a:xfrm>
            <a:off x="2358628" y="6043614"/>
            <a:ext cx="6785372"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a:t>Click to edit Master subtitle style</a:t>
            </a:r>
            <a:endParaRPr lang="en-US" dirty="0"/>
          </a:p>
        </p:txBody>
      </p:sp>
      <p:sp>
        <p:nvSpPr>
          <p:cNvPr id="7" name="Date Placeholder 27">
            <a:extLst>
              <a:ext uri="{FF2B5EF4-FFF2-40B4-BE49-F238E27FC236}">
                <a16:creationId xmlns:a16="http://schemas.microsoft.com/office/drawing/2014/main" id="{3733BC89-84AA-4433-89FB-B7A7E5D13F89}"/>
              </a:ext>
            </a:extLst>
          </p:cNvPr>
          <p:cNvSpPr>
            <a:spLocks noGrp="1"/>
          </p:cNvSpPr>
          <p:nvPr>
            <p:ph type="dt" sz="half" idx="10"/>
          </p:nvPr>
        </p:nvSpPr>
        <p:spPr>
          <a:xfrm>
            <a:off x="76200" y="6069013"/>
            <a:ext cx="2057400" cy="685800"/>
          </a:xfrm>
        </p:spPr>
        <p:txBody>
          <a:bodyPr>
            <a:noAutofit/>
          </a:bodyPr>
          <a:lstStyle>
            <a:lvl1pPr algn="ctr">
              <a:defRPr sz="1500">
                <a:solidFill>
                  <a:srgbClr val="FFFFFF"/>
                </a:solidFill>
              </a:defRPr>
            </a:lvl1pPr>
          </a:lstStyle>
          <a:p>
            <a:pPr>
              <a:defRPr/>
            </a:pPr>
            <a:r>
              <a:rPr lang="en-US" dirty="0"/>
              <a:t>01/04/16</a:t>
            </a:r>
          </a:p>
        </p:txBody>
      </p:sp>
      <p:sp>
        <p:nvSpPr>
          <p:cNvPr id="10" name="Footer Placeholder 16">
            <a:extLst>
              <a:ext uri="{FF2B5EF4-FFF2-40B4-BE49-F238E27FC236}">
                <a16:creationId xmlns:a16="http://schemas.microsoft.com/office/drawing/2014/main" id="{52B60891-0B66-4CA7-88CB-DE5EC0A18DED}"/>
              </a:ext>
            </a:extLst>
          </p:cNvPr>
          <p:cNvSpPr>
            <a:spLocks noGrp="1"/>
          </p:cNvSpPr>
          <p:nvPr>
            <p:ph type="ftr" sz="quarter" idx="11"/>
          </p:nvPr>
        </p:nvSpPr>
        <p:spPr>
          <a:xfrm>
            <a:off x="2085975" y="236539"/>
            <a:ext cx="5867400" cy="365125"/>
          </a:xfrm>
        </p:spPr>
        <p:txBody>
          <a:bodyPr/>
          <a:lstStyle>
            <a:lvl1pPr algn="r">
              <a:defRPr>
                <a:solidFill>
                  <a:schemeClr val="tx2"/>
                </a:solidFill>
              </a:defRPr>
            </a:lvl1pPr>
          </a:lstStyle>
          <a:p>
            <a:pPr>
              <a:defRPr/>
            </a:pPr>
            <a:r>
              <a:rPr lang="en-US" dirty="0"/>
              <a:t>CSCE 411, Spring 2013:  Set 1</a:t>
            </a:r>
          </a:p>
        </p:txBody>
      </p:sp>
      <p:sp>
        <p:nvSpPr>
          <p:cNvPr id="11" name="Slide Number Placeholder 28">
            <a:extLst>
              <a:ext uri="{FF2B5EF4-FFF2-40B4-BE49-F238E27FC236}">
                <a16:creationId xmlns:a16="http://schemas.microsoft.com/office/drawing/2014/main" id="{CBE7F8AC-DBDA-417F-981D-F15B3426B9B3}"/>
              </a:ext>
            </a:extLst>
          </p:cNvPr>
          <p:cNvSpPr>
            <a:spLocks noGrp="1"/>
          </p:cNvSpPr>
          <p:nvPr>
            <p:ph type="sldNum" sz="quarter" idx="12"/>
          </p:nvPr>
        </p:nvSpPr>
        <p:spPr>
          <a:xfrm>
            <a:off x="8001000" y="228600"/>
            <a:ext cx="838200" cy="381000"/>
          </a:xfrm>
        </p:spPr>
        <p:txBody>
          <a:bodyPr/>
          <a:lstStyle>
            <a:lvl1pPr>
              <a:defRPr sz="1050">
                <a:solidFill>
                  <a:schemeClr val="tx2"/>
                </a:solidFill>
              </a:defRPr>
            </a:lvl1pPr>
          </a:lstStyle>
          <a:p>
            <a:pPr>
              <a:defRPr/>
            </a:pPr>
            <a:fld id="{98247BE2-61CD-463C-AD78-643FCA7B2A77}" type="slidenum">
              <a:rPr lang="en-US"/>
              <a:pPr>
                <a:defRPr/>
              </a:pPr>
              <a:t>‹#›</a:t>
            </a:fld>
            <a:endParaRPr lang="en-US" dirty="0"/>
          </a:p>
        </p:txBody>
      </p:sp>
    </p:spTree>
    <p:extLst>
      <p:ext uri="{BB962C8B-B14F-4D97-AF65-F5344CB8AC3E}">
        <p14:creationId xmlns:p14="http://schemas.microsoft.com/office/powerpoint/2010/main" val="268842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49E2AC5C-2BDA-4ED0-A8CA-408672F79305}"/>
              </a:ext>
            </a:extLst>
          </p:cNvPr>
          <p:cNvSpPr>
            <a:spLocks noGrp="1"/>
          </p:cNvSpPr>
          <p:nvPr>
            <p:ph type="dt" sz="half" idx="10"/>
          </p:nvPr>
        </p:nvSpPr>
        <p:spPr/>
        <p:txBody>
          <a:bodyPr/>
          <a:lstStyle>
            <a:lvl1pPr>
              <a:defRPr/>
            </a:lvl1pPr>
          </a:lstStyle>
          <a:p>
            <a:pPr>
              <a:defRPr/>
            </a:pPr>
            <a:r>
              <a:rPr lang="en-US" dirty="0"/>
              <a:t>01/04/16</a:t>
            </a:r>
          </a:p>
        </p:txBody>
      </p:sp>
      <p:sp>
        <p:nvSpPr>
          <p:cNvPr id="5" name="Footer Placeholder 2">
            <a:extLst>
              <a:ext uri="{FF2B5EF4-FFF2-40B4-BE49-F238E27FC236}">
                <a16:creationId xmlns:a16="http://schemas.microsoft.com/office/drawing/2014/main" id="{09DD99E1-9A49-4EB3-9467-57A67F5FE9CE}"/>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6" name="Slide Number Placeholder 22">
            <a:extLst>
              <a:ext uri="{FF2B5EF4-FFF2-40B4-BE49-F238E27FC236}">
                <a16:creationId xmlns:a16="http://schemas.microsoft.com/office/drawing/2014/main" id="{02BB8BDF-113A-4D93-A64B-0BF6D345E473}"/>
              </a:ext>
            </a:extLst>
          </p:cNvPr>
          <p:cNvSpPr>
            <a:spLocks noGrp="1"/>
          </p:cNvSpPr>
          <p:nvPr>
            <p:ph type="sldNum" sz="quarter" idx="12"/>
          </p:nvPr>
        </p:nvSpPr>
        <p:spPr/>
        <p:txBody>
          <a:bodyPr/>
          <a:lstStyle>
            <a:lvl1pPr>
              <a:defRPr/>
            </a:lvl1pPr>
          </a:lstStyle>
          <a:p>
            <a:pPr>
              <a:defRPr/>
            </a:pPr>
            <a:fld id="{23720B14-E841-43C9-B349-AC4B576B0B80}" type="slidenum">
              <a:rPr lang="en-US"/>
              <a:pPr>
                <a:defRPr/>
              </a:pPr>
              <a:t>‹#›</a:t>
            </a:fld>
            <a:endParaRPr lang="en-US" sz="1050" dirty="0">
              <a:solidFill>
                <a:srgbClr val="FFFFFF"/>
              </a:solidFill>
            </a:endParaRPr>
          </a:p>
        </p:txBody>
      </p:sp>
    </p:spTree>
    <p:extLst>
      <p:ext uri="{BB962C8B-B14F-4D97-AF65-F5344CB8AC3E}">
        <p14:creationId xmlns:p14="http://schemas.microsoft.com/office/powerpoint/2010/main" val="249828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BDF40-E20B-4BD8-84C1-E65583DF3F27}"/>
              </a:ext>
            </a:extLst>
          </p:cNvPr>
          <p:cNvSpPr/>
          <p:nvPr/>
        </p:nvSpPr>
        <p:spPr bwMode="white">
          <a:xfrm>
            <a:off x="6096000" y="0"/>
            <a:ext cx="320279"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A8629C48-D796-4AA1-B2C2-92BDFCA12EB1}"/>
              </a:ext>
            </a:extLst>
          </p:cNvPr>
          <p:cNvSpPr/>
          <p:nvPr/>
        </p:nvSpPr>
        <p:spPr>
          <a:xfrm>
            <a:off x="6142435"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id="{5829E37C-2198-4D37-B81B-E710DF5B30FF}"/>
              </a:ext>
            </a:extLst>
          </p:cNvPr>
          <p:cNvSpPr/>
          <p:nvPr/>
        </p:nvSpPr>
        <p:spPr>
          <a:xfrm>
            <a:off x="6142435"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Vertical Title 1"/>
          <p:cNvSpPr>
            <a:spLocks noGrp="1"/>
          </p:cNvSpPr>
          <p:nvPr>
            <p:ph type="title" orient="vert"/>
          </p:nvPr>
        </p:nvSpPr>
        <p:spPr>
          <a:xfrm>
            <a:off x="6553200" y="609602"/>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7357676-74DF-4791-B288-69977DC969F1}"/>
              </a:ext>
            </a:extLst>
          </p:cNvPr>
          <p:cNvSpPr>
            <a:spLocks noGrp="1"/>
          </p:cNvSpPr>
          <p:nvPr>
            <p:ph type="dt" sz="half" idx="10"/>
          </p:nvPr>
        </p:nvSpPr>
        <p:spPr>
          <a:xfrm>
            <a:off x="6553200" y="6248401"/>
            <a:ext cx="2209800" cy="365125"/>
          </a:xfrm>
        </p:spPr>
        <p:txBody>
          <a:bodyPr/>
          <a:lstStyle>
            <a:lvl1pPr>
              <a:defRPr dirty="0"/>
            </a:lvl1pPr>
          </a:lstStyle>
          <a:p>
            <a:pPr>
              <a:defRPr/>
            </a:pPr>
            <a:r>
              <a:rPr lang="en-US" dirty="0"/>
              <a:t>01/04/16</a:t>
            </a:r>
          </a:p>
        </p:txBody>
      </p:sp>
      <p:sp>
        <p:nvSpPr>
          <p:cNvPr id="8" name="Footer Placeholder 4">
            <a:extLst>
              <a:ext uri="{FF2B5EF4-FFF2-40B4-BE49-F238E27FC236}">
                <a16:creationId xmlns:a16="http://schemas.microsoft.com/office/drawing/2014/main" id="{15691A4D-8A37-4BF3-AA0E-515C11694FC4}"/>
              </a:ext>
            </a:extLst>
          </p:cNvPr>
          <p:cNvSpPr>
            <a:spLocks noGrp="1"/>
          </p:cNvSpPr>
          <p:nvPr>
            <p:ph type="ftr" sz="quarter" idx="11"/>
          </p:nvPr>
        </p:nvSpPr>
        <p:spPr>
          <a:xfrm>
            <a:off x="457200" y="6248401"/>
            <a:ext cx="5573316" cy="365125"/>
          </a:xfrm>
        </p:spPr>
        <p:txBody>
          <a:bodyPr/>
          <a:lstStyle>
            <a:lvl1pPr>
              <a:defRPr/>
            </a:lvl1pPr>
          </a:lstStyle>
          <a:p>
            <a:pPr>
              <a:defRPr/>
            </a:pPr>
            <a:r>
              <a:rPr lang="en-US" dirty="0"/>
              <a:t>CSCE 411, Spring 2013:  Set 1</a:t>
            </a:r>
          </a:p>
        </p:txBody>
      </p:sp>
      <p:sp>
        <p:nvSpPr>
          <p:cNvPr id="9" name="Slide Number Placeholder 5">
            <a:extLst>
              <a:ext uri="{FF2B5EF4-FFF2-40B4-BE49-F238E27FC236}">
                <a16:creationId xmlns:a16="http://schemas.microsoft.com/office/drawing/2014/main" id="{B276B00B-ADE0-415F-8138-D1827CD9FC0C}"/>
              </a:ext>
            </a:extLst>
          </p:cNvPr>
          <p:cNvSpPr>
            <a:spLocks noGrp="1"/>
          </p:cNvSpPr>
          <p:nvPr>
            <p:ph type="sldNum" sz="quarter" idx="12"/>
          </p:nvPr>
        </p:nvSpPr>
        <p:spPr>
          <a:xfrm rot="5400000">
            <a:off x="5989439" y="144661"/>
            <a:ext cx="533400" cy="244079"/>
          </a:xfrm>
        </p:spPr>
        <p:txBody>
          <a:bodyPr/>
          <a:lstStyle>
            <a:lvl1pPr>
              <a:defRPr/>
            </a:lvl1pPr>
          </a:lstStyle>
          <a:p>
            <a:pPr>
              <a:defRPr/>
            </a:pPr>
            <a:fld id="{61ABE1C5-EE8B-4BC6-9CA6-2359143DF2B8}" type="slidenum">
              <a:rPr lang="en-US"/>
              <a:pPr>
                <a:defRPr/>
              </a:pPr>
              <a:t>‹#›</a:t>
            </a:fld>
            <a:endParaRPr lang="en-US" sz="1050" dirty="0">
              <a:solidFill>
                <a:srgbClr val="FFFFFF"/>
              </a:solidFill>
            </a:endParaRPr>
          </a:p>
        </p:txBody>
      </p:sp>
    </p:spTree>
    <p:extLst>
      <p:ext uri="{BB962C8B-B14F-4D97-AF65-F5344CB8AC3E}">
        <p14:creationId xmlns:p14="http://schemas.microsoft.com/office/powerpoint/2010/main" val="125599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A4F6F228-293F-451A-B398-4A2C5AA16A75}"/>
              </a:ext>
            </a:extLst>
          </p:cNvPr>
          <p:cNvSpPr>
            <a:spLocks noGrp="1"/>
          </p:cNvSpPr>
          <p:nvPr>
            <p:ph type="dt" sz="half" idx="10"/>
          </p:nvPr>
        </p:nvSpPr>
        <p:spPr/>
        <p:txBody>
          <a:bodyPr/>
          <a:lstStyle>
            <a:lvl1pPr>
              <a:defRPr dirty="0"/>
            </a:lvl1pPr>
          </a:lstStyle>
          <a:p>
            <a:pPr>
              <a:defRPr/>
            </a:pPr>
            <a:r>
              <a:rPr lang="en-US" dirty="0"/>
              <a:t>01/04/16</a:t>
            </a:r>
          </a:p>
        </p:txBody>
      </p:sp>
      <p:sp>
        <p:nvSpPr>
          <p:cNvPr id="6" name="Footer Placeholder 21">
            <a:extLst>
              <a:ext uri="{FF2B5EF4-FFF2-40B4-BE49-F238E27FC236}">
                <a16:creationId xmlns:a16="http://schemas.microsoft.com/office/drawing/2014/main" id="{CCA5FA8B-1308-4FEA-BD7F-309CB5786C04}"/>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7" name="Slide Number Placeholder 17">
            <a:extLst>
              <a:ext uri="{FF2B5EF4-FFF2-40B4-BE49-F238E27FC236}">
                <a16:creationId xmlns:a16="http://schemas.microsoft.com/office/drawing/2014/main" id="{4ABA97CD-1067-4741-8A30-677826546595}"/>
              </a:ext>
            </a:extLst>
          </p:cNvPr>
          <p:cNvSpPr>
            <a:spLocks noGrp="1"/>
          </p:cNvSpPr>
          <p:nvPr>
            <p:ph type="sldNum" sz="quarter" idx="12"/>
          </p:nvPr>
        </p:nvSpPr>
        <p:spPr/>
        <p:txBody>
          <a:bodyPr/>
          <a:lstStyle>
            <a:lvl1pPr>
              <a:defRPr/>
            </a:lvl1pPr>
          </a:lstStyle>
          <a:p>
            <a:pPr>
              <a:defRPr/>
            </a:pPr>
            <a:fld id="{FBA8C804-4DE3-41CC-98C1-05EC14125A5B}" type="slidenum">
              <a:rPr lang="en-US"/>
              <a:pPr>
                <a:defRPr/>
              </a:pPr>
              <a:t>‹#›</a:t>
            </a:fld>
            <a:endParaRPr lang="en-US" dirty="0"/>
          </a:p>
        </p:txBody>
      </p:sp>
    </p:spTree>
    <p:extLst>
      <p:ext uri="{BB962C8B-B14F-4D97-AF65-F5344CB8AC3E}">
        <p14:creationId xmlns:p14="http://schemas.microsoft.com/office/powerpoint/2010/main" val="1564479020"/>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57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7D23AF-71EC-4251-B17F-BDD25760D152}"/>
              </a:ext>
            </a:extLst>
          </p:cNvPr>
          <p:cNvSpPr>
            <a:spLocks noGrp="1"/>
          </p:cNvSpPr>
          <p:nvPr>
            <p:ph type="dt" sz="half" idx="10"/>
          </p:nvPr>
        </p:nvSpPr>
        <p:spPr/>
        <p:txBody>
          <a:bodyPr/>
          <a:lstStyle>
            <a:lvl1pPr>
              <a:defRPr dirty="0"/>
            </a:lvl1pPr>
          </a:lstStyle>
          <a:p>
            <a:pPr>
              <a:defRPr/>
            </a:pPr>
            <a:r>
              <a:rPr lang="en-US" dirty="0"/>
              <a:t>01/04/16</a:t>
            </a:r>
          </a:p>
        </p:txBody>
      </p:sp>
      <p:sp>
        <p:nvSpPr>
          <p:cNvPr id="5" name="Footer Placeholder 4">
            <a:extLst>
              <a:ext uri="{FF2B5EF4-FFF2-40B4-BE49-F238E27FC236}">
                <a16:creationId xmlns:a16="http://schemas.microsoft.com/office/drawing/2014/main" id="{DB1A2D69-AA10-4583-9E8F-0A4D9446E68E}"/>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6" name="Slide Number Placeholder 5">
            <a:extLst>
              <a:ext uri="{FF2B5EF4-FFF2-40B4-BE49-F238E27FC236}">
                <a16:creationId xmlns:a16="http://schemas.microsoft.com/office/drawing/2014/main" id="{2A6E2A9D-5CE7-4FA5-BC28-FB271F754EE7}"/>
              </a:ext>
            </a:extLst>
          </p:cNvPr>
          <p:cNvSpPr>
            <a:spLocks noGrp="1"/>
          </p:cNvSpPr>
          <p:nvPr>
            <p:ph type="sldNum" sz="quarter" idx="12"/>
          </p:nvPr>
        </p:nvSpPr>
        <p:spPr/>
        <p:txBody>
          <a:bodyPr/>
          <a:lstStyle>
            <a:lvl1pPr>
              <a:defRPr sz="1050">
                <a:solidFill>
                  <a:srgbClr val="FFFFFF"/>
                </a:solidFill>
              </a:defRPr>
            </a:lvl1pPr>
          </a:lstStyle>
          <a:p>
            <a:pPr>
              <a:defRPr/>
            </a:pPr>
            <a:fld id="{78BBDA1B-EB2C-49E2-A1CF-4342CA4EF36C}" type="slidenum">
              <a:rPr lang="en-US"/>
              <a:pPr>
                <a:defRPr/>
              </a:pPr>
              <a:t>‹#›</a:t>
            </a:fld>
            <a:endParaRPr lang="en-US" dirty="0"/>
          </a:p>
        </p:txBody>
      </p:sp>
    </p:spTree>
    <p:extLst>
      <p:ext uri="{BB962C8B-B14F-4D97-AF65-F5344CB8AC3E}">
        <p14:creationId xmlns:p14="http://schemas.microsoft.com/office/powerpoint/2010/main" val="14572305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230AD3-0C7A-45F5-A43D-9C62B1FE456E}"/>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4757C25B-6FC9-4FB2-9E6E-4912144234FE}"/>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id="{DEC32344-6E1C-4BEB-B4E3-5CFAA72A62DD}"/>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Text Placeholder 2"/>
          <p:cNvSpPr>
            <a:spLocks noGrp="1"/>
          </p:cNvSpPr>
          <p:nvPr>
            <p:ph type="body" idx="1"/>
          </p:nvPr>
        </p:nvSpPr>
        <p:spPr>
          <a:xfrm>
            <a:off x="1371601" y="2743200"/>
            <a:ext cx="7123113" cy="1673225"/>
          </a:xfrm>
        </p:spPr>
        <p:txBody>
          <a:bodyPr/>
          <a:lstStyle>
            <a:lvl1pPr>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lang="en-US"/>
              <a:t>Click to edit Master title style</a:t>
            </a:r>
            <a:endParaRPr lang="en-US" dirty="0"/>
          </a:p>
        </p:txBody>
      </p:sp>
      <p:sp>
        <p:nvSpPr>
          <p:cNvPr id="7" name="Date Placeholder 11">
            <a:extLst>
              <a:ext uri="{FF2B5EF4-FFF2-40B4-BE49-F238E27FC236}">
                <a16:creationId xmlns:a16="http://schemas.microsoft.com/office/drawing/2014/main" id="{4E06E9CF-DCA0-4469-9588-146DDA3B615C}"/>
              </a:ext>
            </a:extLst>
          </p:cNvPr>
          <p:cNvSpPr>
            <a:spLocks noGrp="1"/>
          </p:cNvSpPr>
          <p:nvPr>
            <p:ph type="dt" sz="half" idx="10"/>
          </p:nvPr>
        </p:nvSpPr>
        <p:spPr/>
        <p:txBody>
          <a:bodyPr/>
          <a:lstStyle>
            <a:lvl1pPr>
              <a:defRPr/>
            </a:lvl1pPr>
          </a:lstStyle>
          <a:p>
            <a:pPr>
              <a:defRPr/>
            </a:pPr>
            <a:r>
              <a:rPr lang="en-US" dirty="0"/>
              <a:t>01/04/16</a:t>
            </a:r>
          </a:p>
        </p:txBody>
      </p:sp>
      <p:sp>
        <p:nvSpPr>
          <p:cNvPr id="8" name="Slide Number Placeholder 12">
            <a:extLst>
              <a:ext uri="{FF2B5EF4-FFF2-40B4-BE49-F238E27FC236}">
                <a16:creationId xmlns:a16="http://schemas.microsoft.com/office/drawing/2014/main" id="{024E1A5F-0041-47BD-AB34-3894313F5A86}"/>
              </a:ext>
            </a:extLst>
          </p:cNvPr>
          <p:cNvSpPr>
            <a:spLocks noGrp="1"/>
          </p:cNvSpPr>
          <p:nvPr>
            <p:ph type="sldNum" sz="quarter" idx="11"/>
          </p:nvPr>
        </p:nvSpPr>
        <p:spPr>
          <a:xfrm>
            <a:off x="0" y="1752601"/>
            <a:ext cx="1295400" cy="701675"/>
          </a:xfrm>
        </p:spPr>
        <p:txBody>
          <a:bodyPr>
            <a:noAutofit/>
          </a:bodyPr>
          <a:lstStyle>
            <a:lvl1pPr>
              <a:defRPr sz="1800">
                <a:solidFill>
                  <a:srgbClr val="FFFFFF"/>
                </a:solidFill>
              </a:defRPr>
            </a:lvl1pPr>
          </a:lstStyle>
          <a:p>
            <a:pPr>
              <a:defRPr/>
            </a:pPr>
            <a:fld id="{666A1CEC-9DD6-4F71-8FF7-224B44B36D75}" type="slidenum">
              <a:rPr lang="en-US"/>
              <a:pPr>
                <a:defRPr/>
              </a:pPr>
              <a:t>‹#›</a:t>
            </a:fld>
            <a:endParaRPr lang="en-US" dirty="0"/>
          </a:p>
        </p:txBody>
      </p:sp>
      <p:sp>
        <p:nvSpPr>
          <p:cNvPr id="9" name="Footer Placeholder 13">
            <a:extLst>
              <a:ext uri="{FF2B5EF4-FFF2-40B4-BE49-F238E27FC236}">
                <a16:creationId xmlns:a16="http://schemas.microsoft.com/office/drawing/2014/main" id="{3F02C43B-73CC-4732-8E2B-39CB4F86C03C}"/>
              </a:ext>
            </a:extLst>
          </p:cNvPr>
          <p:cNvSpPr>
            <a:spLocks noGrp="1"/>
          </p:cNvSpPr>
          <p:nvPr>
            <p:ph type="ftr" sz="quarter" idx="12"/>
          </p:nvPr>
        </p:nvSpPr>
        <p:spPr/>
        <p:txBody>
          <a:bodyPr/>
          <a:lstStyle>
            <a:lvl1pPr>
              <a:defRPr/>
            </a:lvl1pPr>
          </a:lstStyle>
          <a:p>
            <a:pPr>
              <a:defRPr/>
            </a:pPr>
            <a:r>
              <a:rPr lang="en-US" dirty="0"/>
              <a:t>CSCE 411, Spring 2013:  Set 1</a:t>
            </a:r>
          </a:p>
        </p:txBody>
      </p:sp>
    </p:spTree>
    <p:extLst>
      <p:ext uri="{BB962C8B-B14F-4D97-AF65-F5344CB8AC3E}">
        <p14:creationId xmlns:p14="http://schemas.microsoft.com/office/powerpoint/2010/main" val="41409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7">
            <a:extLst>
              <a:ext uri="{FF2B5EF4-FFF2-40B4-BE49-F238E27FC236}">
                <a16:creationId xmlns:a16="http://schemas.microsoft.com/office/drawing/2014/main" id="{38A05C4A-FA42-4D8C-B6A5-0F623E6EB9A2}"/>
              </a:ext>
            </a:extLst>
          </p:cNvPr>
          <p:cNvSpPr>
            <a:spLocks noGrp="1"/>
          </p:cNvSpPr>
          <p:nvPr>
            <p:ph type="dt" sz="half" idx="10"/>
          </p:nvPr>
        </p:nvSpPr>
        <p:spPr/>
        <p:txBody>
          <a:bodyPr rtlCol="0"/>
          <a:lstStyle>
            <a:lvl1pPr>
              <a:defRPr/>
            </a:lvl1pPr>
          </a:lstStyle>
          <a:p>
            <a:pPr>
              <a:defRPr/>
            </a:pPr>
            <a:r>
              <a:rPr lang="en-US" dirty="0"/>
              <a:t>01/04/16</a:t>
            </a:r>
          </a:p>
        </p:txBody>
      </p:sp>
      <p:sp>
        <p:nvSpPr>
          <p:cNvPr id="6" name="Slide Number Placeholder 9">
            <a:extLst>
              <a:ext uri="{FF2B5EF4-FFF2-40B4-BE49-F238E27FC236}">
                <a16:creationId xmlns:a16="http://schemas.microsoft.com/office/drawing/2014/main" id="{675BC25A-D772-4BAD-82C5-8DE60CDA0412}"/>
              </a:ext>
            </a:extLst>
          </p:cNvPr>
          <p:cNvSpPr>
            <a:spLocks noGrp="1"/>
          </p:cNvSpPr>
          <p:nvPr>
            <p:ph type="sldNum" sz="quarter" idx="11"/>
          </p:nvPr>
        </p:nvSpPr>
        <p:spPr/>
        <p:txBody>
          <a:bodyPr rtlCol="0"/>
          <a:lstStyle>
            <a:lvl1pPr>
              <a:defRPr sz="1050">
                <a:solidFill>
                  <a:srgbClr val="FFFFFF"/>
                </a:solidFill>
              </a:defRPr>
            </a:lvl1pPr>
          </a:lstStyle>
          <a:p>
            <a:pPr>
              <a:defRPr/>
            </a:pPr>
            <a:fld id="{7D9237E2-D6D8-4F93-B4E7-7A3A919C426E}" type="slidenum">
              <a:rPr lang="en-US"/>
              <a:pPr>
                <a:defRPr/>
              </a:pPr>
              <a:t>‹#›</a:t>
            </a:fld>
            <a:endParaRPr lang="en-US" dirty="0"/>
          </a:p>
        </p:txBody>
      </p:sp>
      <p:sp>
        <p:nvSpPr>
          <p:cNvPr id="7" name="Footer Placeholder 11">
            <a:extLst>
              <a:ext uri="{FF2B5EF4-FFF2-40B4-BE49-F238E27FC236}">
                <a16:creationId xmlns:a16="http://schemas.microsoft.com/office/drawing/2014/main" id="{A359C2BF-21AF-4D80-AF5B-B2C0FCB01489}"/>
              </a:ext>
            </a:extLst>
          </p:cNvPr>
          <p:cNvSpPr>
            <a:spLocks noGrp="1"/>
          </p:cNvSpPr>
          <p:nvPr>
            <p:ph type="ftr" sz="quarter" idx="12"/>
          </p:nvPr>
        </p:nvSpPr>
        <p:spPr/>
        <p:txBody>
          <a:bodyPr rtlCol="0"/>
          <a:lstStyle>
            <a:lvl1pPr>
              <a:defRPr/>
            </a:lvl1pPr>
          </a:lstStyle>
          <a:p>
            <a:pPr>
              <a:defRPr/>
            </a:pPr>
            <a:r>
              <a:rPr lang="en-US" dirty="0"/>
              <a:t>CSCE 411, Spring 2013:  Set 1</a:t>
            </a:r>
          </a:p>
        </p:txBody>
      </p:sp>
    </p:spTree>
    <p:extLst>
      <p:ext uri="{BB962C8B-B14F-4D97-AF65-F5344CB8AC3E}">
        <p14:creationId xmlns:p14="http://schemas.microsoft.com/office/powerpoint/2010/main" val="277324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a:r>
              <a:rPr lang="en-US"/>
              <a:t>Click to edit Master text styles</a:t>
            </a:r>
          </a:p>
        </p:txBody>
      </p:sp>
      <p:sp>
        <p:nvSpPr>
          <p:cNvPr id="7" name="Date Placeholder 9">
            <a:extLst>
              <a:ext uri="{FF2B5EF4-FFF2-40B4-BE49-F238E27FC236}">
                <a16:creationId xmlns:a16="http://schemas.microsoft.com/office/drawing/2014/main" id="{31028AF4-9E92-4B7F-8FF5-70E8FC8CFC8C}"/>
              </a:ext>
            </a:extLst>
          </p:cNvPr>
          <p:cNvSpPr>
            <a:spLocks noGrp="1"/>
          </p:cNvSpPr>
          <p:nvPr>
            <p:ph type="dt" sz="half" idx="10"/>
          </p:nvPr>
        </p:nvSpPr>
        <p:spPr/>
        <p:txBody>
          <a:bodyPr rtlCol="0"/>
          <a:lstStyle>
            <a:lvl1pPr>
              <a:defRPr dirty="0"/>
            </a:lvl1pPr>
          </a:lstStyle>
          <a:p>
            <a:pPr>
              <a:defRPr/>
            </a:pPr>
            <a:r>
              <a:rPr lang="en-US" dirty="0"/>
              <a:t>01/04/16</a:t>
            </a:r>
          </a:p>
        </p:txBody>
      </p:sp>
      <p:sp>
        <p:nvSpPr>
          <p:cNvPr id="8" name="Slide Number Placeholder 11">
            <a:extLst>
              <a:ext uri="{FF2B5EF4-FFF2-40B4-BE49-F238E27FC236}">
                <a16:creationId xmlns:a16="http://schemas.microsoft.com/office/drawing/2014/main" id="{E1D98D76-29B8-4104-9B56-41E0C2B6C0CA}"/>
              </a:ext>
            </a:extLst>
          </p:cNvPr>
          <p:cNvSpPr>
            <a:spLocks noGrp="1"/>
          </p:cNvSpPr>
          <p:nvPr>
            <p:ph type="sldNum" sz="quarter" idx="11"/>
          </p:nvPr>
        </p:nvSpPr>
        <p:spPr/>
        <p:txBody>
          <a:bodyPr rtlCol="0"/>
          <a:lstStyle>
            <a:lvl1pPr>
              <a:defRPr sz="1050">
                <a:solidFill>
                  <a:srgbClr val="FFFFFF"/>
                </a:solidFill>
              </a:defRPr>
            </a:lvl1pPr>
          </a:lstStyle>
          <a:p>
            <a:pPr>
              <a:defRPr/>
            </a:pPr>
            <a:fld id="{04194F72-16B3-45E5-89BA-A531D9C6F909}" type="slidenum">
              <a:rPr lang="en-US"/>
              <a:pPr>
                <a:defRPr/>
              </a:pPr>
              <a:t>‹#›</a:t>
            </a:fld>
            <a:endParaRPr lang="en-US" dirty="0"/>
          </a:p>
        </p:txBody>
      </p:sp>
      <p:sp>
        <p:nvSpPr>
          <p:cNvPr id="9" name="Footer Placeholder 13">
            <a:extLst>
              <a:ext uri="{FF2B5EF4-FFF2-40B4-BE49-F238E27FC236}">
                <a16:creationId xmlns:a16="http://schemas.microsoft.com/office/drawing/2014/main" id="{9ABC4DA1-E98C-46DB-8CFC-528377A9ECFC}"/>
              </a:ext>
            </a:extLst>
          </p:cNvPr>
          <p:cNvSpPr>
            <a:spLocks noGrp="1"/>
          </p:cNvSpPr>
          <p:nvPr>
            <p:ph type="ftr" sz="quarter" idx="12"/>
          </p:nvPr>
        </p:nvSpPr>
        <p:spPr/>
        <p:txBody>
          <a:bodyPr rtlCol="0"/>
          <a:lstStyle>
            <a:lvl1pPr>
              <a:defRPr/>
            </a:lvl1pPr>
          </a:lstStyle>
          <a:p>
            <a:pPr>
              <a:defRPr/>
            </a:pPr>
            <a:r>
              <a:rPr lang="en-US" dirty="0"/>
              <a:t>CSCE 411, Spring 2013:  Set 1</a:t>
            </a:r>
          </a:p>
        </p:txBody>
      </p:sp>
    </p:spTree>
    <p:extLst>
      <p:ext uri="{BB962C8B-B14F-4D97-AF65-F5344CB8AC3E}">
        <p14:creationId xmlns:p14="http://schemas.microsoft.com/office/powerpoint/2010/main" val="336872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9D27DB-781C-4E9A-BD52-304D332D393A}"/>
              </a:ext>
            </a:extLst>
          </p:cNvPr>
          <p:cNvSpPr>
            <a:spLocks noGrp="1"/>
          </p:cNvSpPr>
          <p:nvPr>
            <p:ph type="dt" sz="half" idx="10"/>
          </p:nvPr>
        </p:nvSpPr>
        <p:spPr/>
        <p:txBody>
          <a:bodyPr/>
          <a:lstStyle>
            <a:lvl1pPr>
              <a:defRPr dirty="0"/>
            </a:lvl1pPr>
          </a:lstStyle>
          <a:p>
            <a:pPr>
              <a:defRPr/>
            </a:pPr>
            <a:r>
              <a:rPr lang="en-US" dirty="0"/>
              <a:t>01/04/16</a:t>
            </a:r>
          </a:p>
        </p:txBody>
      </p:sp>
      <p:sp>
        <p:nvSpPr>
          <p:cNvPr id="4" name="Footer Placeholder 3">
            <a:extLst>
              <a:ext uri="{FF2B5EF4-FFF2-40B4-BE49-F238E27FC236}">
                <a16:creationId xmlns:a16="http://schemas.microsoft.com/office/drawing/2014/main" id="{A8486506-D8E7-4646-B7C2-4FD747079745}"/>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5" name="Slide Number Placeholder 4">
            <a:extLst>
              <a:ext uri="{FF2B5EF4-FFF2-40B4-BE49-F238E27FC236}">
                <a16:creationId xmlns:a16="http://schemas.microsoft.com/office/drawing/2014/main" id="{76153B6E-7646-4B77-8451-44B7A82A0510}"/>
              </a:ext>
            </a:extLst>
          </p:cNvPr>
          <p:cNvSpPr>
            <a:spLocks noGrp="1"/>
          </p:cNvSpPr>
          <p:nvPr>
            <p:ph type="sldNum" sz="quarter" idx="12"/>
          </p:nvPr>
        </p:nvSpPr>
        <p:spPr/>
        <p:txBody>
          <a:bodyPr/>
          <a:lstStyle>
            <a:lvl1pPr>
              <a:defRPr sz="1050">
                <a:solidFill>
                  <a:srgbClr val="FFFFFF"/>
                </a:solidFill>
              </a:defRPr>
            </a:lvl1pPr>
          </a:lstStyle>
          <a:p>
            <a:pPr>
              <a:defRPr/>
            </a:pPr>
            <a:fld id="{0D1442FA-41D6-4256-AB11-698261B17F2A}" type="slidenum">
              <a:rPr lang="en-US"/>
              <a:pPr>
                <a:defRPr/>
              </a:pPr>
              <a:t>‹#›</a:t>
            </a:fld>
            <a:endParaRPr lang="en-US" dirty="0"/>
          </a:p>
        </p:txBody>
      </p:sp>
    </p:spTree>
    <p:extLst>
      <p:ext uri="{BB962C8B-B14F-4D97-AF65-F5344CB8AC3E}">
        <p14:creationId xmlns:p14="http://schemas.microsoft.com/office/powerpoint/2010/main" val="17232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99147-29DF-4A7C-8453-281A248DF253}"/>
              </a:ext>
            </a:extLst>
          </p:cNvPr>
          <p:cNvSpPr>
            <a:spLocks noGrp="1"/>
          </p:cNvSpPr>
          <p:nvPr>
            <p:ph type="dt" sz="half" idx="10"/>
          </p:nvPr>
        </p:nvSpPr>
        <p:spPr/>
        <p:txBody>
          <a:bodyPr/>
          <a:lstStyle>
            <a:lvl1pPr>
              <a:defRPr/>
            </a:lvl1pPr>
          </a:lstStyle>
          <a:p>
            <a:pPr>
              <a:defRPr/>
            </a:pPr>
            <a:r>
              <a:rPr lang="en-US" dirty="0"/>
              <a:t>01/04/16</a:t>
            </a:r>
          </a:p>
        </p:txBody>
      </p:sp>
      <p:sp>
        <p:nvSpPr>
          <p:cNvPr id="3" name="Footer Placeholder 2">
            <a:extLst>
              <a:ext uri="{FF2B5EF4-FFF2-40B4-BE49-F238E27FC236}">
                <a16:creationId xmlns:a16="http://schemas.microsoft.com/office/drawing/2014/main" id="{EC537661-D16B-47AD-A3C6-F4279F63C180}"/>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4" name="Slide Number Placeholder 3">
            <a:extLst>
              <a:ext uri="{FF2B5EF4-FFF2-40B4-BE49-F238E27FC236}">
                <a16:creationId xmlns:a16="http://schemas.microsoft.com/office/drawing/2014/main" id="{3E1F0016-F045-4EFE-9DBB-8B83615EE105}"/>
              </a:ext>
            </a:extLst>
          </p:cNvPr>
          <p:cNvSpPr>
            <a:spLocks noGrp="1"/>
          </p:cNvSpPr>
          <p:nvPr>
            <p:ph type="sldNum" sz="quarter" idx="12"/>
          </p:nvPr>
        </p:nvSpPr>
        <p:spPr>
          <a:xfrm>
            <a:off x="0" y="6248400"/>
            <a:ext cx="533400" cy="381000"/>
          </a:xfrm>
        </p:spPr>
        <p:txBody>
          <a:bodyPr/>
          <a:lstStyle>
            <a:lvl1pPr>
              <a:defRPr sz="1050">
                <a:solidFill>
                  <a:schemeClr val="tx2"/>
                </a:solidFill>
              </a:defRPr>
            </a:lvl1pPr>
          </a:lstStyle>
          <a:p>
            <a:pPr>
              <a:defRPr/>
            </a:pPr>
            <a:fld id="{FA9458CC-7BDB-4AF7-84A8-156B462129CE}" type="slidenum">
              <a:rPr lang="en-US"/>
              <a:pPr>
                <a:defRPr/>
              </a:pPr>
              <a:t>‹#›</a:t>
            </a:fld>
            <a:endParaRPr lang="en-US" dirty="0"/>
          </a:p>
        </p:txBody>
      </p:sp>
    </p:spTree>
    <p:extLst>
      <p:ext uri="{BB962C8B-B14F-4D97-AF65-F5344CB8AC3E}">
        <p14:creationId xmlns:p14="http://schemas.microsoft.com/office/powerpoint/2010/main" val="180887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4" name="Picture 9" descr="sm_globe.png">
            <a:extLst>
              <a:ext uri="{FF2B5EF4-FFF2-40B4-BE49-F238E27FC236}">
                <a16:creationId xmlns:a16="http://schemas.microsoft.com/office/drawing/2014/main" id="{09D0E091-9432-4B8A-83A8-FAA0571AE4C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3172" y="1755775"/>
            <a:ext cx="1614488" cy="1689100"/>
          </a:xfrm>
          <a:prstGeom prst="rect">
            <a:avLst/>
          </a:prstGeom>
          <a:noFill/>
          <a:ln w="50800" cap="sq" cmpd="dbl">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273050"/>
            <a:ext cx="8077200" cy="869950"/>
          </a:xfrm>
        </p:spPr>
        <p:txBody>
          <a:bodyPr/>
          <a:lstStyle>
            <a:lvl1pPr algn="l">
              <a:buNone/>
              <a:defRPr sz="3300" b="0"/>
            </a:lvl1pPr>
          </a:lstStyle>
          <a:p>
            <a:r>
              <a:rPr lang="en-US"/>
              <a:t>Click to edit Master title style</a:t>
            </a:r>
            <a:endParaRPr lang="en-US" dirty="0"/>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1CA5AAB-E0EE-42C4-9DC4-6495C8701DF4}"/>
              </a:ext>
            </a:extLst>
          </p:cNvPr>
          <p:cNvSpPr>
            <a:spLocks noGrp="1"/>
          </p:cNvSpPr>
          <p:nvPr>
            <p:ph type="dt" sz="half" idx="10"/>
          </p:nvPr>
        </p:nvSpPr>
        <p:spPr/>
        <p:txBody>
          <a:bodyPr/>
          <a:lstStyle>
            <a:lvl1pPr>
              <a:defRPr/>
            </a:lvl1pPr>
          </a:lstStyle>
          <a:p>
            <a:pPr>
              <a:defRPr/>
            </a:pPr>
            <a:r>
              <a:rPr lang="en-US" dirty="0"/>
              <a:t>01/04/16</a:t>
            </a:r>
          </a:p>
        </p:txBody>
      </p:sp>
      <p:sp>
        <p:nvSpPr>
          <p:cNvPr id="6" name="Footer Placeholder 5">
            <a:extLst>
              <a:ext uri="{FF2B5EF4-FFF2-40B4-BE49-F238E27FC236}">
                <a16:creationId xmlns:a16="http://schemas.microsoft.com/office/drawing/2014/main" id="{A5874615-F617-433B-BCA5-EEDB193A1A0C}"/>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7" name="Slide Number Placeholder 6">
            <a:extLst>
              <a:ext uri="{FF2B5EF4-FFF2-40B4-BE49-F238E27FC236}">
                <a16:creationId xmlns:a16="http://schemas.microsoft.com/office/drawing/2014/main" id="{27E2315F-E1FB-4BBC-9A69-9E76F921770B}"/>
              </a:ext>
            </a:extLst>
          </p:cNvPr>
          <p:cNvSpPr>
            <a:spLocks noGrp="1"/>
          </p:cNvSpPr>
          <p:nvPr>
            <p:ph type="sldNum" sz="quarter" idx="12"/>
          </p:nvPr>
        </p:nvSpPr>
        <p:spPr/>
        <p:txBody>
          <a:bodyPr/>
          <a:lstStyle>
            <a:lvl1pPr>
              <a:defRPr sz="1050">
                <a:solidFill>
                  <a:srgbClr val="FFFFFF"/>
                </a:solidFill>
              </a:defRPr>
            </a:lvl1pPr>
          </a:lstStyle>
          <a:p>
            <a:pPr>
              <a:defRPr/>
            </a:pPr>
            <a:fld id="{51AC466F-202A-449E-ABD9-88FA7D413812}" type="slidenum">
              <a:rPr lang="en-US"/>
              <a:pPr>
                <a:defRPr/>
              </a:pPr>
              <a:t>‹#›</a:t>
            </a:fld>
            <a:endParaRPr lang="en-US" dirty="0"/>
          </a:p>
        </p:txBody>
      </p:sp>
    </p:spTree>
    <p:extLst>
      <p:ext uri="{BB962C8B-B14F-4D97-AF65-F5344CB8AC3E}">
        <p14:creationId xmlns:p14="http://schemas.microsoft.com/office/powerpoint/2010/main" val="39842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DC81B99-AD79-4350-B1B4-4A9A5B2E1411}"/>
              </a:ext>
            </a:extLst>
          </p:cNvPr>
          <p:cNvSpPr/>
          <p:nvPr/>
        </p:nvSpPr>
        <p:spPr bwMode="white">
          <a:xfrm>
            <a:off x="-9525" y="4572001"/>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id="{E1B30C86-7539-4707-BB1E-130DEE07594C}"/>
              </a:ext>
            </a:extLst>
          </p:cNvPr>
          <p:cNvSpPr/>
          <p:nvPr/>
        </p:nvSpPr>
        <p:spPr>
          <a:xfrm>
            <a:off x="-9525" y="4664075"/>
            <a:ext cx="1463279"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a:extLst>
              <a:ext uri="{FF2B5EF4-FFF2-40B4-BE49-F238E27FC236}">
                <a16:creationId xmlns:a16="http://schemas.microsoft.com/office/drawing/2014/main" id="{783F932B-EE3A-413F-8794-3061763118EA}"/>
              </a:ext>
            </a:extLst>
          </p:cNvPr>
          <p:cNvSpPr/>
          <p:nvPr/>
        </p:nvSpPr>
        <p:spPr>
          <a:xfrm>
            <a:off x="1544241" y="4654550"/>
            <a:ext cx="7599759"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a:extLst>
              <a:ext uri="{FF2B5EF4-FFF2-40B4-BE49-F238E27FC236}">
                <a16:creationId xmlns:a16="http://schemas.microsoft.com/office/drawing/2014/main" id="{72ACDC2E-C064-4B1C-9FEF-B25D088F4C9E}"/>
              </a:ext>
            </a:extLst>
          </p:cNvPr>
          <p:cNvSpPr/>
          <p:nvPr/>
        </p:nvSpPr>
        <p:spPr bwMode="white">
          <a:xfrm>
            <a:off x="1447800" y="1"/>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100" b="0">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2400"/>
            </a:lvl1pPr>
          </a:lstStyle>
          <a:p>
            <a:pPr lvl="0"/>
            <a:r>
              <a:rPr lang="en-US" noProof="0" dirty="0"/>
              <a:t>Click icon to add picture</a:t>
            </a:r>
          </a:p>
        </p:txBody>
      </p:sp>
      <p:sp>
        <p:nvSpPr>
          <p:cNvPr id="9" name="Date Placeholder 11">
            <a:extLst>
              <a:ext uri="{FF2B5EF4-FFF2-40B4-BE49-F238E27FC236}">
                <a16:creationId xmlns:a16="http://schemas.microsoft.com/office/drawing/2014/main" id="{6F6A6835-255E-4F53-B0A2-B0B3683D2384}"/>
              </a:ext>
            </a:extLst>
          </p:cNvPr>
          <p:cNvSpPr>
            <a:spLocks noGrp="1"/>
          </p:cNvSpPr>
          <p:nvPr>
            <p:ph type="dt" sz="half" idx="10"/>
          </p:nvPr>
        </p:nvSpPr>
        <p:spPr>
          <a:xfrm>
            <a:off x="6248400" y="6248401"/>
            <a:ext cx="2667000" cy="365125"/>
          </a:xfrm>
        </p:spPr>
        <p:txBody>
          <a:bodyPr rtlCol="0"/>
          <a:lstStyle>
            <a:lvl1pPr>
              <a:defRPr/>
            </a:lvl1pPr>
          </a:lstStyle>
          <a:p>
            <a:pPr>
              <a:defRPr/>
            </a:pPr>
            <a:r>
              <a:rPr lang="en-US" dirty="0"/>
              <a:t>01/04/16</a:t>
            </a:r>
          </a:p>
        </p:txBody>
      </p:sp>
      <p:sp>
        <p:nvSpPr>
          <p:cNvPr id="10" name="Slide Number Placeholder 12">
            <a:extLst>
              <a:ext uri="{FF2B5EF4-FFF2-40B4-BE49-F238E27FC236}">
                <a16:creationId xmlns:a16="http://schemas.microsoft.com/office/drawing/2014/main" id="{32BA4851-7472-4558-AF6A-2F94ED631D9C}"/>
              </a:ext>
            </a:extLst>
          </p:cNvPr>
          <p:cNvSpPr>
            <a:spLocks noGrp="1"/>
          </p:cNvSpPr>
          <p:nvPr>
            <p:ph type="sldNum" sz="quarter" idx="11"/>
          </p:nvPr>
        </p:nvSpPr>
        <p:spPr>
          <a:xfrm>
            <a:off x="0" y="4667251"/>
            <a:ext cx="1447800" cy="663575"/>
          </a:xfrm>
        </p:spPr>
        <p:txBody>
          <a:bodyPr rtlCol="0"/>
          <a:lstStyle>
            <a:lvl1pPr>
              <a:defRPr sz="2100">
                <a:solidFill>
                  <a:srgbClr val="FFFFFF"/>
                </a:solidFill>
              </a:defRPr>
            </a:lvl1pPr>
          </a:lstStyle>
          <a:p>
            <a:pPr>
              <a:defRPr/>
            </a:pPr>
            <a:fld id="{A8110B99-22AD-4655-8E97-9D99EF66D449}" type="slidenum">
              <a:rPr lang="en-US"/>
              <a:pPr>
                <a:defRPr/>
              </a:pPr>
              <a:t>‹#›</a:t>
            </a:fld>
            <a:endParaRPr lang="en-US" dirty="0"/>
          </a:p>
        </p:txBody>
      </p:sp>
      <p:sp>
        <p:nvSpPr>
          <p:cNvPr id="11" name="Footer Placeholder 13">
            <a:extLst>
              <a:ext uri="{FF2B5EF4-FFF2-40B4-BE49-F238E27FC236}">
                <a16:creationId xmlns:a16="http://schemas.microsoft.com/office/drawing/2014/main" id="{8C69500C-8063-44CD-BB8C-9F570B8D59C9}"/>
              </a:ext>
            </a:extLst>
          </p:cNvPr>
          <p:cNvSpPr>
            <a:spLocks noGrp="1"/>
          </p:cNvSpPr>
          <p:nvPr>
            <p:ph type="ftr" sz="quarter" idx="12"/>
          </p:nvPr>
        </p:nvSpPr>
        <p:spPr>
          <a:xfrm>
            <a:off x="1600200" y="6248401"/>
            <a:ext cx="4572000" cy="365125"/>
          </a:xfrm>
        </p:spPr>
        <p:txBody>
          <a:bodyPr rtlCol="0"/>
          <a:lstStyle>
            <a:lvl1pPr>
              <a:defRPr/>
            </a:lvl1pPr>
          </a:lstStyle>
          <a:p>
            <a:pPr>
              <a:defRPr/>
            </a:pPr>
            <a:r>
              <a:rPr lang="en-US" dirty="0"/>
              <a:t>CSCE 411, Spring 2013:  Set 1</a:t>
            </a:r>
          </a:p>
        </p:txBody>
      </p:sp>
    </p:spTree>
    <p:extLst>
      <p:ext uri="{BB962C8B-B14F-4D97-AF65-F5344CB8AC3E}">
        <p14:creationId xmlns:p14="http://schemas.microsoft.com/office/powerpoint/2010/main" val="154982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Title Placeholder 21">
            <a:extLst>
              <a:ext uri="{FF2B5EF4-FFF2-40B4-BE49-F238E27FC236}">
                <a16:creationId xmlns:a16="http://schemas.microsoft.com/office/drawing/2014/main" id="{08246714-135A-4141-B338-011310AA9C2F}"/>
              </a:ext>
            </a:extLst>
          </p:cNvPr>
          <p:cNvSpPr>
            <a:spLocks noGrp="1" noChangeArrowheads="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12">
            <a:extLst>
              <a:ext uri="{FF2B5EF4-FFF2-40B4-BE49-F238E27FC236}">
                <a16:creationId xmlns:a16="http://schemas.microsoft.com/office/drawing/2014/main" id="{8F4F6B3D-18ED-42C1-A268-20AE208D89B8}"/>
              </a:ext>
            </a:extLst>
          </p:cNvPr>
          <p:cNvSpPr>
            <a:spLocks noGrp="1" noChangeArrowheads="1"/>
          </p:cNvSpPr>
          <p:nvPr>
            <p:ph type="body" idx="1"/>
          </p:nvPr>
        </p:nvSpPr>
        <p:spPr bwMode="auto">
          <a:xfrm>
            <a:off x="613172" y="1600201"/>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B0DC14AD-E591-4E58-B1A5-35E0EC9234C6}"/>
              </a:ext>
            </a:extLst>
          </p:cNvPr>
          <p:cNvSpPr>
            <a:spLocks noGrp="1"/>
          </p:cNvSpPr>
          <p:nvPr>
            <p:ph type="dt" sz="half" idx="2"/>
          </p:nvPr>
        </p:nvSpPr>
        <p:spPr>
          <a:xfrm>
            <a:off x="6096000" y="6248401"/>
            <a:ext cx="2667000" cy="365125"/>
          </a:xfrm>
          <a:prstGeom prst="rect">
            <a:avLst/>
          </a:prstGeom>
        </p:spPr>
        <p:txBody>
          <a:bodyPr vert="horz" anchor="ctr" anchorCtr="0"/>
          <a:lstStyle>
            <a:lvl1pPr algn="l" eaLnBrk="1" fontAlgn="auto" hangingPunct="1">
              <a:spcBef>
                <a:spcPts val="0"/>
              </a:spcBef>
              <a:spcAft>
                <a:spcPts val="0"/>
              </a:spcAft>
              <a:defRPr sz="1050" dirty="0">
                <a:solidFill>
                  <a:schemeClr val="tx2"/>
                </a:solidFill>
                <a:latin typeface="+mn-lt"/>
                <a:cs typeface="+mn-cs"/>
              </a:defRPr>
            </a:lvl1pPr>
          </a:lstStyle>
          <a:p>
            <a:pPr>
              <a:defRPr/>
            </a:pPr>
            <a:r>
              <a:rPr lang="en-US" dirty="0"/>
              <a:t>01/04/16</a:t>
            </a:r>
          </a:p>
        </p:txBody>
      </p:sp>
      <p:sp>
        <p:nvSpPr>
          <p:cNvPr id="3" name="Footer Placeholder 2">
            <a:extLst>
              <a:ext uri="{FF2B5EF4-FFF2-40B4-BE49-F238E27FC236}">
                <a16:creationId xmlns:a16="http://schemas.microsoft.com/office/drawing/2014/main" id="{3626FEA4-D403-4009-AE9A-7A81A9DD7A7A}"/>
              </a:ext>
            </a:extLst>
          </p:cNvPr>
          <p:cNvSpPr>
            <a:spLocks noGrp="1"/>
          </p:cNvSpPr>
          <p:nvPr>
            <p:ph type="ftr" sz="quarter" idx="3"/>
          </p:nvPr>
        </p:nvSpPr>
        <p:spPr>
          <a:xfrm>
            <a:off x="609600" y="6248401"/>
            <a:ext cx="5420916" cy="365125"/>
          </a:xfrm>
          <a:prstGeom prst="rect">
            <a:avLst/>
          </a:prstGeom>
        </p:spPr>
        <p:txBody>
          <a:bodyPr vert="horz" anchor="ctr"/>
          <a:lstStyle>
            <a:lvl1pPr algn="r" eaLnBrk="1" fontAlgn="auto" hangingPunct="1">
              <a:spcBef>
                <a:spcPts val="0"/>
              </a:spcBef>
              <a:spcAft>
                <a:spcPts val="0"/>
              </a:spcAft>
              <a:defRPr sz="1050">
                <a:solidFill>
                  <a:schemeClr val="tx2"/>
                </a:solidFill>
                <a:latin typeface="+mn-lt"/>
                <a:cs typeface="+mn-cs"/>
              </a:defRPr>
            </a:lvl1pPr>
          </a:lstStyle>
          <a:p>
            <a:pPr>
              <a:defRPr/>
            </a:pPr>
            <a:r>
              <a:rPr lang="en-US" dirty="0"/>
              <a:t>CSCE 411, Spring 2013:  Set 1</a:t>
            </a:r>
          </a:p>
        </p:txBody>
      </p:sp>
      <p:sp>
        <p:nvSpPr>
          <p:cNvPr id="7" name="Rectangle 6">
            <a:extLst>
              <a:ext uri="{FF2B5EF4-FFF2-40B4-BE49-F238E27FC236}">
                <a16:creationId xmlns:a16="http://schemas.microsoft.com/office/drawing/2014/main" id="{EE4241F5-43F5-4215-A37F-BA0C8B434726}"/>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a:extLst>
              <a:ext uri="{FF2B5EF4-FFF2-40B4-BE49-F238E27FC236}">
                <a16:creationId xmlns:a16="http://schemas.microsoft.com/office/drawing/2014/main" id="{559CE3FE-C047-4327-A035-6DFB11A6800F}"/>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id="{C3AC8A25-7CFF-4E69-B8EE-4718F8D4EF3C}"/>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Slide Number Placeholder 22">
            <a:extLst>
              <a:ext uri="{FF2B5EF4-FFF2-40B4-BE49-F238E27FC236}">
                <a16:creationId xmlns:a16="http://schemas.microsoft.com/office/drawing/2014/main" id="{96567ECF-60C7-489E-AFDA-40C4EB807302}"/>
              </a:ext>
            </a:extLst>
          </p:cNvPr>
          <p:cNvSpPr>
            <a:spLocks noGrp="1"/>
          </p:cNvSpPr>
          <p:nvPr>
            <p:ph type="sldNum" sz="quarter" idx="4"/>
          </p:nvPr>
        </p:nvSpPr>
        <p:spPr>
          <a:xfrm>
            <a:off x="0" y="1271589"/>
            <a:ext cx="533400" cy="244475"/>
          </a:xfrm>
          <a:prstGeom prst="rect">
            <a:avLst/>
          </a:prstGeom>
        </p:spPr>
        <p:txBody>
          <a:bodyPr vert="horz" anchor="ctr" anchorCtr="0">
            <a:normAutofit/>
          </a:bodyPr>
          <a:lstStyle>
            <a:lvl1pPr algn="ctr" eaLnBrk="1" fontAlgn="auto" hangingPunct="1">
              <a:spcBef>
                <a:spcPts val="0"/>
              </a:spcBef>
              <a:spcAft>
                <a:spcPts val="0"/>
              </a:spcAft>
              <a:defRPr sz="900" b="1">
                <a:solidFill>
                  <a:schemeClr val="tx2"/>
                </a:solidFill>
                <a:latin typeface="+mn-lt"/>
                <a:cs typeface="+mn-cs"/>
              </a:defRPr>
            </a:lvl1pPr>
          </a:lstStyle>
          <a:p>
            <a:pPr>
              <a:defRPr/>
            </a:pPr>
            <a:fld id="{1683ACCE-3850-4732-B3C7-553D9AFBE5E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Lst>
  <p:hf sldNum="0" hdr="0" ftr="0" dt="0"/>
  <p:txStyles>
    <p:title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Tw Cen MT" pitchFamily="34" charset="0"/>
        </a:defRPr>
      </a:lvl2pPr>
      <a:lvl3pPr algn="l" rtl="0" eaLnBrk="0" fontAlgn="base" hangingPunct="0">
        <a:spcBef>
          <a:spcPct val="0"/>
        </a:spcBef>
        <a:spcAft>
          <a:spcPct val="0"/>
        </a:spcAft>
        <a:defRPr sz="3300">
          <a:solidFill>
            <a:schemeClr val="tx2"/>
          </a:solidFill>
          <a:latin typeface="Tw Cen MT" pitchFamily="34" charset="0"/>
        </a:defRPr>
      </a:lvl3pPr>
      <a:lvl4pPr algn="l" rtl="0" eaLnBrk="0" fontAlgn="base" hangingPunct="0">
        <a:spcBef>
          <a:spcPct val="0"/>
        </a:spcBef>
        <a:spcAft>
          <a:spcPct val="0"/>
        </a:spcAft>
        <a:defRPr sz="3300">
          <a:solidFill>
            <a:schemeClr val="tx2"/>
          </a:solidFill>
          <a:latin typeface="Tw Cen MT" pitchFamily="34" charset="0"/>
        </a:defRPr>
      </a:lvl4pPr>
      <a:lvl5pPr algn="l" rtl="0" eaLnBrk="0" fontAlgn="base" hangingPunct="0">
        <a:spcBef>
          <a:spcPct val="0"/>
        </a:spcBef>
        <a:spcAft>
          <a:spcPct val="0"/>
        </a:spcAft>
        <a:defRPr sz="3300">
          <a:solidFill>
            <a:schemeClr val="tx2"/>
          </a:solidFill>
          <a:latin typeface="Tw Cen MT" pitchFamily="34" charset="0"/>
        </a:defRPr>
      </a:lvl5pPr>
      <a:lvl6pPr marL="342900" algn="l" rtl="0" fontAlgn="base">
        <a:spcBef>
          <a:spcPct val="0"/>
        </a:spcBef>
        <a:spcAft>
          <a:spcPct val="0"/>
        </a:spcAft>
        <a:defRPr sz="3300">
          <a:solidFill>
            <a:schemeClr val="tx2"/>
          </a:solidFill>
          <a:latin typeface="Tw Cen MT" pitchFamily="34" charset="0"/>
        </a:defRPr>
      </a:lvl6pPr>
      <a:lvl7pPr marL="685800" algn="l" rtl="0" fontAlgn="base">
        <a:spcBef>
          <a:spcPct val="0"/>
        </a:spcBef>
        <a:spcAft>
          <a:spcPct val="0"/>
        </a:spcAft>
        <a:defRPr sz="3300">
          <a:solidFill>
            <a:schemeClr val="tx2"/>
          </a:solidFill>
          <a:latin typeface="Tw Cen MT" pitchFamily="34" charset="0"/>
        </a:defRPr>
      </a:lvl7pPr>
      <a:lvl8pPr marL="1028700" algn="l" rtl="0" fontAlgn="base">
        <a:spcBef>
          <a:spcPct val="0"/>
        </a:spcBef>
        <a:spcAft>
          <a:spcPct val="0"/>
        </a:spcAft>
        <a:defRPr sz="3300">
          <a:solidFill>
            <a:schemeClr val="tx2"/>
          </a:solidFill>
          <a:latin typeface="Tw Cen MT" pitchFamily="34" charset="0"/>
        </a:defRPr>
      </a:lvl8pPr>
      <a:lvl9pPr marL="1371600" algn="l" rtl="0" fontAlgn="base">
        <a:spcBef>
          <a:spcPct val="0"/>
        </a:spcBef>
        <a:spcAft>
          <a:spcPct val="0"/>
        </a:spcAft>
        <a:defRPr sz="3300">
          <a:solidFill>
            <a:schemeClr val="tx2"/>
          </a:solidFill>
          <a:latin typeface="Tw Cen MT" pitchFamily="34" charset="0"/>
        </a:defRPr>
      </a:lvl9pPr>
    </p:titleStyle>
    <p:bodyStyle>
      <a:lvl1pPr marL="239316" indent="-239316" algn="l" rtl="0" eaLnBrk="0" fontAlgn="base" hangingPunct="0">
        <a:spcBef>
          <a:spcPts val="525"/>
        </a:spcBef>
        <a:spcAft>
          <a:spcPct val="0"/>
        </a:spcAft>
        <a:buClr>
          <a:schemeClr val="accent2"/>
        </a:buClr>
        <a:buSzPct val="60000"/>
        <a:buFont typeface="Wingdings" panose="05000000000000000000" pitchFamily="2" charset="2"/>
        <a:buChar char=""/>
        <a:defRPr sz="2175" kern="1200">
          <a:solidFill>
            <a:schemeClr val="tx1"/>
          </a:solidFill>
          <a:latin typeface="+mn-lt"/>
          <a:ea typeface="+mn-ea"/>
          <a:cs typeface="+mn-cs"/>
        </a:defRPr>
      </a:lvl1pPr>
      <a:lvl2pPr marL="479822" indent="-204788" algn="l" rtl="0" eaLnBrk="0" fontAlgn="base" hangingPunct="0">
        <a:spcBef>
          <a:spcPts val="413"/>
        </a:spcBef>
        <a:spcAft>
          <a:spcPct val="0"/>
        </a:spcAft>
        <a:buClr>
          <a:schemeClr val="accent1"/>
        </a:buClr>
        <a:buSzPct val="70000"/>
        <a:buFont typeface="Wingdings 2" panose="05020102010507070707" pitchFamily="18" charset="2"/>
        <a:buChar char=""/>
        <a:defRPr sz="1950" kern="1200">
          <a:solidFill>
            <a:schemeClr val="tx1"/>
          </a:solidFill>
          <a:latin typeface="+mn-lt"/>
          <a:ea typeface="+mn-ea"/>
          <a:cs typeface="+mn-cs"/>
        </a:defRPr>
      </a:lvl2pPr>
      <a:lvl3pPr marL="685800" indent="-171450" algn="l" rtl="0" eaLnBrk="0" fontAlgn="base" hangingPunct="0">
        <a:spcBef>
          <a:spcPts val="375"/>
        </a:spcBef>
        <a:spcAft>
          <a:spcPct val="0"/>
        </a:spcAft>
        <a:buClr>
          <a:schemeClr val="accent2"/>
        </a:buClr>
        <a:buSzPct val="75000"/>
        <a:buFont typeface="Wingdings" panose="05000000000000000000" pitchFamily="2" charset="2"/>
        <a:buChar char=""/>
        <a:defRPr sz="1725" kern="1200">
          <a:solidFill>
            <a:schemeClr val="tx1"/>
          </a:solidFill>
          <a:latin typeface="+mn-lt"/>
          <a:ea typeface="+mn-ea"/>
          <a:cs typeface="+mn-cs"/>
        </a:defRPr>
      </a:lvl3pPr>
      <a:lvl4pPr marL="1028700" indent="-171450" algn="l" rtl="0" eaLnBrk="0" fontAlgn="base" hangingPunct="0">
        <a:spcBef>
          <a:spcPts val="300"/>
        </a:spcBef>
        <a:spcAft>
          <a:spcPct val="0"/>
        </a:spcAft>
        <a:buClr>
          <a:srgbClr val="A04DA3"/>
        </a:buClr>
        <a:buSzPct val="75000"/>
        <a:buFont typeface="Wingdings" panose="05000000000000000000" pitchFamily="2" charset="2"/>
        <a:buChar char=""/>
        <a:defRPr sz="1500" kern="1200">
          <a:solidFill>
            <a:schemeClr val="tx1"/>
          </a:solidFill>
          <a:latin typeface="+mn-lt"/>
          <a:ea typeface="+mn-ea"/>
          <a:cs typeface="+mn-cs"/>
        </a:defRPr>
      </a:lvl4pPr>
      <a:lvl5pPr marL="1371600" indent="-171450" algn="l" rtl="0" eaLnBrk="0" fontAlgn="base" hangingPunct="0">
        <a:spcBef>
          <a:spcPts val="300"/>
        </a:spcBef>
        <a:spcAft>
          <a:spcPct val="0"/>
        </a:spcAft>
        <a:buClr>
          <a:srgbClr val="C4652D"/>
        </a:buClr>
        <a:buSzPct val="65000"/>
        <a:buFont typeface="Wingdings" panose="05000000000000000000" pitchFamily="2" charset="2"/>
        <a:buChar char=""/>
        <a:defRPr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sz="135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342900" algn="l" rtl="0" eaLnBrk="1" hangingPunct="1">
        <a:defRPr kern="1200">
          <a:solidFill>
            <a:schemeClr val="tx1"/>
          </a:solidFill>
          <a:latin typeface="+mn-lt"/>
          <a:ea typeface="+mn-ea"/>
          <a:cs typeface="+mn-cs"/>
        </a:defRPr>
      </a:lvl2pPr>
      <a:lvl3pPr marL="685800" algn="l" rtl="0" eaLnBrk="1" hangingPunct="1">
        <a:defRPr kern="1200">
          <a:solidFill>
            <a:schemeClr val="tx1"/>
          </a:solidFill>
          <a:latin typeface="+mn-lt"/>
          <a:ea typeface="+mn-ea"/>
          <a:cs typeface="+mn-cs"/>
        </a:defRPr>
      </a:lvl3pPr>
      <a:lvl4pPr marL="1028700" algn="l" rtl="0" eaLnBrk="1" hangingPunct="1">
        <a:defRPr kern="1200">
          <a:solidFill>
            <a:schemeClr val="tx1"/>
          </a:solidFill>
          <a:latin typeface="+mn-lt"/>
          <a:ea typeface="+mn-ea"/>
          <a:cs typeface="+mn-cs"/>
        </a:defRPr>
      </a:lvl4pPr>
      <a:lvl5pPr marL="1371600" algn="l" rtl="0" eaLnBrk="1" hangingPunct="1">
        <a:defRPr kern="1200">
          <a:solidFill>
            <a:schemeClr val="tx1"/>
          </a:solidFill>
          <a:latin typeface="+mn-lt"/>
          <a:ea typeface="+mn-ea"/>
          <a:cs typeface="+mn-cs"/>
        </a:defRPr>
      </a:lvl5pPr>
      <a:lvl6pPr marL="1714500" algn="l" rtl="0" eaLnBrk="1" hangingPunct="1">
        <a:defRPr kern="1200">
          <a:solidFill>
            <a:schemeClr val="tx1"/>
          </a:solidFill>
          <a:latin typeface="+mn-lt"/>
          <a:ea typeface="+mn-ea"/>
          <a:cs typeface="+mn-cs"/>
        </a:defRPr>
      </a:lvl6pPr>
      <a:lvl7pPr marL="2057400" algn="l" rtl="0" eaLnBrk="1" hangingPunct="1">
        <a:defRPr kern="1200">
          <a:solidFill>
            <a:schemeClr val="tx1"/>
          </a:solidFill>
          <a:latin typeface="+mn-lt"/>
          <a:ea typeface="+mn-ea"/>
          <a:cs typeface="+mn-cs"/>
        </a:defRPr>
      </a:lvl7pPr>
      <a:lvl8pPr marL="2400300" algn="l" rtl="0" eaLnBrk="1" hangingPunct="1">
        <a:defRPr kern="1200">
          <a:solidFill>
            <a:schemeClr val="tx1"/>
          </a:solidFill>
          <a:latin typeface="+mn-lt"/>
          <a:ea typeface="+mn-ea"/>
          <a:cs typeface="+mn-cs"/>
        </a:defRPr>
      </a:lvl8pPr>
      <a:lvl9pPr marL="27432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85A211-1621-40B3-8498-92D63F04F94A}"/>
              </a:ext>
            </a:extLst>
          </p:cNvPr>
          <p:cNvSpPr>
            <a:spLocks noGrp="1"/>
          </p:cNvSpPr>
          <p:nvPr>
            <p:ph type="subTitle" idx="1"/>
          </p:nvPr>
        </p:nvSpPr>
        <p:spPr>
          <a:xfrm>
            <a:off x="2914650" y="5429250"/>
            <a:ext cx="4743450" cy="514350"/>
          </a:xfrm>
        </p:spPr>
        <p:txBody>
          <a:bodyPr>
            <a:normAutofit fontScale="70000" lnSpcReduction="20000"/>
          </a:bodyPr>
          <a:lstStyle/>
          <a:p>
            <a:pPr algn="r" eaLnBrk="1" fontAlgn="auto" hangingPunct="1">
              <a:spcAft>
                <a:spcPts val="0"/>
              </a:spcAft>
              <a:defRPr/>
            </a:pPr>
            <a:r>
              <a:rPr lang="en-US" dirty="0"/>
              <a:t>Model Institute of</a:t>
            </a:r>
          </a:p>
          <a:p>
            <a:pPr algn="r" eaLnBrk="1" fontAlgn="auto" hangingPunct="1">
              <a:spcAft>
                <a:spcPts val="0"/>
              </a:spcAft>
              <a:defRPr/>
            </a:pPr>
            <a:r>
              <a:rPr lang="en-US" dirty="0"/>
              <a:t>Engineering &amp; Technology</a:t>
            </a:r>
          </a:p>
        </p:txBody>
      </p:sp>
      <p:pic>
        <p:nvPicPr>
          <p:cNvPr id="17411" name="Picture 3" descr="MIET_icon.png">
            <a:extLst>
              <a:ext uri="{FF2B5EF4-FFF2-40B4-BE49-F238E27FC236}">
                <a16:creationId xmlns:a16="http://schemas.microsoft.com/office/drawing/2014/main" id="{6A8C676B-388B-4B11-B609-B6726FCA0E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6450" y="2514600"/>
            <a:ext cx="1920479" cy="295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6" descr="shrast.png">
            <a:extLst>
              <a:ext uri="{FF2B5EF4-FFF2-40B4-BE49-F238E27FC236}">
                <a16:creationId xmlns:a16="http://schemas.microsoft.com/office/drawing/2014/main" id="{863684A2-ACEE-402C-8327-54A4870815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9498" y="5454254"/>
            <a:ext cx="65365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E7747A4E-E27F-440E-AC5C-08CA6872DEFA}"/>
              </a:ext>
            </a:extLst>
          </p:cNvPr>
          <p:cNvSpPr txBox="1">
            <a:spLocks/>
          </p:cNvSpPr>
          <p:nvPr/>
        </p:nvSpPr>
        <p:spPr bwMode="auto">
          <a:xfrm>
            <a:off x="1688306" y="1828800"/>
            <a:ext cx="3771900" cy="1371600"/>
          </a:xfrm>
          <a:prstGeom prst="rect">
            <a:avLst/>
          </a:prstGeom>
          <a:noFill/>
          <a:ln w="9525">
            <a:noFill/>
            <a:miter lim="800000"/>
            <a:headEnd/>
            <a:tailEnd/>
          </a:ln>
        </p:spPr>
        <p:txBody>
          <a:bodyPr anchor="b">
            <a:normAutofit fontScale="97500"/>
          </a:bodyPr>
          <a:lstStyle>
            <a:lvl1pPr algn="l" rtl="0" fontAlgn="base">
              <a:spcBef>
                <a:spcPct val="0"/>
              </a:spcBef>
              <a:spcAft>
                <a:spcPct val="0"/>
              </a:spcAft>
              <a:defRPr sz="4400" kern="1200" cap="all" baseline="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itchFamily="34" charset="0"/>
              </a:defRPr>
            </a:lvl2pPr>
            <a:lvl3pPr algn="l" rtl="0" fontAlgn="base">
              <a:spcBef>
                <a:spcPct val="0"/>
              </a:spcBef>
              <a:spcAft>
                <a:spcPct val="0"/>
              </a:spcAft>
              <a:defRPr sz="4400">
                <a:solidFill>
                  <a:schemeClr val="tx2"/>
                </a:solidFill>
                <a:latin typeface="Tw Cen MT" pitchFamily="34" charset="0"/>
              </a:defRPr>
            </a:lvl3pPr>
            <a:lvl4pPr algn="l" rtl="0" fontAlgn="base">
              <a:spcBef>
                <a:spcPct val="0"/>
              </a:spcBef>
              <a:spcAft>
                <a:spcPct val="0"/>
              </a:spcAft>
              <a:defRPr sz="4400">
                <a:solidFill>
                  <a:schemeClr val="tx2"/>
                </a:solidFill>
                <a:latin typeface="Tw Cen MT" pitchFamily="34" charset="0"/>
              </a:defRPr>
            </a:lvl4pPr>
            <a:lvl5pPr algn="l" rtl="0" fontAlgn="base">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eaLnBrk="1" hangingPunct="1">
              <a:defRPr/>
            </a:pPr>
            <a:endParaRPr lang="en-US" sz="2250" dirty="0">
              <a:solidFill>
                <a:srgbClr val="424456"/>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8C5275DF-03A5-43FD-AD96-177A7F0ED3E8}"/>
              </a:ext>
            </a:extLst>
          </p:cNvPr>
          <p:cNvSpPr txBox="1"/>
          <p:nvPr/>
        </p:nvSpPr>
        <p:spPr>
          <a:xfrm>
            <a:off x="648182" y="991168"/>
            <a:ext cx="8148577" cy="954107"/>
          </a:xfrm>
          <a:prstGeom prst="rect">
            <a:avLst/>
          </a:prstGeom>
          <a:noFill/>
        </p:spPr>
        <p:txBody>
          <a:bodyPr wrap="square">
            <a:spAutoFit/>
          </a:bodyPr>
          <a:lstStyle/>
          <a:p>
            <a:pPr eaLnBrk="1" hangingPunct="1"/>
            <a:r>
              <a:rPr lang="en-US" altLang="en-US" sz="3200" b="1" dirty="0">
                <a:solidFill>
                  <a:srgbClr val="000000"/>
                </a:solidFill>
                <a:latin typeface="Times New Roman" panose="02020603050405020304" pitchFamily="18" charset="0"/>
                <a:cs typeface="Times New Roman" panose="02020603050405020304" pitchFamily="18" charset="0"/>
              </a:rPr>
              <a:t>ARRAYS</a:t>
            </a:r>
          </a:p>
          <a:p>
            <a:pPr eaLnBrk="1" hangingPunct="1"/>
            <a:r>
              <a:rPr lang="en-US" altLang="en-US" sz="2400" i="1" dirty="0">
                <a:solidFill>
                  <a:srgbClr val="000000"/>
                </a:solidFill>
                <a:latin typeface="Times New Roman" panose="02020603050405020304" pitchFamily="18" charset="0"/>
                <a:cs typeface="Times New Roman" panose="02020603050405020304" pitchFamily="18" charset="0"/>
              </a:rPr>
              <a:t>-A FUNDAMENTAL DATA STRUCTURE</a:t>
            </a:r>
          </a:p>
        </p:txBody>
      </p:sp>
      <p:sp>
        <p:nvSpPr>
          <p:cNvPr id="17415" name="TextBox 3">
            <a:extLst>
              <a:ext uri="{FF2B5EF4-FFF2-40B4-BE49-F238E27FC236}">
                <a16:creationId xmlns:a16="http://schemas.microsoft.com/office/drawing/2014/main" id="{829753C7-FA66-496E-A2F6-D15FD2486C5E}"/>
              </a:ext>
            </a:extLst>
          </p:cNvPr>
          <p:cNvSpPr txBox="1">
            <a:spLocks noChangeArrowheads="1"/>
          </p:cNvSpPr>
          <p:nvPr/>
        </p:nvSpPr>
        <p:spPr bwMode="auto">
          <a:xfrm>
            <a:off x="257355" y="2883870"/>
            <a:ext cx="54159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en-US" b="1" dirty="0">
              <a:solidFill>
                <a:srgbClr val="000000"/>
              </a:solidFill>
              <a:latin typeface="Times New Roman" panose="02020603050405020304" pitchFamily="18" charset="0"/>
              <a:cs typeface="Times New Roman" panose="02020603050405020304" pitchFamily="18" charset="0"/>
            </a:endParaRPr>
          </a:p>
          <a:p>
            <a:pPr eaLnBrk="1" hangingPunct="1"/>
            <a:r>
              <a:rPr lang="en-US" altLang="en-US" b="1" dirty="0">
                <a:solidFill>
                  <a:srgbClr val="000000"/>
                </a:solidFill>
                <a:latin typeface="Times New Roman" panose="02020603050405020304" pitchFamily="18" charset="0"/>
                <a:cs typeface="Times New Roman" panose="02020603050405020304" pitchFamily="18" charset="0"/>
              </a:rPr>
              <a:t>Team Members:</a:t>
            </a:r>
          </a:p>
          <a:p>
            <a:pPr eaLnBrk="1" hangingPunct="1"/>
            <a:r>
              <a:rPr lang="en-US" altLang="en-US" b="1" dirty="0">
                <a:solidFill>
                  <a:srgbClr val="000000"/>
                </a:solidFill>
                <a:latin typeface="Times New Roman" panose="02020603050405020304" pitchFamily="18" charset="0"/>
                <a:cs typeface="Times New Roman" panose="02020603050405020304" pitchFamily="18" charset="0"/>
              </a:rPr>
              <a:t>Suhani Gupta (2024d1r008)</a:t>
            </a:r>
          </a:p>
          <a:p>
            <a:pPr eaLnBrk="1" hangingPunct="1"/>
            <a:r>
              <a:rPr lang="en-US" altLang="en-US" b="1" dirty="0">
                <a:solidFill>
                  <a:srgbClr val="000000"/>
                </a:solidFill>
                <a:latin typeface="Times New Roman" panose="02020603050405020304" pitchFamily="18" charset="0"/>
                <a:cs typeface="Times New Roman" panose="02020603050405020304" pitchFamily="18" charset="0"/>
              </a:rPr>
              <a:t>Parul Singla (2024d1r001)</a:t>
            </a:r>
          </a:p>
          <a:p>
            <a:pPr eaLnBrk="1" hangingPunct="1"/>
            <a:r>
              <a:rPr lang="en-US" altLang="en-US" b="1" dirty="0">
                <a:solidFill>
                  <a:srgbClr val="000000"/>
                </a:solidFill>
                <a:latin typeface="Times New Roman" panose="02020603050405020304" pitchFamily="18" charset="0"/>
                <a:cs typeface="Times New Roman" panose="02020603050405020304" pitchFamily="18" charset="0"/>
              </a:rPr>
              <a:t>Sahal Imran (2024d1r005)</a:t>
            </a:r>
          </a:p>
          <a:p>
            <a:pPr eaLnBrk="1" hangingPunct="1"/>
            <a:r>
              <a:rPr lang="en-US" altLang="en-US" b="1" dirty="0" err="1">
                <a:solidFill>
                  <a:srgbClr val="000000"/>
                </a:solidFill>
                <a:latin typeface="Times New Roman" panose="02020603050405020304" pitchFamily="18" charset="0"/>
                <a:cs typeface="Times New Roman" panose="02020603050405020304" pitchFamily="18" charset="0"/>
              </a:rPr>
              <a:t>Sakrite</a:t>
            </a:r>
            <a:r>
              <a:rPr lang="en-US" altLang="en-US" b="1" dirty="0">
                <a:solidFill>
                  <a:srgbClr val="000000"/>
                </a:solidFill>
                <a:latin typeface="Times New Roman" panose="02020603050405020304" pitchFamily="18" charset="0"/>
                <a:cs typeface="Times New Roman" panose="02020603050405020304" pitchFamily="18" charset="0"/>
              </a:rPr>
              <a:t> Devi (2024d1r003)</a:t>
            </a:r>
          </a:p>
          <a:p>
            <a:pPr eaLnBrk="1" hangingPunct="1"/>
            <a:r>
              <a:rPr lang="en-US" altLang="en-US" b="1" dirty="0">
                <a:solidFill>
                  <a:srgbClr val="000000"/>
                </a:solidFill>
                <a:latin typeface="Times New Roman" panose="02020603050405020304" pitchFamily="18" charset="0"/>
                <a:cs typeface="Times New Roman" panose="02020603050405020304" pitchFamily="18" charset="0"/>
              </a:rPr>
              <a:t>Jyoti Verma (2023d1r012)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6DCF3F-5943-5BDC-1206-8D587DD24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773" y="1558636"/>
            <a:ext cx="6909954" cy="5199426"/>
          </a:xfrm>
          <a:prstGeom prst="rect">
            <a:avLst/>
          </a:prstGeom>
        </p:spPr>
      </p:pic>
      <p:sp>
        <p:nvSpPr>
          <p:cNvPr id="4" name="TextBox 3">
            <a:extLst>
              <a:ext uri="{FF2B5EF4-FFF2-40B4-BE49-F238E27FC236}">
                <a16:creationId xmlns:a16="http://schemas.microsoft.com/office/drawing/2014/main" id="{F54966F8-AB1E-BD58-6E47-5A343AFD519F}"/>
              </a:ext>
            </a:extLst>
          </p:cNvPr>
          <p:cNvSpPr txBox="1"/>
          <p:nvPr/>
        </p:nvSpPr>
        <p:spPr>
          <a:xfrm>
            <a:off x="593096" y="436418"/>
            <a:ext cx="1619354" cy="584775"/>
          </a:xfrm>
          <a:prstGeom prst="rect">
            <a:avLst/>
          </a:prstGeom>
          <a:noFill/>
        </p:spPr>
        <p:txBody>
          <a:bodyPr wrap="none" rtlCol="0">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Working</a:t>
            </a:r>
          </a:p>
        </p:txBody>
      </p:sp>
    </p:spTree>
    <p:extLst>
      <p:ext uri="{BB962C8B-B14F-4D97-AF65-F5344CB8AC3E}">
        <p14:creationId xmlns:p14="http://schemas.microsoft.com/office/powerpoint/2010/main" val="217039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36BF-5F24-F005-36B3-4986C5210AD1}"/>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Insertion</a:t>
            </a:r>
          </a:p>
        </p:txBody>
      </p:sp>
      <p:sp>
        <p:nvSpPr>
          <p:cNvPr id="3" name="Content Placeholder 2">
            <a:extLst>
              <a:ext uri="{FF2B5EF4-FFF2-40B4-BE49-F238E27FC236}">
                <a16:creationId xmlns:a16="http://schemas.microsoft.com/office/drawing/2014/main" id="{A7FF39F2-9B52-5DCF-9FB3-A220CB308BCE}"/>
              </a:ext>
            </a:extLst>
          </p:cNvPr>
          <p:cNvSpPr>
            <a:spLocks noGrp="1"/>
          </p:cNvSpPr>
          <p:nvPr>
            <p:ph sz="quarter"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Insertion is an operation which means to adding a new element to an already existing array.</a:t>
            </a:r>
          </a:p>
          <a:p>
            <a:pPr marL="0" indent="0">
              <a:buNone/>
            </a:pPr>
            <a:endParaRPr lang="en-IN" i="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i="1" dirty="0">
                <a:latin typeface="Calibri" panose="020F0502020204030204" pitchFamily="34" charset="0"/>
                <a:ea typeface="Calibri" panose="020F0502020204030204" pitchFamily="34" charset="0"/>
                <a:cs typeface="Calibri" panose="020F0502020204030204" pitchFamily="34" charset="0"/>
              </a:rPr>
              <a:t>Working:</a:t>
            </a:r>
          </a:p>
          <a:p>
            <a:r>
              <a:rPr lang="en-IN" dirty="0">
                <a:latin typeface="Calibri" panose="020F0502020204030204" pitchFamily="34" charset="0"/>
                <a:ea typeface="Calibri" panose="020F0502020204030204" pitchFamily="34" charset="0"/>
                <a:cs typeface="Calibri" panose="020F0502020204030204" pitchFamily="34" charset="0"/>
              </a:rPr>
              <a:t>When we create an array, it stores elements in a contiguous manner.</a:t>
            </a:r>
          </a:p>
          <a:p>
            <a:r>
              <a:rPr lang="en-IN" dirty="0">
                <a:latin typeface="Calibri" panose="020F0502020204030204" pitchFamily="34" charset="0"/>
                <a:ea typeface="Calibri" panose="020F0502020204030204" pitchFamily="34" charset="0"/>
                <a:cs typeface="Calibri" panose="020F0502020204030204" pitchFamily="34" charset="0"/>
              </a:rPr>
              <a:t>When inserting a new element, the following steps takes place:</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 Identify the position where new </a:t>
            </a:r>
            <a:r>
              <a:rPr lang="en-IN" dirty="0" err="1">
                <a:latin typeface="Calibri" panose="020F0502020204030204" pitchFamily="34" charset="0"/>
                <a:ea typeface="Calibri" panose="020F0502020204030204" pitchFamily="34" charset="0"/>
                <a:cs typeface="Calibri" panose="020F0502020204030204" pitchFamily="34" charset="0"/>
              </a:rPr>
              <a:t>elemeny</a:t>
            </a:r>
            <a:r>
              <a:rPr lang="en-IN" dirty="0">
                <a:latin typeface="Calibri" panose="020F0502020204030204" pitchFamily="34" charset="0"/>
                <a:ea typeface="Calibri" panose="020F0502020204030204" pitchFamily="34" charset="0"/>
                <a:cs typeface="Calibri" panose="020F0502020204030204" pitchFamily="34" charset="0"/>
              </a:rPr>
              <a:t> should be inserted.</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b. Shift the elements one position forward in order to create the space for the new element.</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c . Insert the new element in the correct position.</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d. Update the size of an array as the size is incremented by 1.</a:t>
            </a:r>
          </a:p>
          <a:p>
            <a:pPr marL="0" indent="0">
              <a:buNone/>
            </a:pPr>
            <a:endParaRPr lang="en-IN"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355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137D2-A5AE-1DAC-9173-241DDCBFFA07}"/>
              </a:ext>
            </a:extLst>
          </p:cNvPr>
          <p:cNvSpPr>
            <a:spLocks noGrp="1"/>
          </p:cNvSpPr>
          <p:nvPr>
            <p:ph sz="quarter" idx="1"/>
          </p:nvPr>
        </p:nvSpPr>
        <p:spPr/>
        <p:txBody>
          <a:bodyPr/>
          <a:lstStyle/>
          <a:p>
            <a:pPr marL="0" indent="0">
              <a:buNone/>
            </a:pPr>
            <a:r>
              <a:rPr lang="en-IN" sz="2000" dirty="0"/>
              <a:t>Based on the requirement,  a new element can be inserted:</a:t>
            </a:r>
          </a:p>
          <a:p>
            <a:pPr marL="0" indent="0">
              <a:buNone/>
            </a:pPr>
            <a:r>
              <a:rPr lang="en-IN" sz="2000" dirty="0"/>
              <a:t>   a. At the beginning: It involves </a:t>
            </a:r>
            <a:r>
              <a:rPr lang="en-US" sz="2000" dirty="0"/>
              <a:t>shifting all existing elements one position to the right to create an empty space for the new element at index 0. </a:t>
            </a:r>
          </a:p>
          <a:p>
            <a:pPr marL="0" indent="0">
              <a:buNone/>
            </a:pPr>
            <a:r>
              <a:rPr lang="en-US" sz="2000" dirty="0"/>
              <a:t>Example: </a:t>
            </a:r>
          </a:p>
          <a:p>
            <a:pPr marL="0" indent="0">
              <a:buNone/>
            </a:pPr>
            <a:r>
              <a:rPr lang="en-IN" sz="2000" b="1" i="1" dirty="0"/>
              <a:t>Input: </a:t>
            </a:r>
            <a:r>
              <a:rPr lang="en-IN" sz="2000" i="1" dirty="0" err="1"/>
              <a:t>arr</a:t>
            </a:r>
            <a:r>
              <a:rPr lang="en-IN" sz="2000" i="1" dirty="0"/>
              <a:t>[] = [10, 20, 30, 40], </a:t>
            </a:r>
            <a:r>
              <a:rPr lang="en-IN" sz="2000" i="1" dirty="0" err="1"/>
              <a:t>ele</a:t>
            </a:r>
            <a:r>
              <a:rPr lang="en-IN" sz="2000" i="1" dirty="0"/>
              <a:t> = 50</a:t>
            </a:r>
            <a:br>
              <a:rPr lang="en-IN" sz="2000" dirty="0"/>
            </a:br>
            <a:r>
              <a:rPr lang="en-IN" sz="2000" b="1" i="1" dirty="0"/>
              <a:t>Output: </a:t>
            </a:r>
            <a:r>
              <a:rPr lang="en-IN" sz="2000" i="1" dirty="0"/>
              <a:t>[50, 10, 20, 30, 40]</a:t>
            </a:r>
          </a:p>
          <a:p>
            <a:pPr marL="0" indent="0">
              <a:buNone/>
            </a:pPr>
            <a:endParaRPr lang="en-IN" sz="2000" i="1" dirty="0"/>
          </a:p>
          <a:p>
            <a:pPr marL="0" indent="0">
              <a:buNone/>
            </a:pPr>
            <a:r>
              <a:rPr lang="en-IN" sz="2000" i="1" dirty="0"/>
              <a:t>  b. At </a:t>
            </a:r>
            <a:r>
              <a:rPr lang="en-IN" sz="2000" b="1" dirty="0"/>
              <a:t>a given position:  It </a:t>
            </a:r>
            <a:r>
              <a:rPr lang="en-US" sz="2000" dirty="0"/>
              <a:t>involves shifting the elements from the specified position onward one index to the right to make an empty space for the new element. After shifting the elements, the new element is inserted at the target position.</a:t>
            </a:r>
          </a:p>
          <a:p>
            <a:pPr marL="0" indent="0">
              <a:buNone/>
            </a:pPr>
            <a:r>
              <a:rPr lang="en-US" sz="2000" dirty="0"/>
              <a:t>Example:</a:t>
            </a:r>
          </a:p>
          <a:p>
            <a:pPr marL="0" indent="0">
              <a:buNone/>
            </a:pPr>
            <a:r>
              <a:rPr lang="pt-BR" sz="2000" b="1" i="1" dirty="0"/>
              <a:t>Input: </a:t>
            </a:r>
            <a:r>
              <a:rPr lang="pt-BR" sz="2000" i="1" dirty="0"/>
              <a:t>arr[] = [10, 20, 30, 40], pos = 2, ele = 50</a:t>
            </a:r>
            <a:br>
              <a:rPr lang="pt-BR" sz="2000" dirty="0"/>
            </a:br>
            <a:r>
              <a:rPr lang="pt-BR" sz="2000" b="1" i="1" dirty="0"/>
              <a:t>Output: </a:t>
            </a:r>
            <a:r>
              <a:rPr lang="pt-BR" sz="2000" i="1" dirty="0"/>
              <a:t>[10, 50, 20, 30, 40]</a:t>
            </a:r>
            <a:endParaRPr lang="en-US" sz="2000" dirty="0"/>
          </a:p>
        </p:txBody>
      </p:sp>
    </p:spTree>
    <p:extLst>
      <p:ext uri="{BB962C8B-B14F-4D97-AF65-F5344CB8AC3E}">
        <p14:creationId xmlns:p14="http://schemas.microsoft.com/office/powerpoint/2010/main" val="83665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58A67-87DF-B8F5-C8CC-15AF484F3F32}"/>
              </a:ext>
            </a:extLst>
          </p:cNvPr>
          <p:cNvSpPr>
            <a:spLocks noGrp="1"/>
          </p:cNvSpPr>
          <p:nvPr>
            <p:ph sz="quarter" idx="1"/>
          </p:nvPr>
        </p:nvSpPr>
        <p:spPr/>
        <p:txBody>
          <a:bodyPr/>
          <a:lstStyle/>
          <a:p>
            <a:pPr marL="0" indent="0">
              <a:buNone/>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b="1" dirty="0">
                <a:latin typeface="Calibri" panose="020F0502020204030204" pitchFamily="34" charset="0"/>
                <a:ea typeface="Calibri" panose="020F0502020204030204" pitchFamily="34" charset="0"/>
                <a:cs typeface="Calibri" panose="020F0502020204030204" pitchFamily="34" charset="0"/>
              </a:rPr>
              <a:t>c. At the End: </a:t>
            </a:r>
            <a:r>
              <a:rPr lang="en-IN" sz="2000" dirty="0">
                <a:latin typeface="Calibri" panose="020F0502020204030204" pitchFamily="34" charset="0"/>
                <a:ea typeface="Calibri" panose="020F0502020204030204" pitchFamily="34" charset="0"/>
                <a:cs typeface="Calibri" panose="020F0502020204030204" pitchFamily="34" charset="0"/>
              </a:rPr>
              <a:t>It involves directly inserting an element at the end of an array if the space is available.</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Example:</a:t>
            </a:r>
          </a:p>
          <a:p>
            <a:pPr marL="0" indent="0">
              <a:buNone/>
            </a:pPr>
            <a:r>
              <a:rPr lang="en-IN" sz="2000" b="1" i="1" dirty="0">
                <a:latin typeface="Calibri" panose="020F0502020204030204" pitchFamily="34" charset="0"/>
                <a:ea typeface="Calibri" panose="020F0502020204030204" pitchFamily="34" charset="0"/>
                <a:cs typeface="Calibri" panose="020F0502020204030204" pitchFamily="34" charset="0"/>
              </a:rPr>
              <a:t>Input: </a:t>
            </a:r>
            <a:r>
              <a:rPr lang="en-IN" sz="2000" i="1" dirty="0" err="1">
                <a:latin typeface="Calibri" panose="020F0502020204030204" pitchFamily="34" charset="0"/>
                <a:ea typeface="Calibri" panose="020F0502020204030204" pitchFamily="34" charset="0"/>
                <a:cs typeface="Calibri" panose="020F0502020204030204" pitchFamily="34" charset="0"/>
              </a:rPr>
              <a:t>arr</a:t>
            </a:r>
            <a:r>
              <a:rPr lang="en-IN" sz="2000" i="1" dirty="0">
                <a:latin typeface="Calibri" panose="020F0502020204030204" pitchFamily="34" charset="0"/>
                <a:ea typeface="Calibri" panose="020F0502020204030204" pitchFamily="34" charset="0"/>
                <a:cs typeface="Calibri" panose="020F0502020204030204" pitchFamily="34" charset="0"/>
              </a:rPr>
              <a:t>[] = [10, 20, 30, 40], </a:t>
            </a:r>
            <a:r>
              <a:rPr lang="en-IN" sz="2000" i="1" dirty="0" err="1">
                <a:latin typeface="Calibri" panose="020F0502020204030204" pitchFamily="34" charset="0"/>
                <a:ea typeface="Calibri" panose="020F0502020204030204" pitchFamily="34" charset="0"/>
                <a:cs typeface="Calibri" panose="020F0502020204030204" pitchFamily="34" charset="0"/>
              </a:rPr>
              <a:t>ele</a:t>
            </a:r>
            <a:r>
              <a:rPr lang="en-IN" sz="2000" i="1" dirty="0">
                <a:latin typeface="Calibri" panose="020F0502020204030204" pitchFamily="34" charset="0"/>
                <a:ea typeface="Calibri" panose="020F0502020204030204" pitchFamily="34" charset="0"/>
                <a:cs typeface="Calibri" panose="020F0502020204030204" pitchFamily="34" charset="0"/>
              </a:rPr>
              <a:t> = 50</a:t>
            </a:r>
            <a:br>
              <a:rPr lang="en-IN" sz="2000" i="1" dirty="0">
                <a:latin typeface="Calibri" panose="020F0502020204030204" pitchFamily="34" charset="0"/>
                <a:ea typeface="Calibri" panose="020F0502020204030204" pitchFamily="34" charset="0"/>
                <a:cs typeface="Calibri" panose="020F0502020204030204" pitchFamily="34" charset="0"/>
              </a:rPr>
            </a:br>
            <a:r>
              <a:rPr lang="en-IN" sz="2000" b="1" i="1" dirty="0">
                <a:latin typeface="Calibri" panose="020F0502020204030204" pitchFamily="34" charset="0"/>
                <a:ea typeface="Calibri" panose="020F0502020204030204" pitchFamily="34" charset="0"/>
                <a:cs typeface="Calibri" panose="020F0502020204030204" pitchFamily="34" charset="0"/>
              </a:rPr>
              <a:t>Output: </a:t>
            </a:r>
            <a:r>
              <a:rPr lang="en-IN" sz="2000" i="1" dirty="0">
                <a:latin typeface="Calibri" panose="020F0502020204030204" pitchFamily="34" charset="0"/>
                <a:ea typeface="Calibri" panose="020F0502020204030204" pitchFamily="34" charset="0"/>
                <a:cs typeface="Calibri" panose="020F0502020204030204" pitchFamily="34" charset="0"/>
              </a:rPr>
              <a:t>[10, 20, 30, 40, 50]</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lvl="0" indent="0">
              <a:spcBef>
                <a:spcPct val="0"/>
              </a:spcBef>
              <a:buClrTx/>
              <a:buSzTx/>
              <a:buFontTx/>
              <a:buChar char="•"/>
            </a:pPr>
            <a:r>
              <a:rPr lang="en-US" altLang="en-US" sz="2000" b="1" dirty="0">
                <a:latin typeface="Calibri" panose="020F0502020204030204" pitchFamily="34" charset="0"/>
                <a:ea typeface="Calibri" panose="020F0502020204030204" pitchFamily="34" charset="0"/>
                <a:cs typeface="Calibri" panose="020F0502020204030204" pitchFamily="34" charset="0"/>
              </a:rPr>
              <a:t>Time Complexity</a:t>
            </a:r>
            <a:r>
              <a:rPr lang="en-US" altLang="en-US" sz="2000" dirty="0">
                <a:latin typeface="Calibri" panose="020F0502020204030204" pitchFamily="34" charset="0"/>
                <a:ea typeface="Calibri" panose="020F0502020204030204" pitchFamily="34" charset="0"/>
                <a:cs typeface="Calibri" panose="020F0502020204030204" pitchFamily="34" charset="0"/>
              </a:rPr>
              <a:t>:</a:t>
            </a:r>
          </a:p>
          <a:p>
            <a:pPr marL="0" lvl="0" indent="0">
              <a:spcBef>
                <a:spcPct val="0"/>
              </a:spcBef>
              <a:buClrTx/>
              <a:buSzTx/>
              <a:buFontTx/>
              <a:buChar char="•"/>
            </a:pPr>
            <a:r>
              <a:rPr lang="en-US" altLang="en-US" sz="2000" b="1" dirty="0">
                <a:latin typeface="Calibri" panose="020F0502020204030204" pitchFamily="34" charset="0"/>
                <a:ea typeface="Calibri" panose="020F0502020204030204" pitchFamily="34" charset="0"/>
                <a:cs typeface="Calibri" panose="020F0502020204030204" pitchFamily="34" charset="0"/>
              </a:rPr>
              <a:t>Best Case</a:t>
            </a:r>
            <a:r>
              <a:rPr lang="en-US" altLang="en-US" sz="2000" dirty="0">
                <a:latin typeface="Calibri" panose="020F0502020204030204" pitchFamily="34" charset="0"/>
                <a:ea typeface="Calibri" panose="020F0502020204030204" pitchFamily="34" charset="0"/>
                <a:cs typeface="Calibri" panose="020F0502020204030204" pitchFamily="34" charset="0"/>
              </a:rPr>
              <a:t> (at end): O(1)</a:t>
            </a:r>
          </a:p>
          <a:p>
            <a:pPr marL="0" lvl="0" indent="0">
              <a:spcBef>
                <a:spcPct val="0"/>
              </a:spcBef>
              <a:buClrTx/>
              <a:buSzTx/>
              <a:buFontTx/>
              <a:buChar char="•"/>
            </a:pPr>
            <a:r>
              <a:rPr lang="en-US" altLang="en-US" sz="2000" b="1" dirty="0">
                <a:latin typeface="Calibri" panose="020F0502020204030204" pitchFamily="34" charset="0"/>
                <a:ea typeface="Calibri" panose="020F0502020204030204" pitchFamily="34" charset="0"/>
                <a:cs typeface="Calibri" panose="020F0502020204030204" pitchFamily="34" charset="0"/>
              </a:rPr>
              <a:t>Worst Case</a:t>
            </a:r>
            <a:r>
              <a:rPr lang="en-US" altLang="en-US" sz="2000" dirty="0">
                <a:latin typeface="Calibri" panose="020F0502020204030204" pitchFamily="34" charset="0"/>
                <a:ea typeface="Calibri" panose="020F0502020204030204" pitchFamily="34" charset="0"/>
                <a:cs typeface="Calibri" panose="020F0502020204030204" pitchFamily="34" charset="0"/>
              </a:rPr>
              <a:t> (at beginning): O(n)</a:t>
            </a:r>
          </a:p>
          <a:p>
            <a:pPr marL="0" lvl="0" indent="0">
              <a:spcBef>
                <a:spcPct val="0"/>
              </a:spcBef>
              <a:buClrTx/>
              <a:buSzTx/>
              <a:buNone/>
            </a:pP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lvl="0" indent="0">
              <a:spcBef>
                <a:spcPct val="0"/>
              </a:spcBef>
              <a:buClrTx/>
              <a:buSzTx/>
              <a:buFontTx/>
              <a:buChar char="•"/>
            </a:pPr>
            <a:r>
              <a:rPr lang="en-US" altLang="en-US" sz="2000" b="1" dirty="0">
                <a:latin typeface="Calibri" panose="020F0502020204030204" pitchFamily="34" charset="0"/>
                <a:ea typeface="Calibri" panose="020F0502020204030204" pitchFamily="34" charset="0"/>
                <a:cs typeface="Calibri" panose="020F0502020204030204" pitchFamily="34" charset="0"/>
              </a:rPr>
              <a:t>Note</a:t>
            </a:r>
            <a:r>
              <a:rPr lang="en-US" altLang="en-US" sz="2000" dirty="0">
                <a:latin typeface="Calibri" panose="020F0502020204030204" pitchFamily="34" charset="0"/>
                <a:ea typeface="Calibri" panose="020F0502020204030204" pitchFamily="34" charset="0"/>
                <a:cs typeface="Calibri" panose="020F0502020204030204" pitchFamily="34" charset="0"/>
              </a:rPr>
              <a:t>: Requires shifting elements, which increases cost for large arrays.</a:t>
            </a:r>
          </a:p>
          <a:p>
            <a:endParaRPr lang="en-IN" sz="2000" b="1"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949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36EC-A562-13A4-EB4C-2B5984B6B470}"/>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Insertion Algorithm </a:t>
            </a:r>
          </a:p>
        </p:txBody>
      </p:sp>
      <p:sp>
        <p:nvSpPr>
          <p:cNvPr id="3" name="Content Placeholder 2">
            <a:extLst>
              <a:ext uri="{FF2B5EF4-FFF2-40B4-BE49-F238E27FC236}">
                <a16:creationId xmlns:a16="http://schemas.microsoft.com/office/drawing/2014/main" id="{922DCE46-2EED-D329-C106-2237EB980CF4}"/>
              </a:ext>
            </a:extLst>
          </p:cNvPr>
          <p:cNvSpPr>
            <a:spLocks noGrp="1"/>
          </p:cNvSpPr>
          <p:nvPr>
            <p:ph sz="quarter"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Step 1: Start</a:t>
            </a:r>
          </a:p>
          <a:p>
            <a:r>
              <a:rPr lang="en-IN" dirty="0">
                <a:latin typeface="Calibri" panose="020F0502020204030204" pitchFamily="34" charset="0"/>
                <a:ea typeface="Calibri" panose="020F0502020204030204" pitchFamily="34" charset="0"/>
                <a:cs typeface="Calibri" panose="020F0502020204030204" pitchFamily="34" charset="0"/>
              </a:rPr>
              <a:t>Step 2: Repeat steps 3 to 4 for </a:t>
            </a:r>
            <a:r>
              <a:rPr lang="en-IN" dirty="0" err="1">
                <a:latin typeface="Calibri" panose="020F0502020204030204" pitchFamily="34" charset="0"/>
                <a:ea typeface="Calibri" panose="020F0502020204030204" pitchFamily="34" charset="0"/>
                <a:cs typeface="Calibri" panose="020F0502020204030204" pitchFamily="34" charset="0"/>
              </a:rPr>
              <a:t>i</a:t>
            </a:r>
            <a:r>
              <a:rPr lang="en-IN" dirty="0">
                <a:latin typeface="Calibri" panose="020F0502020204030204" pitchFamily="34" charset="0"/>
                <a:ea typeface="Calibri" panose="020F0502020204030204" pitchFamily="34" charset="0"/>
                <a:cs typeface="Calibri" panose="020F0502020204030204" pitchFamily="34" charset="0"/>
              </a:rPr>
              <a:t>  = n to k</a:t>
            </a:r>
          </a:p>
          <a:p>
            <a:r>
              <a:rPr lang="en-IN" dirty="0">
                <a:latin typeface="Calibri" panose="020F0502020204030204" pitchFamily="34" charset="0"/>
                <a:ea typeface="Calibri" panose="020F0502020204030204" pitchFamily="34" charset="0"/>
                <a:cs typeface="Calibri" panose="020F0502020204030204" pitchFamily="34" charset="0"/>
              </a:rPr>
              <a:t>Step 3: Set S[i+1] = S[</a:t>
            </a:r>
            <a:r>
              <a:rPr lang="en-IN" dirty="0" err="1">
                <a:latin typeface="Calibri" panose="020F0502020204030204" pitchFamily="34" charset="0"/>
                <a:ea typeface="Calibri" panose="020F0502020204030204" pitchFamily="34" charset="0"/>
                <a:cs typeface="Calibri" panose="020F0502020204030204" pitchFamily="34" charset="0"/>
              </a:rPr>
              <a:t>i</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Step 4: Set </a:t>
            </a:r>
            <a:r>
              <a:rPr lang="en-IN" dirty="0" err="1">
                <a:latin typeface="Calibri" panose="020F0502020204030204" pitchFamily="34" charset="0"/>
                <a:ea typeface="Calibri" panose="020F0502020204030204" pitchFamily="34" charset="0"/>
                <a:cs typeface="Calibri" panose="020F0502020204030204" pitchFamily="34" charset="0"/>
              </a:rPr>
              <a:t>i</a:t>
            </a:r>
            <a:r>
              <a:rPr lang="en-IN" dirty="0">
                <a:latin typeface="Calibri" panose="020F0502020204030204" pitchFamily="34" charset="0"/>
                <a:ea typeface="Calibri" panose="020F0502020204030204" pitchFamily="34" charset="0"/>
                <a:cs typeface="Calibri" panose="020F0502020204030204" pitchFamily="34" charset="0"/>
              </a:rPr>
              <a:t>= i-1</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[End of loop]</a:t>
            </a:r>
          </a:p>
          <a:p>
            <a:r>
              <a:rPr lang="en-IN" dirty="0">
                <a:latin typeface="Calibri" panose="020F0502020204030204" pitchFamily="34" charset="0"/>
                <a:ea typeface="Calibri" panose="020F0502020204030204" pitchFamily="34" charset="0"/>
                <a:cs typeface="Calibri" panose="020F0502020204030204" pitchFamily="34" charset="0"/>
              </a:rPr>
              <a:t>Step 5: Set S[k] = new</a:t>
            </a:r>
          </a:p>
          <a:p>
            <a:r>
              <a:rPr lang="en-IN" dirty="0">
                <a:latin typeface="Calibri" panose="020F0502020204030204" pitchFamily="34" charset="0"/>
                <a:ea typeface="Calibri" panose="020F0502020204030204" pitchFamily="34" charset="0"/>
                <a:cs typeface="Calibri" panose="020F0502020204030204" pitchFamily="34" charset="0"/>
              </a:rPr>
              <a:t>Step 6: Set n = n+1</a:t>
            </a:r>
          </a:p>
          <a:p>
            <a:r>
              <a:rPr lang="en-IN" dirty="0">
                <a:latin typeface="Calibri" panose="020F0502020204030204" pitchFamily="34" charset="0"/>
                <a:ea typeface="Calibri" panose="020F0502020204030204" pitchFamily="34" charset="0"/>
                <a:cs typeface="Calibri" panose="020F0502020204030204" pitchFamily="34" charset="0"/>
              </a:rPr>
              <a:t>Step 7: Exit</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where, n= Size of an array</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k=position where we want to insert an element</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new=element that we want to insert</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7A2D16F-A2B0-73AD-8CC8-BC2551B49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042" y="4166755"/>
            <a:ext cx="5041652" cy="1091045"/>
          </a:xfrm>
          <a:prstGeom prst="rect">
            <a:avLst/>
          </a:prstGeom>
        </p:spPr>
      </p:pic>
    </p:spTree>
    <p:extLst>
      <p:ext uri="{BB962C8B-B14F-4D97-AF65-F5344CB8AC3E}">
        <p14:creationId xmlns:p14="http://schemas.microsoft.com/office/powerpoint/2010/main" val="93512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7F71F7-471A-0AB3-2898-A0EB342BD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453" y="1569027"/>
            <a:ext cx="5934773" cy="5288973"/>
          </a:xfrm>
          <a:prstGeom prst="rect">
            <a:avLst/>
          </a:prstGeom>
        </p:spPr>
      </p:pic>
      <p:sp>
        <p:nvSpPr>
          <p:cNvPr id="4" name="TextBox 3">
            <a:extLst>
              <a:ext uri="{FF2B5EF4-FFF2-40B4-BE49-F238E27FC236}">
                <a16:creationId xmlns:a16="http://schemas.microsoft.com/office/drawing/2014/main" id="{957FA2A6-30B9-7A35-7AA0-37DC9341B5C5}"/>
              </a:ext>
            </a:extLst>
          </p:cNvPr>
          <p:cNvSpPr txBox="1"/>
          <p:nvPr/>
        </p:nvSpPr>
        <p:spPr>
          <a:xfrm>
            <a:off x="904009" y="446809"/>
            <a:ext cx="1619354" cy="584775"/>
          </a:xfrm>
          <a:prstGeom prst="rect">
            <a:avLst/>
          </a:prstGeom>
          <a:noFill/>
        </p:spPr>
        <p:txBody>
          <a:bodyPr wrap="none" rtlCol="0">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Working</a:t>
            </a:r>
          </a:p>
        </p:txBody>
      </p:sp>
    </p:spTree>
    <p:extLst>
      <p:ext uri="{BB962C8B-B14F-4D97-AF65-F5344CB8AC3E}">
        <p14:creationId xmlns:p14="http://schemas.microsoft.com/office/powerpoint/2010/main" val="191700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6D2E-F1A8-5E72-407F-E3855945BE11}"/>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Deletion</a:t>
            </a:r>
          </a:p>
        </p:txBody>
      </p:sp>
      <p:sp>
        <p:nvSpPr>
          <p:cNvPr id="3" name="Content Placeholder 2">
            <a:extLst>
              <a:ext uri="{FF2B5EF4-FFF2-40B4-BE49-F238E27FC236}">
                <a16:creationId xmlns:a16="http://schemas.microsoft.com/office/drawing/2014/main" id="{4D705A7A-31D7-578D-71DB-D7052011F67F}"/>
              </a:ext>
            </a:extLst>
          </p:cNvPr>
          <p:cNvSpPr>
            <a:spLocks noGrp="1"/>
          </p:cNvSpPr>
          <p:nvPr>
            <p:ph sz="quarter"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Deletion is an operation which means to delete an existing element from an already existing array.</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i="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i="1" dirty="0">
                <a:latin typeface="Calibri" panose="020F0502020204030204" pitchFamily="34" charset="0"/>
                <a:ea typeface="Calibri" panose="020F0502020204030204" pitchFamily="34" charset="0"/>
                <a:cs typeface="Calibri" panose="020F0502020204030204" pitchFamily="34" charset="0"/>
              </a:rPr>
              <a:t>Working:</a:t>
            </a:r>
          </a:p>
          <a:p>
            <a:r>
              <a:rPr lang="en-IN" dirty="0">
                <a:latin typeface="Calibri" panose="020F0502020204030204" pitchFamily="34" charset="0"/>
                <a:ea typeface="Calibri" panose="020F0502020204030204" pitchFamily="34" charset="0"/>
                <a:cs typeface="Calibri" panose="020F0502020204030204" pitchFamily="34" charset="0"/>
              </a:rPr>
              <a:t>When we create an array, it stores elements in a contiguous manner.</a:t>
            </a:r>
          </a:p>
          <a:p>
            <a:r>
              <a:rPr lang="en-IN" dirty="0">
                <a:latin typeface="Calibri" panose="020F0502020204030204" pitchFamily="34" charset="0"/>
                <a:ea typeface="Calibri" panose="020F0502020204030204" pitchFamily="34" charset="0"/>
                <a:cs typeface="Calibri" panose="020F0502020204030204" pitchFamily="34" charset="0"/>
              </a:rPr>
              <a:t>Deleting an element does not reduce the allocated memory. Instead, it involves the following steps :</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a. Identify the position from where we want to delete an element.</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b. After deletion, shift the elements  after the deleted element one position to the left  in order to fill the gap.</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c. Update the size of an array as the size is decremented by 1.</a:t>
            </a:r>
          </a:p>
          <a:p>
            <a:pPr marL="0" indent="0">
              <a:buNone/>
            </a:pPr>
            <a:endParaRPr lang="en-IN" i="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661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95820-D23F-F7B4-E04A-C2C76F15DA94}"/>
              </a:ext>
            </a:extLst>
          </p:cNvPr>
          <p:cNvSpPr>
            <a:spLocks noGrp="1"/>
          </p:cNvSpPr>
          <p:nvPr>
            <p:ph sz="quarter" idx="1"/>
          </p:nvPr>
        </p:nvSpPr>
        <p:spPr/>
        <p:txBody>
          <a:bodyPr/>
          <a:lstStyle/>
          <a:p>
            <a:pPr marL="0" indent="0">
              <a:buNone/>
            </a:pPr>
            <a:r>
              <a:rPr lang="en-IN" dirty="0"/>
              <a:t>Based on the requirement,  a new element can be deleted:</a:t>
            </a:r>
          </a:p>
          <a:p>
            <a:pPr marL="0" indent="0">
              <a:buNone/>
            </a:pPr>
            <a:r>
              <a:rPr lang="en-IN" b="1" dirty="0"/>
              <a:t>a. At the beginning</a:t>
            </a:r>
            <a:r>
              <a:rPr lang="en-IN" dirty="0"/>
              <a:t>: It involves  shifting of all the array elements to the left </a:t>
            </a:r>
            <a:r>
              <a:rPr lang="en-IN" dirty="0" err="1"/>
              <a:t>oby</a:t>
            </a:r>
            <a:r>
              <a:rPr lang="en-IN" dirty="0"/>
              <a:t> one position in order to fill the gap.</a:t>
            </a:r>
          </a:p>
          <a:p>
            <a:pPr marL="0" indent="0">
              <a:buNone/>
            </a:pPr>
            <a:r>
              <a:rPr lang="en-US" dirty="0"/>
              <a:t>Example: </a:t>
            </a:r>
          </a:p>
          <a:p>
            <a:pPr marL="0" indent="0">
              <a:buNone/>
            </a:pPr>
            <a:r>
              <a:rPr lang="en-US" dirty="0"/>
              <a:t>Input: </a:t>
            </a:r>
            <a:r>
              <a:rPr lang="en-US" dirty="0" err="1"/>
              <a:t>arr</a:t>
            </a:r>
            <a:r>
              <a:rPr lang="en-US" dirty="0"/>
              <a:t> = [10, 20, 30, 40]</a:t>
            </a:r>
            <a:br>
              <a:rPr lang="en-US" dirty="0"/>
            </a:br>
            <a:r>
              <a:rPr lang="en-US" dirty="0"/>
              <a:t>After deletion: </a:t>
            </a:r>
            <a:r>
              <a:rPr lang="en-US" dirty="0" err="1"/>
              <a:t>arr</a:t>
            </a:r>
            <a:r>
              <a:rPr lang="en-US" dirty="0"/>
              <a:t> = [20, 30, 40]</a:t>
            </a:r>
            <a:endParaRPr lang="en-IN" i="1" dirty="0"/>
          </a:p>
          <a:p>
            <a:pPr marL="0" indent="0">
              <a:buNone/>
            </a:pPr>
            <a:endParaRPr lang="en-IN" i="1" dirty="0"/>
          </a:p>
          <a:p>
            <a:pPr marL="0" indent="0">
              <a:buNone/>
            </a:pPr>
            <a:r>
              <a:rPr lang="en-IN" b="1" i="1" dirty="0"/>
              <a:t>b. At </a:t>
            </a:r>
            <a:r>
              <a:rPr lang="en-IN" b="1" dirty="0"/>
              <a:t>a given position:  Only elements after the index shift left.</a:t>
            </a:r>
            <a:endParaRPr lang="en-US" dirty="0"/>
          </a:p>
          <a:p>
            <a:pPr marL="0" indent="0">
              <a:buNone/>
            </a:pPr>
            <a:r>
              <a:rPr lang="en-US" dirty="0"/>
              <a:t> Example:</a:t>
            </a:r>
          </a:p>
          <a:p>
            <a:r>
              <a:rPr lang="en-US" dirty="0"/>
              <a:t>Input: </a:t>
            </a:r>
            <a:r>
              <a:rPr lang="en-US" dirty="0" err="1"/>
              <a:t>arr</a:t>
            </a:r>
            <a:r>
              <a:rPr lang="en-US" dirty="0"/>
              <a:t> = [10, 20, 30, 40], index = 2</a:t>
            </a:r>
            <a:br>
              <a:rPr lang="en-US" dirty="0"/>
            </a:br>
            <a:r>
              <a:rPr lang="en-US" dirty="0"/>
              <a:t>After deletion: </a:t>
            </a:r>
            <a:r>
              <a:rPr lang="en-US" dirty="0" err="1"/>
              <a:t>arr</a:t>
            </a:r>
            <a:r>
              <a:rPr lang="en-US" dirty="0"/>
              <a:t> = [10, 20, 40]</a:t>
            </a:r>
            <a:endParaRPr lang="en-IN" dirty="0"/>
          </a:p>
          <a:p>
            <a:endParaRPr lang="en-IN" dirty="0"/>
          </a:p>
        </p:txBody>
      </p:sp>
    </p:spTree>
    <p:extLst>
      <p:ext uri="{BB962C8B-B14F-4D97-AF65-F5344CB8AC3E}">
        <p14:creationId xmlns:p14="http://schemas.microsoft.com/office/powerpoint/2010/main" val="2764934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59B10-DCB1-076E-FDD5-43D77A281F67}"/>
              </a:ext>
            </a:extLst>
          </p:cNvPr>
          <p:cNvSpPr>
            <a:spLocks noGrp="1"/>
          </p:cNvSpPr>
          <p:nvPr>
            <p:ph sz="quarter" idx="1"/>
          </p:nvPr>
        </p:nvSpPr>
        <p:spPr/>
        <p:txBody>
          <a:bodyPr/>
          <a:lstStyle/>
          <a:p>
            <a:pPr marL="0" indent="0">
              <a:buNone/>
            </a:pPr>
            <a:endParaRPr lang="en-IN" sz="2000" b="1" dirty="0"/>
          </a:p>
          <a:p>
            <a:pPr marL="0" indent="0">
              <a:buNone/>
            </a:pPr>
            <a:r>
              <a:rPr lang="en-IN" sz="2000" b="1" dirty="0"/>
              <a:t>c. At the End:</a:t>
            </a:r>
            <a:r>
              <a:rPr lang="en-IN" sz="2000" dirty="0"/>
              <a:t> It involves directly deleting an element at the end of an array .</a:t>
            </a:r>
          </a:p>
          <a:p>
            <a:pPr marL="0" indent="0">
              <a:buNone/>
            </a:pPr>
            <a:r>
              <a:rPr lang="en-IN" sz="2000" b="1" dirty="0"/>
              <a:t>Example:</a:t>
            </a:r>
          </a:p>
          <a:p>
            <a:r>
              <a:rPr lang="en-US" sz="2000" dirty="0"/>
              <a:t>Input: </a:t>
            </a:r>
            <a:r>
              <a:rPr lang="en-US" sz="2000" dirty="0" err="1"/>
              <a:t>arr</a:t>
            </a:r>
            <a:r>
              <a:rPr lang="en-US" sz="2000" dirty="0"/>
              <a:t> = [10, 20, 30, 40]</a:t>
            </a:r>
            <a:br>
              <a:rPr lang="en-US" sz="2000" dirty="0"/>
            </a:br>
            <a:r>
              <a:rPr lang="en-US" sz="2000" dirty="0"/>
              <a:t>After deletion: </a:t>
            </a:r>
            <a:r>
              <a:rPr lang="en-US" sz="2000" dirty="0" err="1"/>
              <a:t>arr</a:t>
            </a:r>
            <a:r>
              <a:rPr lang="en-US" sz="2000" dirty="0"/>
              <a:t> = [10, 20, 30]</a:t>
            </a:r>
            <a:endParaRPr lang="en-IN" sz="2000" dirty="0"/>
          </a:p>
          <a:p>
            <a:pPr marL="0" indent="0">
              <a:buNone/>
            </a:pPr>
            <a:br>
              <a:rPr lang="en-IN" sz="2000" dirty="0"/>
            </a:br>
            <a:endParaRPr lang="en-IN" sz="2000" dirty="0"/>
          </a:p>
          <a:p>
            <a:pPr marL="0" lvl="0" indent="0">
              <a:spcBef>
                <a:spcPct val="0"/>
              </a:spcBef>
              <a:buClrTx/>
              <a:buSzTx/>
              <a:buFontTx/>
              <a:buChar char="•"/>
            </a:pPr>
            <a:r>
              <a:rPr lang="en-US" altLang="en-US" sz="2000" b="1" dirty="0">
                <a:latin typeface="Arial" panose="020B0604020202020204" pitchFamily="34" charset="0"/>
              </a:rPr>
              <a:t>Time Complexity</a:t>
            </a:r>
            <a:r>
              <a:rPr lang="en-US" altLang="en-US" sz="2000" dirty="0">
                <a:latin typeface="Arial" panose="020B0604020202020204" pitchFamily="34" charset="0"/>
              </a:rPr>
              <a:t>:</a:t>
            </a:r>
          </a:p>
          <a:p>
            <a:r>
              <a:rPr lang="en-US" sz="2000" dirty="0"/>
              <a:t>Best Case (delete last element) → </a:t>
            </a:r>
            <a:r>
              <a:rPr lang="en-US" sz="2000" b="1" dirty="0"/>
              <a:t>O(1)</a:t>
            </a:r>
            <a:endParaRPr lang="en-US" sz="2000" dirty="0"/>
          </a:p>
          <a:p>
            <a:r>
              <a:rPr lang="en-US" sz="2000" dirty="0"/>
              <a:t>Worst Case (delete first element) → </a:t>
            </a:r>
            <a:r>
              <a:rPr lang="en-US" sz="2000" b="1" dirty="0"/>
              <a:t>O(n)</a:t>
            </a:r>
            <a:endParaRPr lang="en-US" sz="2000" dirty="0"/>
          </a:p>
          <a:p>
            <a:endParaRPr lang="en-IN" sz="2000" b="1" dirty="0"/>
          </a:p>
          <a:p>
            <a:endParaRPr lang="en-IN" sz="2000" dirty="0"/>
          </a:p>
          <a:p>
            <a:endParaRPr lang="en-IN" sz="2000" dirty="0"/>
          </a:p>
        </p:txBody>
      </p:sp>
    </p:spTree>
    <p:extLst>
      <p:ext uri="{BB962C8B-B14F-4D97-AF65-F5344CB8AC3E}">
        <p14:creationId xmlns:p14="http://schemas.microsoft.com/office/powerpoint/2010/main" val="2024599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49EA-7811-2E11-CA11-0FBFFB5BE26E}"/>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Algorithm</a:t>
            </a:r>
          </a:p>
        </p:txBody>
      </p:sp>
      <p:sp>
        <p:nvSpPr>
          <p:cNvPr id="3" name="Content Placeholder 2">
            <a:extLst>
              <a:ext uri="{FF2B5EF4-FFF2-40B4-BE49-F238E27FC236}">
                <a16:creationId xmlns:a16="http://schemas.microsoft.com/office/drawing/2014/main" id="{B4EB15BA-60F4-1433-ADBE-B080978D93B4}"/>
              </a:ext>
            </a:extLst>
          </p:cNvPr>
          <p:cNvSpPr>
            <a:spLocks noGrp="1"/>
          </p:cNvSpPr>
          <p:nvPr>
            <p:ph sz="quarter" idx="1"/>
          </p:nvPr>
        </p:nvSpPr>
        <p:spPr/>
        <p:txBody>
          <a:bodyPr/>
          <a:lstStyle/>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Step 1: Start</a:t>
            </a:r>
          </a:p>
          <a:p>
            <a:r>
              <a:rPr lang="en-IN" sz="2000" dirty="0">
                <a:latin typeface="Calibri" panose="020F0502020204030204" pitchFamily="34" charset="0"/>
                <a:ea typeface="Calibri" panose="020F0502020204030204" pitchFamily="34" charset="0"/>
                <a:cs typeface="Calibri" panose="020F0502020204030204" pitchFamily="34" charset="0"/>
              </a:rPr>
              <a:t>Step 2: Repeat steps 3 to 4 for </a:t>
            </a:r>
            <a:r>
              <a:rPr lang="en-IN" sz="2000" dirty="0" err="1">
                <a:latin typeface="Calibri" panose="020F0502020204030204" pitchFamily="34" charset="0"/>
                <a:ea typeface="Calibri" panose="020F0502020204030204" pitchFamily="34" charset="0"/>
                <a:cs typeface="Calibri" panose="020F0502020204030204" pitchFamily="34" charset="0"/>
              </a:rPr>
              <a:t>i</a:t>
            </a:r>
            <a:r>
              <a:rPr lang="en-IN" sz="2000" dirty="0">
                <a:latin typeface="Calibri" panose="020F0502020204030204" pitchFamily="34" charset="0"/>
                <a:ea typeface="Calibri" panose="020F0502020204030204" pitchFamily="34" charset="0"/>
                <a:cs typeface="Calibri" panose="020F0502020204030204" pitchFamily="34" charset="0"/>
              </a:rPr>
              <a:t>  = k to n-1</a:t>
            </a:r>
          </a:p>
          <a:p>
            <a:r>
              <a:rPr lang="en-IN" sz="2000" dirty="0">
                <a:latin typeface="Calibri" panose="020F0502020204030204" pitchFamily="34" charset="0"/>
                <a:ea typeface="Calibri" panose="020F0502020204030204" pitchFamily="34" charset="0"/>
                <a:cs typeface="Calibri" panose="020F0502020204030204" pitchFamily="34" charset="0"/>
              </a:rPr>
              <a:t>Step 3: Set S[</a:t>
            </a:r>
            <a:r>
              <a:rPr lang="en-IN" sz="2000" dirty="0" err="1">
                <a:latin typeface="Calibri" panose="020F0502020204030204" pitchFamily="34" charset="0"/>
                <a:ea typeface="Calibri" panose="020F0502020204030204" pitchFamily="34" charset="0"/>
                <a:cs typeface="Calibri" panose="020F0502020204030204" pitchFamily="34" charset="0"/>
              </a:rPr>
              <a:t>i</a:t>
            </a:r>
            <a:r>
              <a:rPr lang="en-IN" sz="2000" dirty="0">
                <a:latin typeface="Calibri" panose="020F0502020204030204" pitchFamily="34" charset="0"/>
                <a:ea typeface="Calibri" panose="020F0502020204030204" pitchFamily="34" charset="0"/>
                <a:cs typeface="Calibri" panose="020F0502020204030204" pitchFamily="34" charset="0"/>
              </a:rPr>
              <a:t>] = S[i+1]</a:t>
            </a:r>
          </a:p>
          <a:p>
            <a:r>
              <a:rPr lang="en-IN" sz="2000" dirty="0">
                <a:latin typeface="Calibri" panose="020F0502020204030204" pitchFamily="34" charset="0"/>
                <a:ea typeface="Calibri" panose="020F0502020204030204" pitchFamily="34" charset="0"/>
                <a:cs typeface="Calibri" panose="020F0502020204030204" pitchFamily="34" charset="0"/>
              </a:rPr>
              <a:t>Step 4: Set </a:t>
            </a:r>
            <a:r>
              <a:rPr lang="en-IN" sz="2000" dirty="0" err="1">
                <a:latin typeface="Calibri" panose="020F0502020204030204" pitchFamily="34" charset="0"/>
                <a:ea typeface="Calibri" panose="020F0502020204030204" pitchFamily="34" charset="0"/>
                <a:cs typeface="Calibri" panose="020F0502020204030204" pitchFamily="34" charset="0"/>
              </a:rPr>
              <a:t>i</a:t>
            </a:r>
            <a:r>
              <a:rPr lang="en-IN" sz="2000" dirty="0">
                <a:latin typeface="Calibri" panose="020F0502020204030204" pitchFamily="34" charset="0"/>
                <a:ea typeface="Calibri" panose="020F0502020204030204" pitchFamily="34" charset="0"/>
                <a:cs typeface="Calibri" panose="020F0502020204030204" pitchFamily="34" charset="0"/>
              </a:rPr>
              <a:t>= i+1</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[End of loop]</a:t>
            </a:r>
          </a:p>
          <a:p>
            <a:r>
              <a:rPr lang="en-IN" sz="2000" dirty="0">
                <a:latin typeface="Calibri" panose="020F0502020204030204" pitchFamily="34" charset="0"/>
                <a:ea typeface="Calibri" panose="020F0502020204030204" pitchFamily="34" charset="0"/>
                <a:cs typeface="Calibri" panose="020F0502020204030204" pitchFamily="34" charset="0"/>
              </a:rPr>
              <a:t>Step 5: Set n = n-1</a:t>
            </a:r>
          </a:p>
          <a:p>
            <a:r>
              <a:rPr lang="en-IN" sz="2000" dirty="0">
                <a:latin typeface="Calibri" panose="020F0502020204030204" pitchFamily="34" charset="0"/>
                <a:ea typeface="Calibri" panose="020F0502020204030204" pitchFamily="34" charset="0"/>
                <a:cs typeface="Calibri" panose="020F0502020204030204" pitchFamily="34" charset="0"/>
              </a:rPr>
              <a:t>Step 6: Exit</a:t>
            </a: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where, n= Size of an array</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k=position from where we want to delete an element</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EFB1ABC-1FC7-E04E-D7A9-C5D92E241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523" y="2899064"/>
            <a:ext cx="4069525" cy="2608839"/>
          </a:xfrm>
          <a:prstGeom prst="rect">
            <a:avLst/>
          </a:prstGeom>
        </p:spPr>
      </p:pic>
    </p:spTree>
    <p:extLst>
      <p:ext uri="{BB962C8B-B14F-4D97-AF65-F5344CB8AC3E}">
        <p14:creationId xmlns:p14="http://schemas.microsoft.com/office/powerpoint/2010/main" val="326122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9BDC-5AC8-293D-5483-CFDF9B596D94}"/>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Arrays</a:t>
            </a:r>
          </a:p>
        </p:txBody>
      </p:sp>
      <p:sp>
        <p:nvSpPr>
          <p:cNvPr id="3" name="Content Placeholder 2">
            <a:extLst>
              <a:ext uri="{FF2B5EF4-FFF2-40B4-BE49-F238E27FC236}">
                <a16:creationId xmlns:a16="http://schemas.microsoft.com/office/drawing/2014/main" id="{03B0E3BF-733B-CC1C-A0CD-99F1C4FED21F}"/>
              </a:ext>
            </a:extLst>
          </p:cNvPr>
          <p:cNvSpPr>
            <a:spLocks noGrp="1"/>
          </p:cNvSpPr>
          <p:nvPr>
            <p:ph sz="quarter" idx="1"/>
          </p:nvPr>
        </p:nvSpPr>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An array is a linear data  structure.</a:t>
            </a:r>
          </a:p>
          <a:p>
            <a:r>
              <a:rPr lang="en-US" sz="2000" dirty="0">
                <a:latin typeface="Calibri" panose="020F0502020204030204" pitchFamily="34" charset="0"/>
                <a:ea typeface="Calibri" panose="020F0502020204030204" pitchFamily="34" charset="0"/>
                <a:cs typeface="Calibri" panose="020F0502020204030204" pitchFamily="34" charset="0"/>
              </a:rPr>
              <a:t>An </a:t>
            </a:r>
            <a:r>
              <a:rPr lang="en-US" sz="2000" b="1" dirty="0">
                <a:latin typeface="Calibri" panose="020F0502020204030204" pitchFamily="34" charset="0"/>
                <a:ea typeface="Calibri" panose="020F0502020204030204" pitchFamily="34" charset="0"/>
                <a:cs typeface="Calibri" panose="020F0502020204030204" pitchFamily="34" charset="0"/>
              </a:rPr>
              <a:t>array</a:t>
            </a:r>
            <a:r>
              <a:rPr lang="en-US" sz="2000" dirty="0">
                <a:latin typeface="Calibri" panose="020F0502020204030204" pitchFamily="34" charset="0"/>
                <a:ea typeface="Calibri" panose="020F0502020204030204" pitchFamily="34" charset="0"/>
                <a:cs typeface="Calibri" panose="020F0502020204030204" pitchFamily="34" charset="0"/>
              </a:rPr>
              <a:t> is defined as the fixed-sized collection of elements of the </a:t>
            </a:r>
            <a:r>
              <a:rPr lang="en-US" sz="2000" b="1" dirty="0">
                <a:latin typeface="Calibri" panose="020F0502020204030204" pitchFamily="34" charset="0"/>
                <a:ea typeface="Calibri" panose="020F0502020204030204" pitchFamily="34" charset="0"/>
                <a:cs typeface="Calibri" panose="020F0502020204030204" pitchFamily="34" charset="0"/>
              </a:rPr>
              <a:t>same data type</a:t>
            </a:r>
            <a:r>
              <a:rPr lang="en-US" sz="2000" dirty="0">
                <a:latin typeface="Calibri" panose="020F0502020204030204" pitchFamily="34" charset="0"/>
                <a:ea typeface="Calibri" panose="020F0502020204030204" pitchFamily="34" charset="0"/>
                <a:cs typeface="Calibri" panose="020F0502020204030204" pitchFamily="34" charset="0"/>
              </a:rPr>
              <a:t>, stored in </a:t>
            </a:r>
            <a:r>
              <a:rPr lang="en-US" sz="2000" b="1" dirty="0">
                <a:latin typeface="Calibri" panose="020F0502020204030204" pitchFamily="34" charset="0"/>
                <a:ea typeface="Calibri" panose="020F0502020204030204" pitchFamily="34" charset="0"/>
                <a:cs typeface="Calibri" panose="020F0502020204030204" pitchFamily="34" charset="0"/>
              </a:rPr>
              <a:t>contiguous memory locations</a:t>
            </a:r>
            <a:r>
              <a:rPr lang="en-US" sz="2000" dirty="0">
                <a:latin typeface="Calibri" panose="020F0502020204030204" pitchFamily="34" charset="0"/>
                <a:ea typeface="Calibri" panose="020F0502020204030204" pitchFamily="34" charset="0"/>
                <a:cs typeface="Calibri" panose="020F0502020204030204" pitchFamily="34" charset="0"/>
              </a:rPr>
              <a:t>, and accessed using an index.</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Why Arrays are Needed:</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To store multiple values of the same type under a single variable name.</a:t>
            </a:r>
          </a:p>
          <a:p>
            <a:r>
              <a:rPr lang="en-US" sz="2000" dirty="0">
                <a:latin typeface="Calibri" panose="020F0502020204030204" pitchFamily="34" charset="0"/>
                <a:ea typeface="Calibri" panose="020F0502020204030204" pitchFamily="34" charset="0"/>
                <a:cs typeface="Calibri" panose="020F0502020204030204" pitchFamily="34" charset="0"/>
              </a:rPr>
              <a:t>Simplifies data management compared to using multiple separate variables.</a:t>
            </a:r>
          </a:p>
          <a:p>
            <a:r>
              <a:rPr lang="en-US" sz="2000" dirty="0">
                <a:latin typeface="Calibri" panose="020F0502020204030204" pitchFamily="34" charset="0"/>
                <a:ea typeface="Calibri" panose="020F0502020204030204" pitchFamily="34" charset="0"/>
                <a:cs typeface="Calibri" panose="020F0502020204030204" pitchFamily="34" charset="0"/>
              </a:rPr>
              <a:t>Allows random access to any element using its index.</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Real-life analogy:</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Think of seats in a movie hall numbered consecutively — each seat is right next to the other without gaps.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8B073F7-F0A6-3A34-54AE-31B28B8B1E96}"/>
              </a:ext>
            </a:extLst>
          </p:cNvPr>
          <p:cNvPicPr>
            <a:picLocks noChangeAspect="1"/>
          </p:cNvPicPr>
          <p:nvPr/>
        </p:nvPicPr>
        <p:blipFill>
          <a:blip r:embed="rId2"/>
          <a:stretch>
            <a:fillRect/>
          </a:stretch>
        </p:blipFill>
        <p:spPr>
          <a:xfrm>
            <a:off x="5102942" y="2713703"/>
            <a:ext cx="3663106" cy="918087"/>
          </a:xfrm>
          <a:prstGeom prst="rect">
            <a:avLst/>
          </a:prstGeom>
        </p:spPr>
      </p:pic>
    </p:spTree>
    <p:extLst>
      <p:ext uri="{BB962C8B-B14F-4D97-AF65-F5344CB8AC3E}">
        <p14:creationId xmlns:p14="http://schemas.microsoft.com/office/powerpoint/2010/main" val="3315318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892B06D2-31E4-A0CD-9338-677A485132CA}"/>
              </a:ext>
            </a:extLst>
          </p:cNvPr>
          <p:cNvSpPr>
            <a:spLocks noChangeAspect="1" noChangeArrowheads="1"/>
          </p:cNvSpPr>
          <p:nvPr/>
        </p:nvSpPr>
        <p:spPr bwMode="auto">
          <a:xfrm>
            <a:off x="4419599" y="3276599"/>
            <a:ext cx="2335161" cy="23351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14E14AAF-6475-4E70-ECB8-24BFC5D8FC9F}"/>
              </a:ext>
            </a:extLst>
          </p:cNvPr>
          <p:cNvSpPr txBox="1"/>
          <p:nvPr/>
        </p:nvSpPr>
        <p:spPr>
          <a:xfrm>
            <a:off x="639097" y="478402"/>
            <a:ext cx="1619354" cy="584775"/>
          </a:xfrm>
          <a:prstGeom prst="rect">
            <a:avLst/>
          </a:prstGeom>
          <a:noFill/>
        </p:spPr>
        <p:txBody>
          <a:bodyPr wrap="none" rtlCol="0">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Working</a:t>
            </a:r>
          </a:p>
        </p:txBody>
      </p:sp>
      <p:pic>
        <p:nvPicPr>
          <p:cNvPr id="3" name="Picture 2">
            <a:extLst>
              <a:ext uri="{FF2B5EF4-FFF2-40B4-BE49-F238E27FC236}">
                <a16:creationId xmlns:a16="http://schemas.microsoft.com/office/drawing/2014/main" id="{E081E1B6-B4D8-0E17-63E7-AEDAEE595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92" y="1600199"/>
            <a:ext cx="6378800" cy="5133109"/>
          </a:xfrm>
          <a:prstGeom prst="rect">
            <a:avLst/>
          </a:prstGeom>
        </p:spPr>
      </p:pic>
    </p:spTree>
    <p:extLst>
      <p:ext uri="{BB962C8B-B14F-4D97-AF65-F5344CB8AC3E}">
        <p14:creationId xmlns:p14="http://schemas.microsoft.com/office/powerpoint/2010/main" val="308791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5229-FDD8-F5D4-7924-786AD5001EBC}"/>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Searching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a:extLst>
              <a:ext uri="{FF2B5EF4-FFF2-40B4-BE49-F238E27FC236}">
                <a16:creationId xmlns:a16="http://schemas.microsoft.com/office/drawing/2014/main" id="{CECA0371-526B-816E-FD36-35366C15CFF4}"/>
              </a:ext>
            </a:extLst>
          </p:cNvPr>
          <p:cNvSpPr>
            <a:spLocks noGrp="1" noChangeAspect="1" noChangeArrowheads="1"/>
          </p:cNvSpPr>
          <p:nvPr>
            <p:ph sz="quarter"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sz="2000" dirty="0">
                <a:latin typeface="Calibri" panose="020F0502020204030204" pitchFamily="34" charset="0"/>
                <a:ea typeface="Calibri" panose="020F0502020204030204" pitchFamily="34" charset="0"/>
                <a:cs typeface="Calibri" panose="020F0502020204030204" pitchFamily="34" charset="0"/>
              </a:rPr>
              <a:t>Searching is an operation which means to find a specific element within an existing array.</a:t>
            </a:r>
          </a:p>
          <a:p>
            <a:r>
              <a:rPr lang="en-IN" sz="2000" dirty="0">
                <a:latin typeface="Calibri" panose="020F0502020204030204" pitchFamily="34" charset="0"/>
                <a:ea typeface="Calibri" panose="020F0502020204030204" pitchFamily="34" charset="0"/>
                <a:cs typeface="Calibri" panose="020F0502020204030204" pitchFamily="34" charset="0"/>
              </a:rPr>
              <a:t>The element may or may not be present in the array.</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b="1" dirty="0">
                <a:latin typeface="Calibri" panose="020F0502020204030204" pitchFamily="34" charset="0"/>
                <a:ea typeface="Calibri" panose="020F0502020204030204" pitchFamily="34" charset="0"/>
                <a:cs typeface="Calibri" panose="020F0502020204030204" pitchFamily="34" charset="0"/>
              </a:rPr>
              <a:t>Types of searching algorithms:</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37975A0-9E1B-168F-21BC-800BDFBAA1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3928266"/>
            <a:ext cx="7329656" cy="1646624"/>
          </a:xfrm>
          <a:prstGeom prst="rect">
            <a:avLst/>
          </a:prstGeom>
          <a:noFill/>
          <a:ln>
            <a:noFill/>
          </a:ln>
        </p:spPr>
      </p:pic>
    </p:spTree>
    <p:extLst>
      <p:ext uri="{BB962C8B-B14F-4D97-AF65-F5344CB8AC3E}">
        <p14:creationId xmlns:p14="http://schemas.microsoft.com/office/powerpoint/2010/main" val="160151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DBA6-7249-8B57-C46B-59A3ED92FA1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Linear Search:</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8BC745-F0C6-3B0F-FD11-1D932E16D9C3}"/>
              </a:ext>
            </a:extLst>
          </p:cNvPr>
          <p:cNvSpPr>
            <a:spLocks noGrp="1"/>
          </p:cNvSpPr>
          <p:nvPr>
            <p:ph sz="quarter" idx="1"/>
          </p:nvPr>
        </p:nvSpPr>
        <p:spPr/>
        <p:txBody>
          <a:bodyPr/>
          <a:lstStyle/>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The linear (or sequential) search algorithm on an </a:t>
            </a:r>
            <a:r>
              <a:rPr lang="en-IN" sz="2000">
                <a:latin typeface="Calibri" panose="020F0502020204030204" pitchFamily="34" charset="0"/>
                <a:ea typeface="Calibri" panose="020F0502020204030204" pitchFamily="34" charset="0"/>
                <a:cs typeface="Calibri" panose="020F0502020204030204" pitchFamily="34" charset="0"/>
              </a:rPr>
              <a:t>array </a:t>
            </a:r>
            <a:r>
              <a:rPr lang="en-IN" sz="2000" dirty="0">
                <a:latin typeface="Calibri" panose="020F0502020204030204" pitchFamily="34" charset="0"/>
                <a:ea typeface="Calibri" panose="020F0502020204030204" pitchFamily="34" charset="0"/>
                <a:cs typeface="Calibri" panose="020F0502020204030204" pitchFamily="34" charset="0"/>
              </a:rPr>
              <a:t>:</a:t>
            </a:r>
          </a:p>
          <a:p>
            <a:r>
              <a:rPr lang="en-IN" sz="2000" dirty="0">
                <a:latin typeface="Calibri" panose="020F0502020204030204" pitchFamily="34" charset="0"/>
                <a:ea typeface="Calibri" panose="020F0502020204030204" pitchFamily="34" charset="0"/>
                <a:cs typeface="Calibri" panose="020F0502020204030204" pitchFamily="34" charset="0"/>
              </a:rPr>
              <a:t>Start from beginning of an array/list and continues until the item is found or the entire array/list has been searched.</a:t>
            </a:r>
          </a:p>
          <a:p>
            <a:r>
              <a:rPr lang="en-IN" sz="2000" dirty="0">
                <a:latin typeface="Calibri" panose="020F0502020204030204" pitchFamily="34" charset="0"/>
                <a:ea typeface="Calibri" panose="020F0502020204030204" pitchFamily="34" charset="0"/>
                <a:cs typeface="Calibri" panose="020F0502020204030204" pitchFamily="34" charset="0"/>
              </a:rPr>
              <a:t>Sequentially scan the array, comparing each array item with the searched value.</a:t>
            </a:r>
          </a:p>
          <a:p>
            <a:r>
              <a:rPr lang="en-IN" sz="2000" dirty="0">
                <a:latin typeface="Calibri" panose="020F0502020204030204" pitchFamily="34" charset="0"/>
                <a:ea typeface="Calibri" panose="020F0502020204030204" pitchFamily="34" charset="0"/>
                <a:cs typeface="Calibri" panose="020F0502020204030204" pitchFamily="34" charset="0"/>
              </a:rPr>
              <a:t>Linear search can be applied to both sorted and unsorted arrays.</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8917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3A40-06DB-1AC6-4015-58CFC2703DF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Example</a:t>
            </a:r>
          </a:p>
        </p:txBody>
      </p:sp>
      <p:sp>
        <p:nvSpPr>
          <p:cNvPr id="3" name="Content Placeholder 2">
            <a:extLst>
              <a:ext uri="{FF2B5EF4-FFF2-40B4-BE49-F238E27FC236}">
                <a16:creationId xmlns:a16="http://schemas.microsoft.com/office/drawing/2014/main" id="{D1BAC343-AF63-CAC0-3A67-B11B610976E6}"/>
              </a:ext>
            </a:extLst>
          </p:cNvPr>
          <p:cNvSpPr>
            <a:spLocks noGrp="1"/>
          </p:cNvSpPr>
          <p:nvPr>
            <p:ph sz="quarter" idx="1"/>
          </p:nvPr>
        </p:nvSpPr>
        <p:spPr/>
        <p:txBody>
          <a:bodyPr/>
          <a:lstStyle/>
          <a:p>
            <a:endParaRPr lang="en-IN" dirty="0"/>
          </a:p>
          <a:p>
            <a:endParaRPr lang="en-IN" dirty="0"/>
          </a:p>
        </p:txBody>
      </p:sp>
      <p:pic>
        <p:nvPicPr>
          <p:cNvPr id="9" name="Picture 8">
            <a:extLst>
              <a:ext uri="{FF2B5EF4-FFF2-40B4-BE49-F238E27FC236}">
                <a16:creationId xmlns:a16="http://schemas.microsoft.com/office/drawing/2014/main" id="{AD43C1DB-B69D-8F78-A5CE-D5B465595C6A}"/>
              </a:ext>
            </a:extLst>
          </p:cNvPr>
          <p:cNvPicPr>
            <a:picLocks noChangeAspect="1"/>
          </p:cNvPicPr>
          <p:nvPr/>
        </p:nvPicPr>
        <p:blipFill>
          <a:blip r:embed="rId2">
            <a:extLst>
              <a:ext uri="{28A0092B-C50C-407E-A947-70E740481C1C}">
                <a14:useLocalDpi xmlns:a14="http://schemas.microsoft.com/office/drawing/2010/main" val="0"/>
              </a:ext>
            </a:extLst>
          </a:blip>
          <a:srcRect t="11995" b="22443"/>
          <a:stretch>
            <a:fillRect/>
          </a:stretch>
        </p:blipFill>
        <p:spPr bwMode="auto">
          <a:xfrm>
            <a:off x="151756" y="1809135"/>
            <a:ext cx="8883739" cy="4572000"/>
          </a:xfrm>
          <a:prstGeom prst="rect">
            <a:avLst/>
          </a:prstGeom>
          <a:noFill/>
          <a:ln>
            <a:noFill/>
          </a:ln>
        </p:spPr>
      </p:pic>
    </p:spTree>
    <p:extLst>
      <p:ext uri="{BB962C8B-B14F-4D97-AF65-F5344CB8AC3E}">
        <p14:creationId xmlns:p14="http://schemas.microsoft.com/office/powerpoint/2010/main" val="2117951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8495-ECAD-41BD-B749-2E12AE6C8CDB}"/>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Algorithm for linear search:</a:t>
            </a:r>
          </a:p>
        </p:txBody>
      </p:sp>
      <p:sp>
        <p:nvSpPr>
          <p:cNvPr id="3" name="Content Placeholder 2">
            <a:extLst>
              <a:ext uri="{FF2B5EF4-FFF2-40B4-BE49-F238E27FC236}">
                <a16:creationId xmlns:a16="http://schemas.microsoft.com/office/drawing/2014/main" id="{24292DB5-486B-F16E-7933-351A370ECF9F}"/>
              </a:ext>
            </a:extLst>
          </p:cNvPr>
          <p:cNvSpPr>
            <a:spLocks noGrp="1"/>
          </p:cNvSpPr>
          <p:nvPr>
            <p:ph sz="quarter" idx="1"/>
          </p:nvPr>
        </p:nvSpPr>
        <p:spPr/>
        <p:txBody>
          <a:bodyPr/>
          <a:lstStyle/>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STEP 1: Start</a:t>
            </a:r>
          </a:p>
          <a:p>
            <a:r>
              <a:rPr lang="en-IN" sz="2000" dirty="0">
                <a:latin typeface="Calibri" panose="020F0502020204030204" pitchFamily="34" charset="0"/>
                <a:ea typeface="Calibri" panose="020F0502020204030204" pitchFamily="34" charset="0"/>
                <a:cs typeface="Calibri" panose="020F0502020204030204" pitchFamily="34" charset="0"/>
              </a:rPr>
              <a:t>STEP 2: Repeat steps 3 and 4 for I = 1to n</a:t>
            </a:r>
          </a:p>
          <a:p>
            <a:r>
              <a:rPr lang="en-IN" sz="2000" dirty="0">
                <a:latin typeface="Calibri" panose="020F0502020204030204" pitchFamily="34" charset="0"/>
                <a:ea typeface="Calibri" panose="020F0502020204030204" pitchFamily="34" charset="0"/>
                <a:cs typeface="Calibri" panose="020F0502020204030204" pitchFamily="34" charset="0"/>
              </a:rPr>
              <a:t>STEP 3: If S[</a:t>
            </a:r>
            <a:r>
              <a:rPr lang="en-IN" sz="2000" dirty="0" err="1">
                <a:latin typeface="Calibri" panose="020F0502020204030204" pitchFamily="34" charset="0"/>
                <a:ea typeface="Calibri" panose="020F0502020204030204" pitchFamily="34" charset="0"/>
                <a:cs typeface="Calibri" panose="020F0502020204030204" pitchFamily="34" charset="0"/>
              </a:rPr>
              <a:t>i</a:t>
            </a:r>
            <a:r>
              <a:rPr lang="en-IN" sz="2000" dirty="0">
                <a:latin typeface="Calibri" panose="020F0502020204030204" pitchFamily="34" charset="0"/>
                <a:ea typeface="Calibri" panose="020F0502020204030204" pitchFamily="34" charset="0"/>
                <a:cs typeface="Calibri" panose="020F0502020204030204" pitchFamily="34" charset="0"/>
              </a:rPr>
              <a:t>] = DATA then</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Printf</a:t>
            </a:r>
            <a:r>
              <a:rPr lang="en-IN" sz="2000" dirty="0">
                <a:latin typeface="Calibri" panose="020F0502020204030204" pitchFamily="34" charset="0"/>
                <a:ea typeface="Calibri" panose="020F0502020204030204" pitchFamily="34" charset="0"/>
                <a:cs typeface="Calibri" panose="020F0502020204030204" pitchFamily="34" charset="0"/>
              </a:rPr>
              <a:t>  “Element is found at position”</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Exit</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[Endif]</a:t>
            </a:r>
          </a:p>
          <a:p>
            <a:r>
              <a:rPr lang="en-IN" sz="2000" dirty="0">
                <a:latin typeface="Calibri" panose="020F0502020204030204" pitchFamily="34" charset="0"/>
                <a:ea typeface="Calibri" panose="020F0502020204030204" pitchFamily="34" charset="0"/>
                <a:cs typeface="Calibri" panose="020F0502020204030204" pitchFamily="34" charset="0"/>
              </a:rPr>
              <a:t>STEP 4: Set </a:t>
            </a:r>
            <a:r>
              <a:rPr lang="en-IN" sz="2000" dirty="0" err="1">
                <a:latin typeface="Calibri" panose="020F0502020204030204" pitchFamily="34" charset="0"/>
                <a:ea typeface="Calibri" panose="020F0502020204030204" pitchFamily="34" charset="0"/>
                <a:cs typeface="Calibri" panose="020F0502020204030204" pitchFamily="34" charset="0"/>
              </a:rPr>
              <a:t>i</a:t>
            </a:r>
            <a:r>
              <a:rPr lang="en-IN" sz="2000" dirty="0">
                <a:latin typeface="Calibri" panose="020F0502020204030204" pitchFamily="34" charset="0"/>
                <a:ea typeface="Calibri" panose="020F0502020204030204" pitchFamily="34" charset="0"/>
                <a:cs typeface="Calibri" panose="020F0502020204030204" pitchFamily="34" charset="0"/>
              </a:rPr>
              <a:t> = i+1</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[End loop]</a:t>
            </a:r>
          </a:p>
          <a:p>
            <a:r>
              <a:rPr lang="en-IN" sz="2000" dirty="0">
                <a:latin typeface="Calibri" panose="020F0502020204030204" pitchFamily="34" charset="0"/>
                <a:ea typeface="Calibri" panose="020F0502020204030204" pitchFamily="34" charset="0"/>
                <a:cs typeface="Calibri" panose="020F0502020204030204" pitchFamily="34" charset="0"/>
              </a:rPr>
              <a:t>STEP 5: Print “Desired element is not found in array”</a:t>
            </a:r>
          </a:p>
          <a:p>
            <a:r>
              <a:rPr lang="en-IN" sz="2000" dirty="0">
                <a:latin typeface="Calibri" panose="020F0502020204030204" pitchFamily="34" charset="0"/>
                <a:ea typeface="Calibri" panose="020F0502020204030204" pitchFamily="34" charset="0"/>
                <a:cs typeface="Calibri" panose="020F0502020204030204" pitchFamily="34" charset="0"/>
              </a:rPr>
              <a:t>STEP 6:Exit</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5069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B4CD-FB2C-F5E9-F3B2-81989E014F6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Performance Analysis</a:t>
            </a:r>
          </a:p>
        </p:txBody>
      </p:sp>
      <p:sp>
        <p:nvSpPr>
          <p:cNvPr id="3" name="Content Placeholder 2">
            <a:extLst>
              <a:ext uri="{FF2B5EF4-FFF2-40B4-BE49-F238E27FC236}">
                <a16:creationId xmlns:a16="http://schemas.microsoft.com/office/drawing/2014/main" id="{C94ECABF-7048-4AB3-9031-4EBCCB3E2F47}"/>
              </a:ext>
            </a:extLst>
          </p:cNvPr>
          <p:cNvSpPr>
            <a:spLocks noGrp="1"/>
          </p:cNvSpPr>
          <p:nvPr>
            <p:ph sz="quarter" idx="1"/>
          </p:nvPr>
        </p:nvSpPr>
        <p:spPr/>
        <p:txBody>
          <a:bodyPr/>
          <a:lstStyle/>
          <a:p>
            <a:pPr marL="0" indent="0">
              <a:buNone/>
            </a:pPr>
            <a:endParaRPr lang="en-IN"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Time complexity:</a:t>
            </a:r>
          </a:p>
          <a:p>
            <a:r>
              <a:rPr lang="en-IN" i="1" dirty="0">
                <a:latin typeface="Calibri" panose="020F0502020204030204" pitchFamily="34" charset="0"/>
                <a:ea typeface="Calibri" panose="020F0502020204030204" pitchFamily="34" charset="0"/>
                <a:cs typeface="Calibri" panose="020F0502020204030204" pitchFamily="34" charset="0"/>
              </a:rPr>
              <a:t>Best case : </a:t>
            </a:r>
            <a:r>
              <a:rPr lang="en-IN" dirty="0">
                <a:latin typeface="Calibri" panose="020F0502020204030204" pitchFamily="34" charset="0"/>
                <a:ea typeface="Calibri" panose="020F0502020204030204" pitchFamily="34" charset="0"/>
                <a:cs typeface="Calibri" panose="020F0502020204030204" pitchFamily="34" charset="0"/>
              </a:rPr>
              <a:t>O(1) , Element present at beginning of an array.</a:t>
            </a:r>
          </a:p>
          <a:p>
            <a:r>
              <a:rPr lang="en-IN" i="1" dirty="0">
                <a:latin typeface="Calibri" panose="020F0502020204030204" pitchFamily="34" charset="0"/>
                <a:ea typeface="Calibri" panose="020F0502020204030204" pitchFamily="34" charset="0"/>
                <a:cs typeface="Calibri" panose="020F0502020204030204" pitchFamily="34" charset="0"/>
              </a:rPr>
              <a:t>Average case :</a:t>
            </a:r>
            <a:r>
              <a:rPr lang="en-IN" dirty="0">
                <a:latin typeface="Calibri" panose="020F0502020204030204" pitchFamily="34" charset="0"/>
                <a:ea typeface="Calibri" panose="020F0502020204030204" pitchFamily="34" charset="0"/>
                <a:cs typeface="Calibri" panose="020F0502020204030204" pitchFamily="34" charset="0"/>
              </a:rPr>
              <a:t>O(n) , Element may be present somewhere in the middle.</a:t>
            </a:r>
          </a:p>
          <a:p>
            <a:r>
              <a:rPr lang="en-IN" i="1" dirty="0">
                <a:latin typeface="Calibri" panose="020F0502020204030204" pitchFamily="34" charset="0"/>
                <a:ea typeface="Calibri" panose="020F0502020204030204" pitchFamily="34" charset="0"/>
                <a:cs typeface="Calibri" panose="020F0502020204030204" pitchFamily="34" charset="0"/>
              </a:rPr>
              <a:t>Worst case </a:t>
            </a:r>
            <a:r>
              <a:rPr lang="en-IN" dirty="0">
                <a:latin typeface="Calibri" panose="020F0502020204030204" pitchFamily="34" charset="0"/>
                <a:ea typeface="Calibri" panose="020F0502020204030204" pitchFamily="34" charset="0"/>
                <a:cs typeface="Calibri" panose="020F0502020204030204" pitchFamily="34" charset="0"/>
              </a:rPr>
              <a:t>:O(n) , Element at last or may not be in the array.</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Space complexity : </a:t>
            </a:r>
            <a:r>
              <a:rPr lang="en-IN" dirty="0">
                <a:latin typeface="Calibri" panose="020F0502020204030204" pitchFamily="34" charset="0"/>
                <a:ea typeface="Calibri" panose="020F0502020204030204" pitchFamily="34" charset="0"/>
                <a:cs typeface="Calibri" panose="020F0502020204030204" pitchFamily="34" charset="0"/>
              </a:rPr>
              <a:t>O(1)</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5804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A8D8-78FF-7BE1-7A1B-C0FF9043ADB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Binary search</a:t>
            </a:r>
          </a:p>
        </p:txBody>
      </p:sp>
      <p:sp>
        <p:nvSpPr>
          <p:cNvPr id="3" name="Content Placeholder 2">
            <a:extLst>
              <a:ext uri="{FF2B5EF4-FFF2-40B4-BE49-F238E27FC236}">
                <a16:creationId xmlns:a16="http://schemas.microsoft.com/office/drawing/2014/main" id="{A80EC720-5261-261B-38E8-B0B53D6D38BB}"/>
              </a:ext>
            </a:extLst>
          </p:cNvPr>
          <p:cNvSpPr>
            <a:spLocks noGrp="1"/>
          </p:cNvSpPr>
          <p:nvPr>
            <p:ph sz="quarter" idx="1"/>
          </p:nvPr>
        </p:nvSpPr>
        <p:spPr>
          <a:xfrm>
            <a:off x="344129" y="1600200"/>
            <a:ext cx="8421919" cy="5184058"/>
          </a:xfrm>
        </p:spPr>
        <p:txBody>
          <a:bodyPr/>
          <a:lstStyle/>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Binary search algorithm is efficient if the array is sorted.</a:t>
            </a:r>
          </a:p>
          <a:p>
            <a:r>
              <a:rPr lang="en-IN" sz="2000" dirty="0">
                <a:latin typeface="Calibri" panose="020F0502020204030204" pitchFamily="34" charset="0"/>
                <a:ea typeface="Calibri" panose="020F0502020204030204" pitchFamily="34" charset="0"/>
                <a:cs typeface="Calibri" panose="020F0502020204030204" pitchFamily="34" charset="0"/>
              </a:rPr>
              <a:t>A binary search is used whenever the list starts to become large.</a:t>
            </a:r>
          </a:p>
          <a:p>
            <a:r>
              <a:rPr lang="en-IN" sz="2000" dirty="0">
                <a:latin typeface="Calibri" panose="020F0502020204030204" pitchFamily="34" charset="0"/>
                <a:ea typeface="Calibri" panose="020F0502020204030204" pitchFamily="34" charset="0"/>
                <a:cs typeface="Calibri" panose="020F0502020204030204" pitchFamily="34" charset="0"/>
              </a:rPr>
              <a:t>It is an example of Divide and Conquer approach.</a:t>
            </a:r>
          </a:p>
          <a:p>
            <a:r>
              <a:rPr lang="en-IN" sz="2000" dirty="0">
                <a:latin typeface="Calibri" panose="020F0502020204030204" pitchFamily="34" charset="0"/>
                <a:ea typeface="Calibri" panose="020F0502020204030204" pitchFamily="34" charset="0"/>
                <a:cs typeface="Calibri" panose="020F0502020204030204" pitchFamily="34" charset="0"/>
              </a:rPr>
              <a:t>The binary search starts by testing the data in the element at the middle of the array to determine if the target is in the first or second half of the list.</a:t>
            </a:r>
          </a:p>
          <a:p>
            <a:r>
              <a:rPr lang="en-IN" sz="2000" dirty="0">
                <a:latin typeface="Calibri" panose="020F0502020204030204" pitchFamily="34" charset="0"/>
                <a:ea typeface="Calibri" panose="020F0502020204030204" pitchFamily="34" charset="0"/>
                <a:cs typeface="Calibri" panose="020F0502020204030204" pitchFamily="34" charset="0"/>
              </a:rPr>
              <a:t>If it is in the first half, we do not need to check the second half. </a:t>
            </a:r>
          </a:p>
          <a:p>
            <a:r>
              <a:rPr lang="en-IN" sz="2000" dirty="0">
                <a:latin typeface="Calibri" panose="020F0502020204030204" pitchFamily="34" charset="0"/>
                <a:ea typeface="Calibri" panose="020F0502020204030204" pitchFamily="34" charset="0"/>
                <a:cs typeface="Calibri" panose="020F0502020204030204" pitchFamily="34" charset="0"/>
              </a:rPr>
              <a:t>If it is in the second half, we do not need to test the first half. </a:t>
            </a:r>
          </a:p>
          <a:p>
            <a:r>
              <a:rPr lang="en-IN" sz="2000" dirty="0">
                <a:latin typeface="Calibri" panose="020F0502020204030204" pitchFamily="34" charset="0"/>
                <a:ea typeface="Calibri" panose="020F0502020204030204" pitchFamily="34" charset="0"/>
                <a:cs typeface="Calibri" panose="020F0502020204030204" pitchFamily="34" charset="0"/>
              </a:rPr>
              <a:t>In other words we eliminate half the list from further consideration. </a:t>
            </a:r>
          </a:p>
          <a:p>
            <a:r>
              <a:rPr lang="en-IN" sz="2000" dirty="0">
                <a:latin typeface="Calibri" panose="020F0502020204030204" pitchFamily="34" charset="0"/>
                <a:ea typeface="Calibri" panose="020F0502020204030204" pitchFamily="34" charset="0"/>
                <a:cs typeface="Calibri" panose="020F0502020204030204" pitchFamily="34" charset="0"/>
              </a:rPr>
              <a:t>We repeat this process until we find the target or determine that it is not in the list.</a:t>
            </a:r>
          </a:p>
          <a:p>
            <a:r>
              <a:rPr lang="en-IN" sz="2000" dirty="0">
                <a:latin typeface="Calibri" panose="020F0502020204030204" pitchFamily="34" charset="0"/>
                <a:ea typeface="Calibri" panose="020F0502020204030204" pitchFamily="34" charset="0"/>
                <a:cs typeface="Calibri" panose="020F0502020204030204" pitchFamily="34" charset="0"/>
              </a:rPr>
              <a:t>To find the middle of the list, we need three variables, one to identify the beginning of the list, one to identify the middle of the list, and one to identify the end of the list.</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40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DB89-901C-F95D-BF84-D949FDF89E65}"/>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Example</a:t>
            </a:r>
          </a:p>
        </p:txBody>
      </p:sp>
      <p:pic>
        <p:nvPicPr>
          <p:cNvPr id="4" name="Content Placeholder 3">
            <a:extLst>
              <a:ext uri="{FF2B5EF4-FFF2-40B4-BE49-F238E27FC236}">
                <a16:creationId xmlns:a16="http://schemas.microsoft.com/office/drawing/2014/main" id="{7FF8B878-F1D0-521D-4EF6-51B96EDB7CD4}"/>
              </a:ext>
            </a:extLst>
          </p:cNvPr>
          <p:cNvPicPr>
            <a:picLocks noGrp="1" noChangeAspect="1"/>
          </p:cNvPicPr>
          <p:nvPr>
            <p:ph sz="quarter" idx="1"/>
          </p:nvPr>
        </p:nvPicPr>
        <p:blipFill rotWithShape="1">
          <a:blip r:embed="rId2"/>
          <a:srcRect l="4317" t="22761" r="7324" b="12166"/>
          <a:stretch>
            <a:fillRect/>
          </a:stretch>
        </p:blipFill>
        <p:spPr>
          <a:xfrm>
            <a:off x="135432" y="1612490"/>
            <a:ext cx="8890581" cy="5171767"/>
          </a:xfrm>
          <a:prstGeom prst="rect">
            <a:avLst/>
          </a:prstGeom>
        </p:spPr>
      </p:pic>
    </p:spTree>
    <p:extLst>
      <p:ext uri="{BB962C8B-B14F-4D97-AF65-F5344CB8AC3E}">
        <p14:creationId xmlns:p14="http://schemas.microsoft.com/office/powerpoint/2010/main" val="2968987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4704-73DA-FACE-0B79-A41F69CEE933}"/>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Algorithm </a:t>
            </a:r>
          </a:p>
        </p:txBody>
      </p:sp>
      <p:sp>
        <p:nvSpPr>
          <p:cNvPr id="3" name="Content Placeholder 2">
            <a:extLst>
              <a:ext uri="{FF2B5EF4-FFF2-40B4-BE49-F238E27FC236}">
                <a16:creationId xmlns:a16="http://schemas.microsoft.com/office/drawing/2014/main" id="{8E49C3CB-EE91-EC04-D16B-5B35E70131A8}"/>
              </a:ext>
            </a:extLst>
          </p:cNvPr>
          <p:cNvSpPr>
            <a:spLocks noGrp="1"/>
          </p:cNvSpPr>
          <p:nvPr>
            <p:ph sz="quarter" idx="1"/>
          </p:nvPr>
        </p:nvSpPr>
        <p:spPr>
          <a:xfrm>
            <a:off x="612648" y="1465006"/>
            <a:ext cx="8393700" cy="5392994"/>
          </a:xfrm>
        </p:spPr>
        <p:txBody>
          <a:bodyPr/>
          <a:lstStyle/>
          <a:p>
            <a:r>
              <a:rPr lang="en-IN" sz="1600" dirty="0"/>
              <a:t>STEP 1:Start</a:t>
            </a:r>
          </a:p>
          <a:p>
            <a:r>
              <a:rPr lang="en-IN" sz="1600" dirty="0"/>
              <a:t>STEP 2: Set Start = lb</a:t>
            </a:r>
          </a:p>
          <a:p>
            <a:pPr marL="0" indent="0">
              <a:buNone/>
            </a:pPr>
            <a:r>
              <a:rPr lang="en-IN" sz="1600" dirty="0"/>
              <a:t>               End = </a:t>
            </a:r>
            <a:r>
              <a:rPr lang="en-IN" sz="1600" dirty="0" err="1"/>
              <a:t>ub</a:t>
            </a:r>
            <a:endParaRPr lang="en-IN" sz="1600" dirty="0"/>
          </a:p>
          <a:p>
            <a:r>
              <a:rPr lang="en-IN" sz="1600" dirty="0"/>
              <a:t>STEP 3:Repeat steps 4 to 6 while Start &lt;=End</a:t>
            </a:r>
          </a:p>
          <a:p>
            <a:r>
              <a:rPr lang="en-IN" sz="1600" dirty="0"/>
              <a:t>STEP 4:If S[middle] = Integer[(start + end)/2]</a:t>
            </a:r>
          </a:p>
          <a:p>
            <a:r>
              <a:rPr lang="en-IN" sz="1600" dirty="0"/>
              <a:t>STEP 5: If S[middle] = DATA then</a:t>
            </a:r>
          </a:p>
          <a:p>
            <a:pPr marL="0" indent="0">
              <a:buNone/>
            </a:pPr>
            <a:r>
              <a:rPr lang="en-IN" sz="1600" dirty="0"/>
              <a:t>              Print “Element is found at position”</a:t>
            </a:r>
          </a:p>
          <a:p>
            <a:pPr marL="0" indent="0">
              <a:buNone/>
            </a:pPr>
            <a:r>
              <a:rPr lang="en-IN" sz="1600" dirty="0"/>
              <a:t>              Exit</a:t>
            </a:r>
          </a:p>
          <a:p>
            <a:pPr marL="0" indent="0">
              <a:buNone/>
            </a:pPr>
            <a:r>
              <a:rPr lang="en-IN" sz="1600" dirty="0"/>
              <a:t>              [Endif]</a:t>
            </a:r>
          </a:p>
          <a:p>
            <a:r>
              <a:rPr lang="en-IN" sz="1600" dirty="0"/>
              <a:t>STEP 6: If middle &lt; DATA then</a:t>
            </a:r>
          </a:p>
          <a:p>
            <a:pPr marL="0" indent="0">
              <a:buNone/>
            </a:pPr>
            <a:r>
              <a:rPr lang="en-IN" sz="1600" dirty="0"/>
              <a:t>              Set start = middle +1</a:t>
            </a:r>
          </a:p>
          <a:p>
            <a:pPr marL="0" indent="0">
              <a:buNone/>
            </a:pPr>
            <a:r>
              <a:rPr lang="en-IN" sz="1600" dirty="0"/>
              <a:t>              Else</a:t>
            </a:r>
          </a:p>
          <a:p>
            <a:pPr marL="0" indent="0">
              <a:buNone/>
            </a:pPr>
            <a:r>
              <a:rPr lang="en-IN" sz="1600" dirty="0"/>
              <a:t>              Set end = middle -1</a:t>
            </a:r>
          </a:p>
          <a:p>
            <a:pPr marL="0" indent="0">
              <a:buNone/>
            </a:pPr>
            <a:r>
              <a:rPr lang="en-IN" sz="1600" dirty="0"/>
              <a:t>              [Endif]</a:t>
            </a:r>
          </a:p>
          <a:p>
            <a:pPr marL="0" indent="0">
              <a:buNone/>
            </a:pPr>
            <a:r>
              <a:rPr lang="en-IN" sz="1600" dirty="0"/>
              <a:t>               [End loop]</a:t>
            </a:r>
          </a:p>
          <a:p>
            <a:r>
              <a:rPr lang="en-IN" sz="1600" dirty="0"/>
              <a:t>STEP 7: Print “Desired element doesn’t exist in array”</a:t>
            </a:r>
          </a:p>
          <a:p>
            <a:r>
              <a:rPr lang="en-IN" sz="1600" dirty="0"/>
              <a:t>STEP 8: Exit</a:t>
            </a:r>
          </a:p>
          <a:p>
            <a:endParaRPr lang="en-IN" sz="1600" dirty="0"/>
          </a:p>
        </p:txBody>
      </p:sp>
    </p:spTree>
    <p:extLst>
      <p:ext uri="{BB962C8B-B14F-4D97-AF65-F5344CB8AC3E}">
        <p14:creationId xmlns:p14="http://schemas.microsoft.com/office/powerpoint/2010/main" val="4193842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7713-5C82-D0A0-C770-879DE1C4D666}"/>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Performance Analysis</a:t>
            </a:r>
          </a:p>
        </p:txBody>
      </p:sp>
      <p:sp>
        <p:nvSpPr>
          <p:cNvPr id="3" name="Content Placeholder 2">
            <a:extLst>
              <a:ext uri="{FF2B5EF4-FFF2-40B4-BE49-F238E27FC236}">
                <a16:creationId xmlns:a16="http://schemas.microsoft.com/office/drawing/2014/main" id="{70E3E17C-A9CC-24DD-22B9-79A16DF1CB0E}"/>
              </a:ext>
            </a:extLst>
          </p:cNvPr>
          <p:cNvSpPr>
            <a:spLocks noGrp="1"/>
          </p:cNvSpPr>
          <p:nvPr>
            <p:ph sz="quarter" idx="1"/>
          </p:nvPr>
        </p:nvSpPr>
        <p:spPr/>
        <p:txBody>
          <a:bodyPr/>
          <a:lstStyle/>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Time Complexity :</a:t>
            </a:r>
          </a:p>
          <a:p>
            <a:r>
              <a:rPr lang="en-IN" i="1" dirty="0">
                <a:latin typeface="Calibri" panose="020F0502020204030204" pitchFamily="34" charset="0"/>
                <a:ea typeface="Calibri" panose="020F0502020204030204" pitchFamily="34" charset="0"/>
                <a:cs typeface="Calibri" panose="020F0502020204030204" pitchFamily="34" charset="0"/>
              </a:rPr>
              <a:t>Best case : </a:t>
            </a:r>
            <a:r>
              <a:rPr lang="en-IN" dirty="0">
                <a:latin typeface="Calibri" panose="020F0502020204030204" pitchFamily="34" charset="0"/>
                <a:ea typeface="Calibri" panose="020F0502020204030204" pitchFamily="34" charset="0"/>
                <a:cs typeface="Calibri" panose="020F0502020204030204" pitchFamily="34" charset="0"/>
              </a:rPr>
              <a:t>O(1), found in middle </a:t>
            </a:r>
          </a:p>
          <a:p>
            <a:r>
              <a:rPr lang="en-IN" i="1" dirty="0">
                <a:latin typeface="Calibri" panose="020F0502020204030204" pitchFamily="34" charset="0"/>
                <a:ea typeface="Calibri" panose="020F0502020204030204" pitchFamily="34" charset="0"/>
                <a:cs typeface="Calibri" panose="020F0502020204030204" pitchFamily="34" charset="0"/>
              </a:rPr>
              <a:t>Average case :</a:t>
            </a:r>
            <a:r>
              <a:rPr lang="en-IN" dirty="0">
                <a:latin typeface="Calibri" panose="020F0502020204030204" pitchFamily="34" charset="0"/>
                <a:ea typeface="Calibri" panose="020F0502020204030204" pitchFamily="34" charset="0"/>
                <a:cs typeface="Calibri" panose="020F0502020204030204" pitchFamily="34" charset="0"/>
              </a:rPr>
              <a:t>O(log n) , Element is present in either of subarray. </a:t>
            </a:r>
          </a:p>
          <a:p>
            <a:r>
              <a:rPr lang="en-IN" i="1" dirty="0">
                <a:latin typeface="Calibri" panose="020F0502020204030204" pitchFamily="34" charset="0"/>
                <a:ea typeface="Calibri" panose="020F0502020204030204" pitchFamily="34" charset="0"/>
                <a:cs typeface="Calibri" panose="020F0502020204030204" pitchFamily="34" charset="0"/>
              </a:rPr>
              <a:t>Worst case : </a:t>
            </a:r>
            <a:r>
              <a:rPr lang="en-IN" dirty="0">
                <a:latin typeface="Calibri" panose="020F0502020204030204" pitchFamily="34" charset="0"/>
                <a:ea typeface="Calibri" panose="020F0502020204030204" pitchFamily="34" charset="0"/>
                <a:cs typeface="Calibri" panose="020F0502020204030204" pitchFamily="34" charset="0"/>
              </a:rPr>
              <a:t>O(log n), Element is present in either of subarray.</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Space complexity : </a:t>
            </a:r>
            <a:r>
              <a:rPr lang="en-IN" dirty="0">
                <a:latin typeface="Calibri" panose="020F0502020204030204" pitchFamily="34" charset="0"/>
                <a:ea typeface="Calibri" panose="020F0502020204030204" pitchFamily="34" charset="0"/>
                <a:cs typeface="Calibri" panose="020F0502020204030204" pitchFamily="34" charset="0"/>
              </a:rPr>
              <a:t>O(1)</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524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B298-779E-E9AD-8358-DFA80824F44E}"/>
              </a:ext>
            </a:extLst>
          </p:cNvPr>
          <p:cNvSpPr>
            <a:spLocks noGrp="1"/>
          </p:cNvSpPr>
          <p:nvPr>
            <p:ph type="title"/>
          </p:nvPr>
        </p:nvSpPr>
        <p:spPr/>
        <p:txBody>
          <a:bodyPr/>
          <a:lstStyle/>
          <a:p>
            <a:r>
              <a:rPr lang="en-IN" b="1" dirty="0"/>
              <a:t>Characteristics of Arrays</a:t>
            </a:r>
            <a:endParaRPr lang="en-IN" dirty="0"/>
          </a:p>
        </p:txBody>
      </p:sp>
      <p:sp>
        <p:nvSpPr>
          <p:cNvPr id="4" name="Rectangle 1">
            <a:extLst>
              <a:ext uri="{FF2B5EF4-FFF2-40B4-BE49-F238E27FC236}">
                <a16:creationId xmlns:a16="http://schemas.microsoft.com/office/drawing/2014/main" id="{C3C35751-71D8-5663-DB8A-0455967EDB21}"/>
              </a:ext>
            </a:extLst>
          </p:cNvPr>
          <p:cNvSpPr>
            <a:spLocks noGrp="1" noChangeArrowheads="1"/>
          </p:cNvSpPr>
          <p:nvPr>
            <p:ph sz="quarter" idx="1"/>
          </p:nvPr>
        </p:nvSpPr>
        <p:spPr bwMode="auto">
          <a:xfrm>
            <a:off x="612648" y="1394800"/>
            <a:ext cx="842319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Fixed Size (Static Memory Allocation)</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Once declared, the size of the array cannot be changed.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Homogeneous Elements (Same Data Type)</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 elements in the array must be of the same data type (e.g., all integers, all floats).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Stored in Contiguous Memory Locations</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Elements are placed one after another in memory without gaps.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Calibri" panose="020F0502020204030204" pitchFamily="34" charset="0"/>
                <a:ea typeface="Calibri" panose="020F0502020204030204" pitchFamily="34" charset="0"/>
                <a:cs typeface="Calibri" panose="020F0502020204030204" pitchFamily="34" charset="0"/>
              </a:rPr>
              <a:t>Array Element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Calibri" panose="020F0502020204030204" pitchFamily="34" charset="0"/>
                <a:ea typeface="Calibri" panose="020F0502020204030204" pitchFamily="34" charset="0"/>
                <a:cs typeface="Calibri" panose="020F0502020204030204" pitchFamily="34" charset="0"/>
              </a:rPr>
              <a:t>Each item stored in an array is called an element.</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Random Access Using Index</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Any element can be accessed directly using its index in constant time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O(1)</a:t>
            </a:r>
            <a:r>
              <a:rPr lang="en-US" altLang="en-US" sz="1800" dirty="0">
                <a:latin typeface="Calibri" panose="020F0502020204030204" pitchFamily="34" charset="0"/>
                <a:ea typeface="Calibri" panose="020F0502020204030204" pitchFamily="34" charset="0"/>
                <a:cs typeface="Calibri" panose="020F0502020204030204" pitchFamily="34" charset="0"/>
              </a:rPr>
              <a:t> and in</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dexing usually starts from 0</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Array Size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Calibri" panose="020F0502020204030204" pitchFamily="34" charset="0"/>
                <a:ea typeface="Calibri" panose="020F0502020204030204" pitchFamily="34" charset="0"/>
                <a:cs typeface="Calibri" panose="020F0502020204030204" pitchFamily="34" charset="0"/>
              </a:rPr>
              <a:t>It is the total number of  elements it can hold</a:t>
            </a:r>
            <a:endPar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5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661C-B5FF-4E6F-9797-E5F7BD755BC8}"/>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Sorting</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86EA067-82E9-6DF3-CE1A-B777DC358659}"/>
              </a:ext>
            </a:extLst>
          </p:cNvPr>
          <p:cNvSpPr>
            <a:spLocks noGrp="1"/>
          </p:cNvSpPr>
          <p:nvPr>
            <p:ph sz="quarter" idx="1"/>
          </p:nvPr>
        </p:nvSpPr>
        <p:spPr/>
        <p:txBody>
          <a:bodyPr/>
          <a:lstStyle/>
          <a:p>
            <a:r>
              <a:rPr lang="en-IN" sz="2000" dirty="0">
                <a:latin typeface="Calibri" panose="020F0502020204030204" pitchFamily="34" charset="0"/>
                <a:ea typeface="Calibri" panose="020F0502020204030204" pitchFamily="34" charset="0"/>
                <a:cs typeface="Calibri" panose="020F0502020204030204" pitchFamily="34" charset="0"/>
              </a:rPr>
              <a:t>Sorting an array means to rearrange the elements of an array in a certain order.</a:t>
            </a:r>
          </a:p>
          <a:p>
            <a:r>
              <a:rPr lang="en-IN" sz="2000" dirty="0">
                <a:latin typeface="Calibri" panose="020F0502020204030204" pitchFamily="34" charset="0"/>
                <a:ea typeface="Calibri" panose="020F0502020204030204" pitchFamily="34" charset="0"/>
                <a:cs typeface="Calibri" panose="020F0502020204030204" pitchFamily="34" charset="0"/>
              </a:rPr>
              <a:t>The elements can be arranged either in ascending or in descending order.</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F3E0638B-5F73-D32F-7876-FB6EE1780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947" y="2937386"/>
            <a:ext cx="5309421" cy="353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962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A194-704A-8F0F-D9A3-7418A513E835}"/>
              </a:ext>
            </a:extLst>
          </p:cNvPr>
          <p:cNvSpPr>
            <a:spLocks noGrp="1"/>
          </p:cNvSpPr>
          <p:nvPr>
            <p:ph type="title"/>
          </p:nvPr>
        </p:nvSpPr>
        <p:spPr/>
        <p:txBody>
          <a:bodyPr/>
          <a:lstStyle/>
          <a:p>
            <a:br>
              <a:rPr lang="en-IN" sz="3600" b="1" dirty="0">
                <a:latin typeface="Calibri" panose="020F0502020204030204" pitchFamily="34" charset="0"/>
                <a:ea typeface="Calibri" panose="020F0502020204030204" pitchFamily="34" charset="0"/>
                <a:cs typeface="Calibri" panose="020F0502020204030204" pitchFamily="34" charset="0"/>
              </a:rPr>
            </a:br>
            <a:br>
              <a:rPr lang="en-IN" sz="3600" b="1" dirty="0">
                <a:latin typeface="Calibri" panose="020F0502020204030204" pitchFamily="34" charset="0"/>
                <a:ea typeface="Calibri" panose="020F0502020204030204" pitchFamily="34" charset="0"/>
                <a:cs typeface="Calibri" panose="020F0502020204030204" pitchFamily="34" charset="0"/>
              </a:rPr>
            </a:br>
            <a:r>
              <a:rPr lang="en-IN" sz="3600" b="1" dirty="0">
                <a:latin typeface="Calibri" panose="020F0502020204030204" pitchFamily="34" charset="0"/>
                <a:ea typeface="Calibri" panose="020F0502020204030204" pitchFamily="34" charset="0"/>
                <a:cs typeface="Calibri" panose="020F0502020204030204" pitchFamily="34" charset="0"/>
              </a:rPr>
              <a:t>Types of Sorting Algorithms</a:t>
            </a:r>
            <a:br>
              <a:rPr lang="en-IN" sz="3600" b="1" dirty="0">
                <a:latin typeface="Calibri" panose="020F0502020204030204" pitchFamily="34" charset="0"/>
                <a:ea typeface="Calibri" panose="020F0502020204030204" pitchFamily="34" charset="0"/>
                <a:cs typeface="Calibri" panose="020F0502020204030204" pitchFamily="34" charset="0"/>
              </a:rPr>
            </a:br>
            <a:br>
              <a:rPr lang="en-IN" sz="3600" b="1" dirty="0">
                <a:latin typeface="Calibri" panose="020F0502020204030204" pitchFamily="34" charset="0"/>
                <a:ea typeface="Calibri" panose="020F0502020204030204" pitchFamily="34" charset="0"/>
                <a:cs typeface="Calibri" panose="020F0502020204030204" pitchFamily="34" charset="0"/>
              </a:rPr>
            </a:br>
            <a:endParaRPr lang="en-IN" b="1" dirty="0"/>
          </a:p>
        </p:txBody>
      </p:sp>
      <p:pic>
        <p:nvPicPr>
          <p:cNvPr id="1028" name="Picture 4">
            <a:extLst>
              <a:ext uri="{FF2B5EF4-FFF2-40B4-BE49-F238E27FC236}">
                <a16:creationId xmlns:a16="http://schemas.microsoft.com/office/drawing/2014/main" id="{F08BC7CF-83F7-892B-8F0E-1144FAB1704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81216" y="1484671"/>
            <a:ext cx="6661572" cy="531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629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840D-9380-6B81-DB6A-6543F554977D}"/>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Bubble Sort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3D3C7F3-7D1B-87DD-A2C0-597C6E8FBBC2}"/>
              </a:ext>
            </a:extLst>
          </p:cNvPr>
          <p:cNvSpPr>
            <a:spLocks noGrp="1"/>
          </p:cNvSpPr>
          <p:nvPr>
            <p:ph sz="quarter" idx="1"/>
          </p:nvPr>
        </p:nvSpPr>
        <p:spPr>
          <a:xfrm>
            <a:off x="612648" y="1600200"/>
            <a:ext cx="8153400" cy="5257800"/>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In Bubble Sort, </a:t>
            </a:r>
            <a:r>
              <a:rPr lang="en-US" sz="2000" b="1" dirty="0">
                <a:latin typeface="Calibri" panose="020F0502020204030204" pitchFamily="34" charset="0"/>
                <a:ea typeface="Calibri" panose="020F0502020204030204" pitchFamily="34" charset="0"/>
                <a:cs typeface="Calibri" panose="020F0502020204030204" pitchFamily="34" charset="0"/>
              </a:rPr>
              <a:t>each element</a:t>
            </a:r>
            <a:r>
              <a:rPr lang="en-US" sz="2000" dirty="0">
                <a:latin typeface="Calibri" panose="020F0502020204030204" pitchFamily="34" charset="0"/>
                <a:ea typeface="Calibri" panose="020F0502020204030204" pitchFamily="34" charset="0"/>
                <a:cs typeface="Calibri" panose="020F0502020204030204" pitchFamily="34" charset="0"/>
              </a:rPr>
              <a:t> is compared with </a:t>
            </a:r>
            <a:r>
              <a:rPr lang="en-US" sz="2000" b="1" dirty="0">
                <a:latin typeface="Calibri" panose="020F0502020204030204" pitchFamily="34" charset="0"/>
                <a:ea typeface="Calibri" panose="020F0502020204030204" pitchFamily="34" charset="0"/>
                <a:cs typeface="Calibri" panose="020F0502020204030204" pitchFamily="34" charset="0"/>
              </a:rPr>
              <a:t>its adjacent element.</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If the first element is </a:t>
            </a:r>
            <a:r>
              <a:rPr lang="en-US" sz="2000" b="1" dirty="0">
                <a:latin typeface="Calibri" panose="020F0502020204030204" pitchFamily="34" charset="0"/>
                <a:ea typeface="Calibri" panose="020F0502020204030204" pitchFamily="34" charset="0"/>
                <a:cs typeface="Calibri" panose="020F0502020204030204" pitchFamily="34" charset="0"/>
              </a:rPr>
              <a:t>larger</a:t>
            </a:r>
            <a:r>
              <a:rPr lang="en-US" sz="2000" dirty="0">
                <a:latin typeface="Calibri" panose="020F0502020204030204" pitchFamily="34" charset="0"/>
                <a:ea typeface="Calibri" panose="020F0502020204030204" pitchFamily="34" charset="0"/>
                <a:cs typeface="Calibri" panose="020F0502020204030204" pitchFamily="34" charset="0"/>
              </a:rPr>
              <a:t> than the next, their </a:t>
            </a:r>
            <a:r>
              <a:rPr lang="en-US" sz="2000" b="1" dirty="0">
                <a:latin typeface="Calibri" panose="020F0502020204030204" pitchFamily="34" charset="0"/>
                <a:ea typeface="Calibri" panose="020F0502020204030204" pitchFamily="34" charset="0"/>
                <a:cs typeface="Calibri" panose="020F0502020204030204" pitchFamily="34" charset="0"/>
              </a:rPr>
              <a:t>positions are swapped.</a:t>
            </a:r>
          </a:p>
          <a:p>
            <a:r>
              <a:rPr lang="en-US" sz="2000" dirty="0">
                <a:latin typeface="Calibri" panose="020F0502020204030204" pitchFamily="34" charset="0"/>
                <a:ea typeface="Calibri" panose="020F0502020204030204" pitchFamily="34" charset="0"/>
                <a:cs typeface="Calibri" panose="020F0502020204030204" pitchFamily="34" charset="0"/>
              </a:rPr>
              <a:t>Otherwise, the position of the elements is </a:t>
            </a:r>
            <a:r>
              <a:rPr lang="en-US" sz="2000" b="1" dirty="0">
                <a:latin typeface="Calibri" panose="020F0502020204030204" pitchFamily="34" charset="0"/>
                <a:ea typeface="Calibri" panose="020F0502020204030204" pitchFamily="34" charset="0"/>
                <a:cs typeface="Calibri" panose="020F0502020204030204" pitchFamily="34" charset="0"/>
              </a:rPr>
              <a:t>not changed</a:t>
            </a:r>
            <a:r>
              <a:rPr lang="en-US" sz="2000" dirty="0">
                <a:latin typeface="Calibri" panose="020F0502020204030204" pitchFamily="34" charset="0"/>
                <a:ea typeface="Calibri" panose="020F0502020204030204" pitchFamily="34" charset="0"/>
                <a:cs typeface="Calibri" panose="020F0502020204030204" pitchFamily="34" charset="0"/>
              </a:rPr>
              <a:t>.</a:t>
            </a:r>
          </a:p>
          <a:p>
            <a:r>
              <a:rPr lang="en-US" sz="2000" dirty="0">
                <a:latin typeface="Calibri" panose="020F0502020204030204" pitchFamily="34" charset="0"/>
                <a:ea typeface="Calibri" panose="020F0502020204030204" pitchFamily="34" charset="0"/>
                <a:cs typeface="Calibri" panose="020F0502020204030204" pitchFamily="34" charset="0"/>
              </a:rPr>
              <a:t>This process continues until the entire array is sorted.</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Algorithm:</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for (</a:t>
            </a:r>
            <a:r>
              <a:rPr lang="en-US" sz="2000" dirty="0" err="1">
                <a:latin typeface="Calibri" panose="020F0502020204030204" pitchFamily="34" charset="0"/>
                <a:ea typeface="Calibri" panose="020F0502020204030204" pitchFamily="34" charset="0"/>
                <a:cs typeface="Calibri" panose="020F0502020204030204" pitchFamily="34" charset="0"/>
              </a:rPr>
              <a:t>i</a:t>
            </a:r>
            <a:r>
              <a:rPr lang="en-US" sz="2000" dirty="0">
                <a:latin typeface="Calibri" panose="020F0502020204030204" pitchFamily="34" charset="0"/>
                <a:ea typeface="Calibri" panose="020F0502020204030204" pitchFamily="34" charset="0"/>
                <a:cs typeface="Calibri" panose="020F0502020204030204" pitchFamily="34" charset="0"/>
              </a:rPr>
              <a:t> = n; </a:t>
            </a:r>
            <a:r>
              <a:rPr lang="en-US" sz="2000" dirty="0" err="1">
                <a:latin typeface="Calibri" panose="020F0502020204030204" pitchFamily="34" charset="0"/>
                <a:ea typeface="Calibri" panose="020F0502020204030204" pitchFamily="34" charset="0"/>
                <a:cs typeface="Calibri" panose="020F0502020204030204" pitchFamily="34" charset="0"/>
              </a:rPr>
              <a:t>i</a:t>
            </a:r>
            <a:r>
              <a:rPr lang="en-US" sz="2000" dirty="0">
                <a:latin typeface="Calibri" panose="020F0502020204030204" pitchFamily="34" charset="0"/>
                <a:ea typeface="Calibri" panose="020F0502020204030204" pitchFamily="34" charset="0"/>
                <a:cs typeface="Calibri" panose="020F0502020204030204" pitchFamily="34" charset="0"/>
              </a:rPr>
              <a:t> &gt; 1; </a:t>
            </a:r>
            <a:r>
              <a:rPr lang="en-US" sz="2000" dirty="0" err="1">
                <a:latin typeface="Calibri" panose="020F0502020204030204" pitchFamily="34" charset="0"/>
                <a:ea typeface="Calibri" panose="020F0502020204030204" pitchFamily="34" charset="0"/>
                <a:cs typeface="Calibri" panose="020F0502020204030204" pitchFamily="34" charset="0"/>
              </a:rPr>
              <a:t>i</a:t>
            </a:r>
            <a:r>
              <a:rPr lang="en-US" sz="2000" dirty="0">
                <a:latin typeface="Calibri" panose="020F0502020204030204" pitchFamily="34" charset="0"/>
                <a:ea typeface="Calibri" panose="020F0502020204030204" pitchFamily="34"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for (j = 1; j &lt; </a:t>
            </a:r>
            <a:r>
              <a:rPr lang="en-US" sz="2000" dirty="0" err="1">
                <a:latin typeface="Calibri" panose="020F0502020204030204" pitchFamily="34" charset="0"/>
                <a:ea typeface="Calibri" panose="020F0502020204030204" pitchFamily="34" charset="0"/>
                <a:cs typeface="Calibri" panose="020F0502020204030204" pitchFamily="34" charset="0"/>
              </a:rPr>
              <a:t>i</a:t>
            </a:r>
            <a:r>
              <a:rPr lang="en-US" sz="2000" dirty="0">
                <a:latin typeface="Calibri" panose="020F0502020204030204" pitchFamily="34" charset="0"/>
                <a:ea typeface="Calibri" panose="020F0502020204030204" pitchFamily="34" charset="0"/>
                <a:cs typeface="Calibri" panose="020F0502020204030204" pitchFamily="34" charset="0"/>
              </a:rPr>
              <a:t> - 1; </a:t>
            </a:r>
            <a:r>
              <a:rPr lang="en-US" sz="2000" dirty="0" err="1">
                <a:latin typeface="Calibri" panose="020F0502020204030204" pitchFamily="34" charset="0"/>
                <a:ea typeface="Calibri" panose="020F0502020204030204" pitchFamily="34" charset="0"/>
                <a:cs typeface="Calibri" panose="020F0502020204030204" pitchFamily="34" charset="0"/>
              </a:rPr>
              <a:t>j++</a:t>
            </a:r>
            <a:r>
              <a:rPr lang="en-US" sz="2000" dirty="0">
                <a:latin typeface="Calibri" panose="020F0502020204030204" pitchFamily="34" charset="0"/>
                <a:ea typeface="Calibri" panose="020F0502020204030204" pitchFamily="34"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if (a[j] &gt; a[j+1])</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   // swap</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 = a[j]</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a[j] = a[j+1]</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a[j+1] = t</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6602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27D5-9EDA-A176-3B61-9960FF2E0C35}"/>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Example</a:t>
            </a:r>
          </a:p>
        </p:txBody>
      </p:sp>
      <p:sp>
        <p:nvSpPr>
          <p:cNvPr id="14" name="Content Placeholder 13">
            <a:extLst>
              <a:ext uri="{FF2B5EF4-FFF2-40B4-BE49-F238E27FC236}">
                <a16:creationId xmlns:a16="http://schemas.microsoft.com/office/drawing/2014/main" id="{4F03D5CE-0FF0-78AC-0463-2938580BE838}"/>
              </a:ext>
            </a:extLst>
          </p:cNvPr>
          <p:cNvSpPr>
            <a:spLocks noGrp="1"/>
          </p:cNvSpPr>
          <p:nvPr>
            <p:ph sz="quarter" idx="1"/>
          </p:nvPr>
        </p:nvSpPr>
        <p:spPr/>
        <p:txBody>
          <a:bodyPr/>
          <a:lstStyle/>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Consider an unsorted array: [7,2,8,5,4]</a:t>
            </a:r>
          </a:p>
          <a:p>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15" name="Content Placeholder 12">
            <a:extLst>
              <a:ext uri="{FF2B5EF4-FFF2-40B4-BE49-F238E27FC236}">
                <a16:creationId xmlns:a16="http://schemas.microsoft.com/office/drawing/2014/main" id="{F5768A64-C366-0CC1-20DB-16D10D353A8D}"/>
              </a:ext>
            </a:extLst>
          </p:cNvPr>
          <p:cNvPicPr>
            <a:picLocks noChangeAspect="1"/>
          </p:cNvPicPr>
          <p:nvPr/>
        </p:nvPicPr>
        <p:blipFill rotWithShape="1">
          <a:blip r:embed="rId2">
            <a:extLst>
              <a:ext uri="{28A0092B-C50C-407E-A947-70E740481C1C}">
                <a14:useLocalDpi xmlns:a14="http://schemas.microsoft.com/office/drawing/2010/main" val="0"/>
              </a:ext>
            </a:extLst>
          </a:blip>
          <a:srcRect l="7555" t="26796" r="3508" b="14167"/>
          <a:stretch>
            <a:fillRect/>
          </a:stretch>
        </p:blipFill>
        <p:spPr bwMode="auto">
          <a:xfrm>
            <a:off x="356990" y="2182761"/>
            <a:ext cx="8435447" cy="437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422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6D21-FFBB-1CA7-35D0-A471C879480D}"/>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Performance Analysis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32390F-8832-955D-5253-0751A8F3614D}"/>
              </a:ext>
            </a:extLst>
          </p:cNvPr>
          <p:cNvSpPr>
            <a:spLocks noGrp="1"/>
          </p:cNvSpPr>
          <p:nvPr>
            <p:ph sz="quarter" idx="1"/>
          </p:nvPr>
        </p:nvSpPr>
        <p:spPr>
          <a:xfrm>
            <a:off x="495300" y="1742768"/>
            <a:ext cx="8153400" cy="5115232"/>
          </a:xfrm>
        </p:spPr>
        <p:txBody>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Time Complexity:</a:t>
            </a: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T(n) = (n - 1) + (n - 2) + ... + 1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 n(n - 1) / 2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 O(n²)</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Case-wise Time Complexity</a:t>
            </a:r>
            <a:endParaRPr lang="en-IN" sz="2000" b="1" dirty="0">
              <a:latin typeface="Calibri" panose="020F0502020204030204" pitchFamily="34" charset="0"/>
              <a:ea typeface="Calibri" panose="020F0502020204030204" pitchFamily="34" charset="0"/>
              <a:cs typeface="Calibri" panose="020F0502020204030204" pitchFamily="34" charset="0"/>
            </a:endParaRPr>
          </a:p>
          <a:p>
            <a:r>
              <a:rPr lang="en-US" sz="2000" i="1" dirty="0">
                <a:latin typeface="Calibri" panose="020F0502020204030204" pitchFamily="34" charset="0"/>
                <a:ea typeface="Calibri" panose="020F0502020204030204" pitchFamily="34" charset="0"/>
                <a:cs typeface="Calibri" panose="020F0502020204030204" pitchFamily="34" charset="0"/>
              </a:rPr>
              <a:t>Best Case (Already Sorted): </a:t>
            </a:r>
            <a:r>
              <a:rPr lang="en-US" sz="2000" dirty="0">
                <a:latin typeface="Calibri" panose="020F0502020204030204" pitchFamily="34" charset="0"/>
                <a:ea typeface="Calibri" panose="020F0502020204030204" pitchFamily="34" charset="0"/>
                <a:cs typeface="Calibri" panose="020F0502020204030204" pitchFamily="34" charset="0"/>
              </a:rPr>
              <a:t>O(n)</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i="1" dirty="0">
                <a:latin typeface="Calibri" panose="020F0502020204030204" pitchFamily="34" charset="0"/>
                <a:ea typeface="Calibri" panose="020F0502020204030204" pitchFamily="34" charset="0"/>
                <a:cs typeface="Calibri" panose="020F0502020204030204" pitchFamily="34" charset="0"/>
              </a:rPr>
              <a:t>Average Case: </a:t>
            </a:r>
            <a:r>
              <a:rPr lang="en-US" sz="2000" dirty="0">
                <a:latin typeface="Calibri" panose="020F0502020204030204" pitchFamily="34" charset="0"/>
                <a:ea typeface="Calibri" panose="020F0502020204030204" pitchFamily="34" charset="0"/>
                <a:cs typeface="Calibri" panose="020F0502020204030204" pitchFamily="34" charset="0"/>
              </a:rPr>
              <a:t>O(n²)</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i="1" dirty="0">
                <a:latin typeface="Calibri" panose="020F0502020204030204" pitchFamily="34" charset="0"/>
                <a:ea typeface="Calibri" panose="020F0502020204030204" pitchFamily="34" charset="0"/>
                <a:cs typeface="Calibri" panose="020F0502020204030204" pitchFamily="34" charset="0"/>
              </a:rPr>
              <a:t>Worst Case (Reverse Sorted): </a:t>
            </a:r>
            <a:r>
              <a:rPr lang="en-US" sz="2000" dirty="0">
                <a:latin typeface="Calibri" panose="020F0502020204030204" pitchFamily="34" charset="0"/>
                <a:ea typeface="Calibri" panose="020F0502020204030204" pitchFamily="34" charset="0"/>
                <a:cs typeface="Calibri" panose="020F0502020204030204" pitchFamily="34" charset="0"/>
              </a:rPr>
              <a:t>O(n²)</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Space Complexity: </a:t>
            </a:r>
            <a:r>
              <a:rPr lang="en-US" sz="2000" dirty="0">
                <a:latin typeface="Calibri" panose="020F0502020204030204" pitchFamily="34" charset="0"/>
                <a:ea typeface="Calibri" panose="020F0502020204030204" pitchFamily="34" charset="0"/>
                <a:cs typeface="Calibri" panose="020F0502020204030204" pitchFamily="34" charset="0"/>
              </a:rPr>
              <a:t>O(1) (In-place sorting)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0045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3AEF-22EE-97C3-560B-E72F747DC9B5}"/>
              </a:ext>
            </a:extLst>
          </p:cNvPr>
          <p:cNvSpPr>
            <a:spLocks noGrp="1"/>
          </p:cNvSpPr>
          <p:nvPr>
            <p:ph type="title"/>
          </p:nvPr>
        </p:nvSpPr>
        <p:spPr>
          <a:xfrm>
            <a:off x="602816" y="130277"/>
            <a:ext cx="8153400" cy="990600"/>
          </a:xfrm>
        </p:spPr>
        <p:txBody>
          <a:bodyPr/>
          <a:lstStyle/>
          <a:p>
            <a:r>
              <a:rPr lang="en-US" b="1" dirty="0"/>
              <a:t>Time and Space Complexity Analysis of Array operations:</a:t>
            </a:r>
            <a:endParaRPr lang="en-IN" dirty="0"/>
          </a:p>
        </p:txBody>
      </p:sp>
      <p:graphicFrame>
        <p:nvGraphicFramePr>
          <p:cNvPr id="4" name="Content Placeholder 3">
            <a:extLst>
              <a:ext uri="{FF2B5EF4-FFF2-40B4-BE49-F238E27FC236}">
                <a16:creationId xmlns:a16="http://schemas.microsoft.com/office/drawing/2014/main" id="{E21357DB-B6AC-74C7-37E5-391776C3226E}"/>
              </a:ext>
            </a:extLst>
          </p:cNvPr>
          <p:cNvGraphicFramePr>
            <a:graphicFrameLocks noGrp="1"/>
          </p:cNvGraphicFramePr>
          <p:nvPr>
            <p:ph sz="quarter" idx="1"/>
            <p:extLst>
              <p:ext uri="{D42A27DB-BD31-4B8C-83A1-F6EECF244321}">
                <p14:modId xmlns:p14="http://schemas.microsoft.com/office/powerpoint/2010/main" val="4229530299"/>
              </p:ext>
            </p:extLst>
          </p:nvPr>
        </p:nvGraphicFramePr>
        <p:xfrm>
          <a:off x="56367" y="1564003"/>
          <a:ext cx="9031265" cy="5375445"/>
        </p:xfrm>
        <a:graphic>
          <a:graphicData uri="http://schemas.openxmlformats.org/drawingml/2006/table">
            <a:tbl>
              <a:tblPr firstRow="1" firstCol="1" bandRow="1">
                <a:tableStyleId>{5C22544A-7EE6-4342-B048-85BDC9FD1C3A}</a:tableStyleId>
              </a:tblPr>
              <a:tblGrid>
                <a:gridCol w="1806253">
                  <a:extLst>
                    <a:ext uri="{9D8B030D-6E8A-4147-A177-3AD203B41FA5}">
                      <a16:colId xmlns:a16="http://schemas.microsoft.com/office/drawing/2014/main" val="491266311"/>
                    </a:ext>
                  </a:extLst>
                </a:gridCol>
                <a:gridCol w="1806253">
                  <a:extLst>
                    <a:ext uri="{9D8B030D-6E8A-4147-A177-3AD203B41FA5}">
                      <a16:colId xmlns:a16="http://schemas.microsoft.com/office/drawing/2014/main" val="667107904"/>
                    </a:ext>
                  </a:extLst>
                </a:gridCol>
                <a:gridCol w="1806253">
                  <a:extLst>
                    <a:ext uri="{9D8B030D-6E8A-4147-A177-3AD203B41FA5}">
                      <a16:colId xmlns:a16="http://schemas.microsoft.com/office/drawing/2014/main" val="1340442680"/>
                    </a:ext>
                  </a:extLst>
                </a:gridCol>
                <a:gridCol w="1806253">
                  <a:extLst>
                    <a:ext uri="{9D8B030D-6E8A-4147-A177-3AD203B41FA5}">
                      <a16:colId xmlns:a16="http://schemas.microsoft.com/office/drawing/2014/main" val="337662525"/>
                    </a:ext>
                  </a:extLst>
                </a:gridCol>
                <a:gridCol w="1806253">
                  <a:extLst>
                    <a:ext uri="{9D8B030D-6E8A-4147-A177-3AD203B41FA5}">
                      <a16:colId xmlns:a16="http://schemas.microsoft.com/office/drawing/2014/main" val="2242298053"/>
                    </a:ext>
                  </a:extLst>
                </a:gridCol>
              </a:tblGrid>
              <a:tr h="659257">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Operation</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Best Case</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Average Case</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Worst Case</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Space Complexity</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08232006"/>
                  </a:ext>
                </a:extLst>
              </a:tr>
              <a:tr h="659257">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Traversal</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O(n)</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912881817"/>
                  </a:ext>
                </a:extLst>
              </a:tr>
              <a:tr h="659257">
                <a:tc>
                  <a:txBody>
                    <a:bodyPr/>
                    <a:lstStyle/>
                    <a:p>
                      <a:pPr algn="ctr">
                        <a:lnSpc>
                          <a:spcPct val="115000"/>
                        </a:lnSpc>
                        <a:spcBef>
                          <a:spcPts val="1000"/>
                        </a:spcBef>
                        <a:buNone/>
                      </a:pPr>
                      <a:r>
                        <a:rPr lang="en-IN" sz="2000">
                          <a:effectLst/>
                          <a:latin typeface="Calibri" panose="020F0502020204030204" pitchFamily="34" charset="0"/>
                          <a:ea typeface="Calibri" panose="020F0502020204030204" pitchFamily="34" charset="0"/>
                          <a:cs typeface="Calibri" panose="020F0502020204030204" pitchFamily="34" charset="0"/>
                        </a:rPr>
                        <a:t>Insertion</a:t>
                      </a:r>
                      <a:endParaRPr lang="en-IN" sz="20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O(1) (at end)</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 (at beginning/middle)</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77754809"/>
                  </a:ext>
                </a:extLst>
              </a:tr>
              <a:tr h="659257">
                <a:tc>
                  <a:txBody>
                    <a:bodyPr/>
                    <a:lstStyle/>
                    <a:p>
                      <a:pPr algn="ctr">
                        <a:lnSpc>
                          <a:spcPct val="115000"/>
                        </a:lnSpc>
                        <a:spcBef>
                          <a:spcPts val="1000"/>
                        </a:spcBef>
                        <a:buNone/>
                      </a:pPr>
                      <a:r>
                        <a:rPr lang="en-IN" sz="2000">
                          <a:effectLst/>
                          <a:latin typeface="Calibri" panose="020F0502020204030204" pitchFamily="34" charset="0"/>
                          <a:ea typeface="Calibri" panose="020F0502020204030204" pitchFamily="34" charset="0"/>
                          <a:cs typeface="Calibri" panose="020F0502020204030204" pitchFamily="34" charset="0"/>
                        </a:rPr>
                        <a:t>Deletion</a:t>
                      </a:r>
                      <a:endParaRPr lang="en-IN" sz="20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 (last element)</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O(n)</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 (first/middle element)</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1943366"/>
                  </a:ext>
                </a:extLst>
              </a:tr>
              <a:tr h="659257">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Searching (Linear)</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 (match at start)</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O(n)</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504263778"/>
                  </a:ext>
                </a:extLst>
              </a:tr>
              <a:tr h="1299126">
                <a:tc>
                  <a:txBody>
                    <a:bodyPr/>
                    <a:lstStyle/>
                    <a:p>
                      <a:pPr algn="ctr">
                        <a:lnSpc>
                          <a:spcPct val="115000"/>
                        </a:lnSpc>
                        <a:spcBef>
                          <a:spcPts val="1000"/>
                        </a:spcBef>
                        <a:buNone/>
                      </a:pPr>
                      <a:r>
                        <a:rPr lang="en-IN" sz="2000">
                          <a:effectLst/>
                          <a:latin typeface="Calibri" panose="020F0502020204030204" pitchFamily="34" charset="0"/>
                          <a:ea typeface="Calibri" panose="020F0502020204030204" pitchFamily="34" charset="0"/>
                          <a:cs typeface="Calibri" panose="020F0502020204030204" pitchFamily="34" charset="0"/>
                        </a:rPr>
                        <a:t>Searching (Binary) (sorted array)</a:t>
                      </a:r>
                      <a:endParaRPr lang="en-IN" sz="20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O(log n)</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O(log n)</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73476780"/>
                  </a:ext>
                </a:extLst>
              </a:tr>
              <a:tr h="659257">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Sorting – Bubble Sort</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 (already sorted)</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O(n²)</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O(n²)</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O(1)</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504933041"/>
                  </a:ext>
                </a:extLst>
              </a:tr>
            </a:tbl>
          </a:graphicData>
        </a:graphic>
      </p:graphicFrame>
    </p:spTree>
    <p:extLst>
      <p:ext uri="{BB962C8B-B14F-4D97-AF65-F5344CB8AC3E}">
        <p14:creationId xmlns:p14="http://schemas.microsoft.com/office/powerpoint/2010/main" val="3996853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7A73-293F-7739-51BE-0391BD7BCE0C}"/>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Advantages of Array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2BD2468-AF37-DC2A-7FAC-A6348277E61F}"/>
              </a:ext>
            </a:extLst>
          </p:cNvPr>
          <p:cNvSpPr>
            <a:spLocks noGrp="1"/>
          </p:cNvSpPr>
          <p:nvPr>
            <p:ph sz="quarter" idx="1"/>
          </p:nvPr>
        </p:nvSpPr>
        <p:spPr/>
        <p:txBody>
          <a:bodyPr/>
          <a:lstStyle/>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Better cache performance</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Easy traversal</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Fast element access (O(1))</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Simple to implement</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Good for static data sets</a:t>
            </a:r>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185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8BA3-642E-5A84-DF99-8CF67D415FAC}"/>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Disadvantages of Array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86A10C0-C416-9D5C-E95E-1B44AEA1E08F}"/>
              </a:ext>
            </a:extLst>
          </p:cNvPr>
          <p:cNvSpPr>
            <a:spLocks noGrp="1"/>
          </p:cNvSpPr>
          <p:nvPr>
            <p:ph sz="quarter" idx="1"/>
          </p:nvPr>
        </p:nvSpPr>
        <p:spPr/>
        <p:txBody>
          <a:bodyPr/>
          <a:lstStyle/>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No automatic resizing</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Cannot store different data types</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Wastage of memory if not fully utilized</a:t>
            </a:r>
          </a:p>
          <a:p>
            <a:r>
              <a:rPr lang="en-US" sz="2400" dirty="0">
                <a:latin typeface="Calibri" panose="020F0502020204030204" pitchFamily="34" charset="0"/>
                <a:ea typeface="Calibri" panose="020F0502020204030204" pitchFamily="34" charset="0"/>
                <a:cs typeface="Calibri" panose="020F0502020204030204" pitchFamily="34" charset="0"/>
              </a:rPr>
              <a:t>Insertion/deletion costly due to shifting</a:t>
            </a:r>
          </a:p>
          <a:p>
            <a:r>
              <a:rPr lang="en-US" sz="2400" dirty="0">
                <a:latin typeface="Calibri" panose="020F0502020204030204" pitchFamily="34" charset="0"/>
                <a:ea typeface="Calibri" panose="020F0502020204030204" pitchFamily="34" charset="0"/>
                <a:cs typeface="Calibri" panose="020F0502020204030204" pitchFamily="34" charset="0"/>
              </a:rPr>
              <a:t>Fixed size (cannot grow/shrink)</a:t>
            </a:r>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8853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0284-774A-EFC2-274B-6AE0054F58FC}"/>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Applications of Arrays</a:t>
            </a:r>
          </a:p>
        </p:txBody>
      </p:sp>
      <p:sp>
        <p:nvSpPr>
          <p:cNvPr id="3" name="Content Placeholder 2">
            <a:extLst>
              <a:ext uri="{FF2B5EF4-FFF2-40B4-BE49-F238E27FC236}">
                <a16:creationId xmlns:a16="http://schemas.microsoft.com/office/drawing/2014/main" id="{162CA633-D05F-5C56-41CC-11FFB0B8B175}"/>
              </a:ext>
            </a:extLst>
          </p:cNvPr>
          <p:cNvSpPr>
            <a:spLocks noGrp="1"/>
          </p:cNvSpPr>
          <p:nvPr>
            <p:ph sz="quarter" idx="1"/>
          </p:nvPr>
        </p:nvSpPr>
        <p:spPr/>
        <p:txBody>
          <a:bodyPr/>
          <a:lstStyle/>
          <a:p>
            <a:endParaRPr lang="en-IN" sz="2400" dirty="0"/>
          </a:p>
          <a:p>
            <a:r>
              <a:rPr lang="en-IN" sz="2400" dirty="0"/>
              <a:t>Searching &amp; sorting algorithms</a:t>
            </a:r>
          </a:p>
          <a:p>
            <a:r>
              <a:rPr lang="en-IN" sz="2400" dirty="0"/>
              <a:t>Storing data in tabular form (matrices)</a:t>
            </a:r>
          </a:p>
          <a:p>
            <a:r>
              <a:rPr lang="en-IN" sz="2400" dirty="0"/>
              <a:t>Lookup tables</a:t>
            </a:r>
          </a:p>
          <a:p>
            <a:r>
              <a:rPr lang="en-IN" sz="2400" dirty="0"/>
              <a:t>Image processing (pixels)</a:t>
            </a:r>
          </a:p>
          <a:p>
            <a:r>
              <a:rPr lang="en-US" sz="2400" dirty="0"/>
              <a:t>Stacks, queues, heaps, hash tables (implemented using arrays)</a:t>
            </a:r>
          </a:p>
        </p:txBody>
      </p:sp>
    </p:spTree>
    <p:extLst>
      <p:ext uri="{BB962C8B-B14F-4D97-AF65-F5344CB8AC3E}">
        <p14:creationId xmlns:p14="http://schemas.microsoft.com/office/powerpoint/2010/main" val="2208549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1"/>
          <p:cNvSpPr/>
          <p:nvPr/>
        </p:nvSpPr>
        <p:spPr>
          <a:xfrm>
            <a:off x="356616" y="0"/>
            <a:ext cx="8182719"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1" name="Google Shape;371;p3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72" name="Google Shape;372;p31"/>
          <p:cNvSpPr txBox="1">
            <a:spLocks noGrp="1"/>
          </p:cNvSpPr>
          <p:nvPr>
            <p:ph type="title"/>
          </p:nvPr>
        </p:nvSpPr>
        <p:spPr>
          <a:xfrm>
            <a:off x="2284026" y="2043663"/>
            <a:ext cx="4578895" cy="203105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US" sz="6000" dirty="0">
                <a:solidFill>
                  <a:srgbClr val="FFFFFF"/>
                </a:solidFill>
                <a:latin typeface="Calibri"/>
                <a:ea typeface="Calibri"/>
                <a:cs typeface="Calibri"/>
                <a:sym typeface="Calibri"/>
              </a:rPr>
              <a:t>Thank You</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6C56-2736-D7BE-9D93-BD979CE60929}"/>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Representation of an Array</a:t>
            </a:r>
          </a:p>
        </p:txBody>
      </p:sp>
      <p:sp>
        <p:nvSpPr>
          <p:cNvPr id="3" name="Content Placeholder 2">
            <a:extLst>
              <a:ext uri="{FF2B5EF4-FFF2-40B4-BE49-F238E27FC236}">
                <a16:creationId xmlns:a16="http://schemas.microsoft.com/office/drawing/2014/main" id="{F5BC931C-0158-3A95-68B6-8F3457917F03}"/>
              </a:ext>
            </a:extLst>
          </p:cNvPr>
          <p:cNvSpPr>
            <a:spLocks noGrp="1"/>
          </p:cNvSpPr>
          <p:nvPr>
            <p:ph sz="quarter"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Here, </a:t>
            </a:r>
          </a:p>
          <a:p>
            <a:r>
              <a:rPr lang="en-IN" dirty="0">
                <a:latin typeface="Calibri" panose="020F0502020204030204" pitchFamily="34" charset="0"/>
                <a:ea typeface="Calibri" panose="020F0502020204030204" pitchFamily="34" charset="0"/>
                <a:cs typeface="Calibri" panose="020F0502020204030204" pitchFamily="34" charset="0"/>
              </a:rPr>
              <a:t>Array index starts from 0.</a:t>
            </a:r>
          </a:p>
          <a:p>
            <a:r>
              <a:rPr lang="en-IN" dirty="0">
                <a:latin typeface="Calibri" panose="020F0502020204030204" pitchFamily="34" charset="0"/>
                <a:ea typeface="Calibri" panose="020F0502020204030204" pitchFamily="34" charset="0"/>
                <a:cs typeface="Calibri" panose="020F0502020204030204" pitchFamily="34" charset="0"/>
              </a:rPr>
              <a:t>Array length is 4 that means it can store 4 elements.</a:t>
            </a:r>
          </a:p>
          <a:p>
            <a:r>
              <a:rPr lang="en-IN" dirty="0">
                <a:latin typeface="Calibri" panose="020F0502020204030204" pitchFamily="34" charset="0"/>
                <a:ea typeface="Calibri" panose="020F0502020204030204" pitchFamily="34" charset="0"/>
                <a:cs typeface="Calibri" panose="020F0502020204030204" pitchFamily="34" charset="0"/>
              </a:rPr>
              <a:t>And, each item can be accessed via its index.</a:t>
            </a:r>
          </a:p>
        </p:txBody>
      </p:sp>
      <p:pic>
        <p:nvPicPr>
          <p:cNvPr id="5" name="Picture 4">
            <a:extLst>
              <a:ext uri="{FF2B5EF4-FFF2-40B4-BE49-F238E27FC236}">
                <a16:creationId xmlns:a16="http://schemas.microsoft.com/office/drawing/2014/main" id="{2F8ABA56-6021-806B-C363-5B109F636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3925161"/>
            <a:ext cx="7906871" cy="2243575"/>
          </a:xfrm>
          <a:prstGeom prst="rect">
            <a:avLst/>
          </a:prstGeom>
        </p:spPr>
      </p:pic>
    </p:spTree>
    <p:extLst>
      <p:ext uri="{BB962C8B-B14F-4D97-AF65-F5344CB8AC3E}">
        <p14:creationId xmlns:p14="http://schemas.microsoft.com/office/powerpoint/2010/main" val="107478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6734-E1B8-8251-DBFE-A777A110A678}"/>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Memory Representation of Arrays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9472345-7167-81AB-3666-67190D8C6482}"/>
              </a:ext>
            </a:extLst>
          </p:cNvPr>
          <p:cNvSpPr>
            <a:spLocks noGrp="1"/>
          </p:cNvSpPr>
          <p:nvPr>
            <p:ph sz="quarter" idx="1"/>
          </p:nvPr>
        </p:nvSpPr>
        <p:spPr/>
        <p:txBody>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How Elements are Stored:</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Array elements are stored in </a:t>
            </a:r>
            <a:r>
              <a:rPr lang="en-US" sz="1800" b="1" dirty="0">
                <a:latin typeface="Calibri" panose="020F0502020204030204" pitchFamily="34" charset="0"/>
                <a:ea typeface="Calibri" panose="020F0502020204030204" pitchFamily="34" charset="0"/>
                <a:cs typeface="Calibri" panose="020F0502020204030204" pitchFamily="34" charset="0"/>
              </a:rPr>
              <a:t>contiguous memory locations</a:t>
            </a:r>
            <a:r>
              <a:rPr lang="en-US" sz="1800" dirty="0">
                <a:latin typeface="Calibri" panose="020F0502020204030204" pitchFamily="34" charset="0"/>
                <a:ea typeface="Calibri" panose="020F0502020204030204" pitchFamily="34" charset="0"/>
                <a:cs typeface="Calibri" panose="020F0502020204030204" pitchFamily="34" charset="0"/>
              </a:rPr>
              <a:t> (next to each other).</a:t>
            </a:r>
          </a:p>
          <a:p>
            <a:r>
              <a:rPr lang="en-US" sz="1800" dirty="0">
                <a:latin typeface="Calibri" panose="020F0502020204030204" pitchFamily="34" charset="0"/>
                <a:ea typeface="Calibri" panose="020F0502020204030204" pitchFamily="34" charset="0"/>
                <a:cs typeface="Calibri" panose="020F0502020204030204" pitchFamily="34" charset="0"/>
              </a:rPr>
              <a:t>This allows </a:t>
            </a:r>
            <a:r>
              <a:rPr lang="en-US" sz="1800" b="1" dirty="0">
                <a:latin typeface="Calibri" panose="020F0502020204030204" pitchFamily="34" charset="0"/>
                <a:ea typeface="Calibri" panose="020F0502020204030204" pitchFamily="34" charset="0"/>
                <a:cs typeface="Calibri" panose="020F0502020204030204" pitchFamily="34" charset="0"/>
              </a:rPr>
              <a:t>fast random access</a:t>
            </a:r>
            <a:r>
              <a:rPr lang="en-US" sz="1800" dirty="0">
                <a:latin typeface="Calibri" panose="020F0502020204030204" pitchFamily="34" charset="0"/>
                <a:ea typeface="Calibri" panose="020F0502020204030204" pitchFamily="34" charset="0"/>
                <a:cs typeface="Calibri" panose="020F0502020204030204" pitchFamily="34" charset="0"/>
              </a:rPr>
              <a:t> because the address of any element can be calculated directly.</a:t>
            </a:r>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Formula for Address Calculation:</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Address=Base Address+(</a:t>
            </a:r>
            <a:r>
              <a:rPr lang="en-US" sz="1800" dirty="0" err="1">
                <a:latin typeface="Calibri" panose="020F0502020204030204" pitchFamily="34" charset="0"/>
                <a:ea typeface="Calibri" panose="020F0502020204030204" pitchFamily="34" charset="0"/>
                <a:cs typeface="Calibri" panose="020F0502020204030204" pitchFamily="34" charset="0"/>
              </a:rPr>
              <a:t>Index×Size</a:t>
            </a:r>
            <a:r>
              <a:rPr lang="en-US" sz="1800" dirty="0">
                <a:latin typeface="Calibri" panose="020F0502020204030204" pitchFamily="34" charset="0"/>
                <a:ea typeface="Calibri" panose="020F0502020204030204" pitchFamily="34" charset="0"/>
                <a:cs typeface="Calibri" panose="020F0502020204030204" pitchFamily="34" charset="0"/>
              </a:rPr>
              <a:t> of each element) </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Example: If </a:t>
            </a:r>
            <a:r>
              <a:rPr lang="en-IN" sz="1800" dirty="0">
                <a:latin typeface="Calibri" panose="020F0502020204030204" pitchFamily="34" charset="0"/>
                <a:ea typeface="Calibri" panose="020F0502020204030204" pitchFamily="34" charset="0"/>
                <a:cs typeface="Calibri" panose="020F0502020204030204" pitchFamily="34" charset="0"/>
              </a:rPr>
              <a:t>Base Address = 1000, Index = 3, and size of int = 4 bytes:</a:t>
            </a:r>
            <a:br>
              <a:rPr lang="en-IN" sz="1800" dirty="0">
                <a:latin typeface="Calibri" panose="020F0502020204030204" pitchFamily="34" charset="0"/>
                <a:ea typeface="Calibri" panose="020F0502020204030204" pitchFamily="34" charset="0"/>
                <a:cs typeface="Calibri" panose="020F0502020204030204" pitchFamily="34" charset="0"/>
              </a:rPr>
            </a:br>
            <a:r>
              <a:rPr lang="en-IN" sz="1800" dirty="0">
                <a:latin typeface="Calibri" panose="020F0502020204030204" pitchFamily="34" charset="0"/>
                <a:ea typeface="Calibri" panose="020F0502020204030204" pitchFamily="34" charset="0"/>
                <a:cs typeface="Calibri" panose="020F0502020204030204" pitchFamily="34" charset="0"/>
              </a:rPr>
              <a:t>Address=1000+(3×4)=1012 </a:t>
            </a:r>
          </a:p>
          <a:p>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Memory Layout Diagram:</a:t>
            </a:r>
          </a:p>
          <a:p>
            <a:r>
              <a:rPr lang="en-US" sz="1800" dirty="0">
                <a:latin typeface="Calibri" panose="020F0502020204030204" pitchFamily="34" charset="0"/>
                <a:ea typeface="Calibri" panose="020F0502020204030204" pitchFamily="34" charset="0"/>
                <a:cs typeface="Calibri" panose="020F0502020204030204" pitchFamily="34" charset="0"/>
              </a:rPr>
              <a:t>Index   0     1     2     3     4</a:t>
            </a:r>
          </a:p>
          <a:p>
            <a:r>
              <a:rPr lang="en-US" sz="1800" dirty="0">
                <a:latin typeface="Calibri" panose="020F0502020204030204" pitchFamily="34" charset="0"/>
                <a:ea typeface="Calibri" panose="020F0502020204030204" pitchFamily="34" charset="0"/>
                <a:cs typeface="Calibri" panose="020F0502020204030204" pitchFamily="34" charset="0"/>
              </a:rPr>
              <a:t>Value  10    20    30    40    50</a:t>
            </a:r>
          </a:p>
          <a:p>
            <a:r>
              <a:rPr lang="en-US" sz="1800" dirty="0" err="1">
                <a:latin typeface="Calibri" panose="020F0502020204030204" pitchFamily="34" charset="0"/>
                <a:ea typeface="Calibri" panose="020F0502020204030204" pitchFamily="34" charset="0"/>
                <a:cs typeface="Calibri" panose="020F0502020204030204" pitchFamily="34" charset="0"/>
              </a:rPr>
              <a:t>Addr</a:t>
            </a:r>
            <a:r>
              <a:rPr lang="en-US" sz="1800" dirty="0">
                <a:latin typeface="Calibri" panose="020F0502020204030204" pitchFamily="34" charset="0"/>
                <a:ea typeface="Calibri" panose="020F0502020204030204" pitchFamily="34" charset="0"/>
                <a:cs typeface="Calibri" panose="020F0502020204030204" pitchFamily="34" charset="0"/>
              </a:rPr>
              <a:t> 1000  1004  1008  1012  1016</a:t>
            </a:r>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297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EDA4-6C94-B294-4714-CD303F6C22FA}"/>
              </a:ext>
            </a:extLst>
          </p:cNvPr>
          <p:cNvSpPr>
            <a:spLocks noGrp="1"/>
          </p:cNvSpPr>
          <p:nvPr>
            <p:ph type="title"/>
          </p:nvPr>
        </p:nvSpPr>
        <p:spPr>
          <a:xfrm>
            <a:off x="611838" y="402220"/>
            <a:ext cx="8153400" cy="990600"/>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Array Declaration, Initialization and Accessing elements</a:t>
            </a:r>
            <a:br>
              <a:rPr lang="en-IN" b="1" dirty="0">
                <a:latin typeface="Calibri" panose="020F0502020204030204" pitchFamily="34" charset="0"/>
                <a:ea typeface="Calibri" panose="020F0502020204030204" pitchFamily="34" charset="0"/>
                <a:cs typeface="Calibri" panose="020F0502020204030204" pitchFamily="34" charset="0"/>
              </a:rPr>
            </a:b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578D85B-F498-F3DB-5E74-0AA1B9958456}"/>
              </a:ext>
            </a:extLst>
          </p:cNvPr>
          <p:cNvSpPr>
            <a:spLocks noGrp="1"/>
          </p:cNvSpPr>
          <p:nvPr>
            <p:ph sz="quarter" idx="1"/>
          </p:nvPr>
        </p:nvSpPr>
        <p:spPr/>
        <p: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Array Declaration : Allocating memory  for an array of a given size.</a:t>
            </a: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i</a:t>
            </a:r>
            <a:r>
              <a:rPr lang="en-IN" dirty="0">
                <a:latin typeface="Calibri" panose="020F0502020204030204" pitchFamily="34" charset="0"/>
                <a:ea typeface="Calibri" panose="020F0502020204030204" pitchFamily="34" charset="0"/>
                <a:cs typeface="Calibri" panose="020F0502020204030204" pitchFamily="34" charset="0"/>
              </a:rPr>
              <a:t>nt </a:t>
            </a:r>
            <a:r>
              <a:rPr lang="en-IN" dirty="0" err="1">
                <a:latin typeface="Calibri" panose="020F0502020204030204" pitchFamily="34" charset="0"/>
                <a:ea typeface="Calibri" panose="020F0502020204030204" pitchFamily="34" charset="0"/>
                <a:cs typeface="Calibri" panose="020F0502020204030204" pitchFamily="34" charset="0"/>
              </a:rPr>
              <a:t>arr</a:t>
            </a:r>
            <a:r>
              <a:rPr lang="en-IN" dirty="0">
                <a:latin typeface="Calibri" panose="020F0502020204030204" pitchFamily="34" charset="0"/>
                <a:ea typeface="Calibri" panose="020F0502020204030204" pitchFamily="34" charset="0"/>
                <a:cs typeface="Calibri" panose="020F0502020204030204" pitchFamily="34" charset="0"/>
              </a:rPr>
              <a:t>[5];                // Declaration</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Array Initialization: Assigning values to an array</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int </a:t>
            </a:r>
            <a:r>
              <a:rPr lang="en-IN" dirty="0" err="1">
                <a:latin typeface="Calibri" panose="020F0502020204030204" pitchFamily="34" charset="0"/>
                <a:ea typeface="Calibri" panose="020F0502020204030204" pitchFamily="34" charset="0"/>
                <a:cs typeface="Calibri" panose="020F0502020204030204" pitchFamily="34" charset="0"/>
              </a:rPr>
              <a:t>arr</a:t>
            </a:r>
            <a:r>
              <a:rPr lang="en-IN" dirty="0">
                <a:latin typeface="Calibri" panose="020F0502020204030204" pitchFamily="34" charset="0"/>
                <a:ea typeface="Calibri" panose="020F0502020204030204" pitchFamily="34" charset="0"/>
                <a:cs typeface="Calibri" panose="020F0502020204030204" pitchFamily="34" charset="0"/>
              </a:rPr>
              <a:t>[5] = {10, 20, 30, 40, 50};  // Initialization</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Accessing  Elements: Elements of an array can be accessed by using its index.</a:t>
            </a:r>
          </a:p>
          <a:p>
            <a:pPr marL="0" indent="0">
              <a:buNone/>
            </a:pPr>
            <a:r>
              <a:rPr lang="en-IN" dirty="0" err="1">
                <a:latin typeface="Calibri" panose="020F0502020204030204" pitchFamily="34" charset="0"/>
                <a:ea typeface="Calibri" panose="020F0502020204030204" pitchFamily="34" charset="0"/>
                <a:cs typeface="Calibri" panose="020F0502020204030204" pitchFamily="34" charset="0"/>
              </a:rPr>
              <a:t>printf</a:t>
            </a:r>
            <a:r>
              <a:rPr lang="en-IN" dirty="0">
                <a:latin typeface="Calibri" panose="020F0502020204030204" pitchFamily="34" charset="0"/>
                <a:ea typeface="Calibri" panose="020F0502020204030204" pitchFamily="34" charset="0"/>
                <a:cs typeface="Calibri" panose="020F0502020204030204" pitchFamily="34" charset="0"/>
              </a:rPr>
              <a:t>("%d", </a:t>
            </a:r>
            <a:r>
              <a:rPr lang="en-IN" dirty="0" err="1">
                <a:latin typeface="Calibri" panose="020F0502020204030204" pitchFamily="34" charset="0"/>
                <a:ea typeface="Calibri" panose="020F0502020204030204" pitchFamily="34" charset="0"/>
                <a:cs typeface="Calibri" panose="020F0502020204030204" pitchFamily="34" charset="0"/>
              </a:rPr>
              <a:t>arr</a:t>
            </a:r>
            <a:r>
              <a:rPr lang="en-IN" dirty="0">
                <a:latin typeface="Calibri" panose="020F0502020204030204" pitchFamily="34" charset="0"/>
                <a:ea typeface="Calibri" panose="020F0502020204030204" pitchFamily="34" charset="0"/>
                <a:cs typeface="Calibri" panose="020F0502020204030204" pitchFamily="34" charset="0"/>
              </a:rPr>
              <a:t>[2]); // Access 3rd element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036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622A-0AA9-30DB-47C4-7DEB0E295F8E}"/>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Basic Operations on Arrays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56E8E73-8FFD-4EDA-8B43-024CCD379844}"/>
              </a:ext>
            </a:extLst>
          </p:cNvPr>
          <p:cNvSpPr>
            <a:spLocks noGrp="1"/>
          </p:cNvSpPr>
          <p:nvPr>
            <p:ph sz="quarter" idx="1"/>
          </p:nvPr>
        </p:nvSpPr>
        <p:spPr/>
        <p: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Traversal: </a:t>
            </a:r>
            <a:r>
              <a:rPr lang="en-US" dirty="0">
                <a:latin typeface="Calibri" panose="020F0502020204030204" pitchFamily="34" charset="0"/>
                <a:ea typeface="Calibri" panose="020F0502020204030204" pitchFamily="34" charset="0"/>
                <a:cs typeface="Calibri" panose="020F0502020204030204" pitchFamily="34" charset="0"/>
              </a:rPr>
              <a:t>Visiting each element of the array sequentially.</a:t>
            </a:r>
          </a:p>
          <a:p>
            <a:r>
              <a:rPr lang="en-IN" b="1" dirty="0">
                <a:latin typeface="Calibri" panose="020F0502020204030204" pitchFamily="34" charset="0"/>
                <a:ea typeface="Calibri" panose="020F0502020204030204" pitchFamily="34" charset="0"/>
                <a:cs typeface="Calibri" panose="020F0502020204030204" pitchFamily="34" charset="0"/>
              </a:rPr>
              <a:t>Insertion: </a:t>
            </a:r>
            <a:r>
              <a:rPr lang="en-US" dirty="0">
                <a:latin typeface="Calibri" panose="020F0502020204030204" pitchFamily="34" charset="0"/>
                <a:ea typeface="Calibri" panose="020F0502020204030204" pitchFamily="34" charset="0"/>
                <a:cs typeface="Calibri" panose="020F0502020204030204" pitchFamily="34" charset="0"/>
              </a:rPr>
              <a:t>Adding a new element at </a:t>
            </a:r>
            <a:r>
              <a:rPr lang="en-US" b="1" dirty="0">
                <a:latin typeface="Calibri" panose="020F0502020204030204" pitchFamily="34" charset="0"/>
                <a:ea typeface="Calibri" panose="020F0502020204030204" pitchFamily="34" charset="0"/>
                <a:cs typeface="Calibri" panose="020F0502020204030204" pitchFamily="34" charset="0"/>
              </a:rPr>
              <a:t>beginning</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middle</a:t>
            </a:r>
            <a:r>
              <a:rPr lang="en-US" dirty="0">
                <a:latin typeface="Calibri" panose="020F0502020204030204" pitchFamily="34" charset="0"/>
                <a:ea typeface="Calibri" panose="020F0502020204030204" pitchFamily="34" charset="0"/>
                <a:cs typeface="Calibri" panose="020F0502020204030204" pitchFamily="34" charset="0"/>
              </a:rPr>
              <a:t>, or </a:t>
            </a:r>
            <a:r>
              <a:rPr lang="en-US" b="1" dirty="0">
                <a:latin typeface="Calibri" panose="020F0502020204030204" pitchFamily="34" charset="0"/>
                <a:ea typeface="Calibri" panose="020F0502020204030204" pitchFamily="34" charset="0"/>
                <a:cs typeface="Calibri" panose="020F0502020204030204" pitchFamily="34" charset="0"/>
              </a:rPr>
              <a:t>end</a:t>
            </a:r>
            <a:r>
              <a:rPr lang="en-US" dirty="0">
                <a:latin typeface="Calibri" panose="020F0502020204030204" pitchFamily="34" charset="0"/>
                <a:ea typeface="Calibri" panose="020F0502020204030204" pitchFamily="34" charset="0"/>
                <a:cs typeface="Calibri" panose="020F0502020204030204" pitchFamily="34" charset="0"/>
              </a:rPr>
              <a:t>. It may require shifting elements to create space.</a:t>
            </a:r>
          </a:p>
          <a:p>
            <a:r>
              <a:rPr lang="en-IN" b="1" dirty="0">
                <a:latin typeface="Calibri" panose="020F0502020204030204" pitchFamily="34" charset="0"/>
                <a:ea typeface="Calibri" panose="020F0502020204030204" pitchFamily="34" charset="0"/>
                <a:cs typeface="Calibri" panose="020F0502020204030204" pitchFamily="34" charset="0"/>
              </a:rPr>
              <a:t>Deletion</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Removing an element from a specific index. It requires shifting elements to fill the gap.</a:t>
            </a:r>
          </a:p>
          <a:p>
            <a:r>
              <a:rPr lang="en-US" b="1" dirty="0">
                <a:latin typeface="Calibri" panose="020F0502020204030204" pitchFamily="34" charset="0"/>
                <a:ea typeface="Calibri" panose="020F0502020204030204" pitchFamily="34" charset="0"/>
                <a:cs typeface="Calibri" panose="020F0502020204030204" pitchFamily="34" charset="0"/>
              </a:rPr>
              <a:t>Searching: </a:t>
            </a:r>
            <a:r>
              <a:rPr lang="en-US" dirty="0">
                <a:latin typeface="Calibri" panose="020F0502020204030204" pitchFamily="34" charset="0"/>
                <a:ea typeface="Calibri" panose="020F0502020204030204" pitchFamily="34" charset="0"/>
                <a:cs typeface="Calibri" panose="020F0502020204030204" pitchFamily="34" charset="0"/>
              </a:rPr>
              <a:t>Finding a location of an element in the given value</a:t>
            </a:r>
          </a:p>
          <a:p>
            <a:r>
              <a:rPr lang="en-IN" dirty="0">
                <a:latin typeface="Calibri" panose="020F0502020204030204" pitchFamily="34" charset="0"/>
                <a:ea typeface="Calibri" panose="020F0502020204030204" pitchFamily="34" charset="0"/>
                <a:cs typeface="Calibri" panose="020F0502020204030204" pitchFamily="34" charset="0"/>
              </a:rPr>
              <a:t>Sorting:</a:t>
            </a:r>
            <a:r>
              <a:rPr lang="en-US" dirty="0">
                <a:latin typeface="Calibri" panose="020F0502020204030204" pitchFamily="34" charset="0"/>
                <a:ea typeface="Calibri" panose="020F0502020204030204" pitchFamily="34" charset="0"/>
                <a:cs typeface="Calibri" panose="020F0502020204030204" pitchFamily="34" charset="0"/>
              </a:rPr>
              <a:t> Arranging array elements in a </a:t>
            </a:r>
            <a:r>
              <a:rPr lang="en-US" b="1" dirty="0">
                <a:latin typeface="Calibri" panose="020F0502020204030204" pitchFamily="34" charset="0"/>
                <a:ea typeface="Calibri" panose="020F0502020204030204" pitchFamily="34" charset="0"/>
                <a:cs typeface="Calibri" panose="020F0502020204030204" pitchFamily="34" charset="0"/>
              </a:rPr>
              <a:t>specific order</a:t>
            </a:r>
            <a:r>
              <a:rPr lang="en-US" dirty="0">
                <a:latin typeface="Calibri" panose="020F0502020204030204" pitchFamily="34" charset="0"/>
                <a:ea typeface="Calibri" panose="020F0502020204030204" pitchFamily="34" charset="0"/>
                <a:cs typeface="Calibri" panose="020F0502020204030204" pitchFamily="34" charset="0"/>
              </a:rPr>
              <a:t> (ascending or descending).</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40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2115-0CC1-D4D2-436D-175BA66A4907}"/>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Traversing</a:t>
            </a:r>
          </a:p>
        </p:txBody>
      </p:sp>
      <p:sp>
        <p:nvSpPr>
          <p:cNvPr id="3" name="Content Placeholder 2">
            <a:extLst>
              <a:ext uri="{FF2B5EF4-FFF2-40B4-BE49-F238E27FC236}">
                <a16:creationId xmlns:a16="http://schemas.microsoft.com/office/drawing/2014/main" id="{94B34F9B-B2AA-E7A4-8745-E4AF563438D3}"/>
              </a:ext>
            </a:extLst>
          </p:cNvPr>
          <p:cNvSpPr>
            <a:spLocks noGrp="1"/>
          </p:cNvSpPr>
          <p:nvPr>
            <p:ph sz="quarter" idx="1"/>
          </p:nvPr>
        </p:nvSpPr>
        <p:spPr/>
        <p:txBody>
          <a:bodyPr/>
          <a:lstStyle/>
          <a:p>
            <a:r>
              <a:rPr lang="en-IN" dirty="0"/>
              <a:t>Traversing is an operation which means to visit each element  </a:t>
            </a:r>
            <a:r>
              <a:rPr lang="en-IN" dirty="0" err="1"/>
              <a:t>atleast</a:t>
            </a:r>
            <a:r>
              <a:rPr lang="en-IN" dirty="0"/>
              <a:t> once till the end of an array in order to read , print or process specific values in a specific order, ensuring that no element is missed.</a:t>
            </a:r>
          </a:p>
          <a:p>
            <a:pPr marL="0" indent="0">
              <a:buNone/>
            </a:pPr>
            <a:endParaRPr lang="en-IN" dirty="0"/>
          </a:p>
          <a:p>
            <a:pPr marL="0" indent="0">
              <a:buNone/>
            </a:pPr>
            <a:r>
              <a:rPr lang="en-US" b="1" dirty="0"/>
              <a:t>Time Complexity:</a:t>
            </a:r>
            <a:endParaRPr lang="en-US" dirty="0"/>
          </a:p>
          <a:p>
            <a:r>
              <a:rPr lang="en-US" b="1" dirty="0"/>
              <a:t>Best:</a:t>
            </a:r>
            <a:r>
              <a:rPr lang="en-US" dirty="0"/>
              <a:t> O(n) – Must visit all elements at least once.</a:t>
            </a:r>
          </a:p>
          <a:p>
            <a:r>
              <a:rPr lang="en-US" b="1" dirty="0"/>
              <a:t>Average:</a:t>
            </a:r>
            <a:r>
              <a:rPr lang="en-US" dirty="0"/>
              <a:t> O(n) – Visits each element sequentially.</a:t>
            </a:r>
          </a:p>
          <a:p>
            <a:r>
              <a:rPr lang="en-US" b="1" dirty="0"/>
              <a:t>Worst:</a:t>
            </a:r>
            <a:r>
              <a:rPr lang="en-US" dirty="0"/>
              <a:t> O(n) – Still requires checking all elements.</a:t>
            </a:r>
          </a:p>
          <a:p>
            <a:pPr marL="0" indent="0">
              <a:buNone/>
            </a:pPr>
            <a:endParaRPr lang="en-IN" dirty="0"/>
          </a:p>
        </p:txBody>
      </p:sp>
    </p:spTree>
    <p:extLst>
      <p:ext uri="{BB962C8B-B14F-4D97-AF65-F5344CB8AC3E}">
        <p14:creationId xmlns:p14="http://schemas.microsoft.com/office/powerpoint/2010/main" val="329042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E6AB-B360-7261-B267-9D4C0B58C5A5}"/>
              </a:ext>
            </a:extLst>
          </p:cNvPr>
          <p:cNvSpPr>
            <a:spLocks noGrp="1"/>
          </p:cNvSpPr>
          <p:nvPr>
            <p:ph type="title"/>
          </p:nvPr>
        </p:nvSpPr>
        <p:spPr/>
        <p:txBody>
          <a:bodyPr/>
          <a:lstStyle/>
          <a:p>
            <a:r>
              <a:rPr lang="en-IN" b="1" dirty="0"/>
              <a:t>Algorithm</a:t>
            </a:r>
          </a:p>
        </p:txBody>
      </p:sp>
      <p:sp>
        <p:nvSpPr>
          <p:cNvPr id="3" name="Content Placeholder 2">
            <a:extLst>
              <a:ext uri="{FF2B5EF4-FFF2-40B4-BE49-F238E27FC236}">
                <a16:creationId xmlns:a16="http://schemas.microsoft.com/office/drawing/2014/main" id="{2524BEC5-7592-6207-A2BB-0D271E8C8870}"/>
              </a:ext>
            </a:extLst>
          </p:cNvPr>
          <p:cNvSpPr>
            <a:spLocks noGrp="1"/>
          </p:cNvSpPr>
          <p:nvPr>
            <p:ph sz="quarter" idx="1"/>
          </p:nvPr>
        </p:nvSpPr>
        <p:spPr/>
        <p:txBody>
          <a:bodyPr/>
          <a:lstStyle/>
          <a:p>
            <a:r>
              <a:rPr lang="en-IN" dirty="0"/>
              <a:t>Step 1: Start</a:t>
            </a:r>
          </a:p>
          <a:p>
            <a:r>
              <a:rPr lang="en-IN" dirty="0"/>
              <a:t>Step 2: Set I  = lb</a:t>
            </a:r>
          </a:p>
          <a:p>
            <a:r>
              <a:rPr lang="en-IN" dirty="0"/>
              <a:t>Step 3: Repeat Steps 4 &amp; 5 while </a:t>
            </a:r>
            <a:r>
              <a:rPr lang="en-IN" dirty="0" err="1"/>
              <a:t>i</a:t>
            </a:r>
            <a:r>
              <a:rPr lang="en-IN" dirty="0"/>
              <a:t>&lt;=</a:t>
            </a:r>
            <a:r>
              <a:rPr lang="en-IN" dirty="0" err="1"/>
              <a:t>ub</a:t>
            </a:r>
            <a:endParaRPr lang="en-IN" dirty="0"/>
          </a:p>
          <a:p>
            <a:r>
              <a:rPr lang="en-IN" dirty="0"/>
              <a:t>Step 4: Print a[</a:t>
            </a:r>
            <a:r>
              <a:rPr lang="en-IN" dirty="0" err="1"/>
              <a:t>i</a:t>
            </a:r>
            <a:r>
              <a:rPr lang="en-IN" dirty="0"/>
              <a:t>]</a:t>
            </a:r>
          </a:p>
          <a:p>
            <a:r>
              <a:rPr lang="en-IN" dirty="0"/>
              <a:t>Step 5: Set I = i+1</a:t>
            </a:r>
          </a:p>
          <a:p>
            <a:r>
              <a:rPr lang="en-IN" dirty="0"/>
              <a:t>[End of loop]</a:t>
            </a:r>
          </a:p>
          <a:p>
            <a:r>
              <a:rPr lang="en-IN" dirty="0"/>
              <a:t>Step 6: Exit</a:t>
            </a:r>
          </a:p>
          <a:p>
            <a:pPr lvl="3"/>
            <a:endParaRPr lang="en-IN" dirty="0"/>
          </a:p>
        </p:txBody>
      </p:sp>
      <p:pic>
        <p:nvPicPr>
          <p:cNvPr id="5" name="Picture 4">
            <a:extLst>
              <a:ext uri="{FF2B5EF4-FFF2-40B4-BE49-F238E27FC236}">
                <a16:creationId xmlns:a16="http://schemas.microsoft.com/office/drawing/2014/main" id="{F1E762F7-E05E-7389-CE2F-71BC13628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116" y="4401766"/>
            <a:ext cx="5216236" cy="1712067"/>
          </a:xfrm>
          <a:prstGeom prst="rect">
            <a:avLst/>
          </a:prstGeom>
        </p:spPr>
      </p:pic>
    </p:spTree>
    <p:extLst>
      <p:ext uri="{BB962C8B-B14F-4D97-AF65-F5344CB8AC3E}">
        <p14:creationId xmlns:p14="http://schemas.microsoft.com/office/powerpoint/2010/main" val="31607850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AcademicPresentation3">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3577</TotalTime>
  <Words>2666</Words>
  <Application>Microsoft Office PowerPoint</Application>
  <PresentationFormat>On-screen Show (4:3)</PresentationFormat>
  <Paragraphs>339</Paragraphs>
  <Slides>39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Times New Roman</vt:lpstr>
      <vt:lpstr>Tw Cen MT</vt:lpstr>
      <vt:lpstr>Wingdings</vt:lpstr>
      <vt:lpstr>Wingdings 2</vt:lpstr>
      <vt:lpstr>1_AcademicPresentation3</vt:lpstr>
      <vt:lpstr>PowerPoint Presentation</vt:lpstr>
      <vt:lpstr>Arrays</vt:lpstr>
      <vt:lpstr>Characteristics of Arrays</vt:lpstr>
      <vt:lpstr>Representation of an Array</vt:lpstr>
      <vt:lpstr>Memory Representation of Arrays</vt:lpstr>
      <vt:lpstr>Array Declaration, Initialization and Accessing elements </vt:lpstr>
      <vt:lpstr>Basic Operations on Arrays</vt:lpstr>
      <vt:lpstr>Traversing</vt:lpstr>
      <vt:lpstr>Algorithm</vt:lpstr>
      <vt:lpstr>PowerPoint Presentation</vt:lpstr>
      <vt:lpstr>Insertion</vt:lpstr>
      <vt:lpstr>PowerPoint Presentation</vt:lpstr>
      <vt:lpstr>PowerPoint Presentation</vt:lpstr>
      <vt:lpstr>Insertion Algorithm </vt:lpstr>
      <vt:lpstr>PowerPoint Presentation</vt:lpstr>
      <vt:lpstr>Deletion</vt:lpstr>
      <vt:lpstr>PowerPoint Presentation</vt:lpstr>
      <vt:lpstr>PowerPoint Presentation</vt:lpstr>
      <vt:lpstr>Algorithm</vt:lpstr>
      <vt:lpstr>PowerPoint Presentation</vt:lpstr>
      <vt:lpstr>Searching</vt:lpstr>
      <vt:lpstr>Linear Search:</vt:lpstr>
      <vt:lpstr>Example</vt:lpstr>
      <vt:lpstr>Algorithm for linear search:</vt:lpstr>
      <vt:lpstr>Performance Analysis</vt:lpstr>
      <vt:lpstr>Binary search</vt:lpstr>
      <vt:lpstr>Example</vt:lpstr>
      <vt:lpstr>Algorithm </vt:lpstr>
      <vt:lpstr>Performance Analysis</vt:lpstr>
      <vt:lpstr>Sorting</vt:lpstr>
      <vt:lpstr>  Types of Sorting Algorithms  </vt:lpstr>
      <vt:lpstr>Bubble Sort</vt:lpstr>
      <vt:lpstr>Example</vt:lpstr>
      <vt:lpstr>Performance Analysis</vt:lpstr>
      <vt:lpstr>Time and Space Complexity Analysis of Array operations:</vt:lpstr>
      <vt:lpstr>Advantages of Array</vt:lpstr>
      <vt:lpstr>Disadvantages of Array</vt:lpstr>
      <vt:lpstr>Applications of Arrays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sahil.adm@mietjammu.in</dc:creator>
  <cp:lastModifiedBy>Suhani Gupta</cp:lastModifiedBy>
  <cp:revision>237</cp:revision>
  <dcterms:created xsi:type="dcterms:W3CDTF">2020-08-09T07:27:56Z</dcterms:created>
  <dcterms:modified xsi:type="dcterms:W3CDTF">2025-08-14T10:19:08Z</dcterms:modified>
</cp:coreProperties>
</file>