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ixie One"/>
      <p:regular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ixie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e52c007ae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e52c007a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e52c007ae_0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e52c007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d5601ac4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2d5601a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14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Helvetica Neue"/>
                <a:ea typeface="Helvetica Neue"/>
                <a:cs typeface="Helvetica Neue"/>
                <a:sym typeface="Helvetica Neue"/>
              </a:rPr>
              <a:t>Validus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Analytics</a:t>
            </a:r>
            <a:endParaRPr b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Internship </a:t>
            </a:r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02" y="1665525"/>
            <a:ext cx="1053876" cy="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" y="1723800"/>
            <a:ext cx="5833848" cy="32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5134775" y="2116700"/>
            <a:ext cx="35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Image Classification done  using ml5.js and p5.js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And by 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importing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 Mobile net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>
            <a:off x="1645825" y="4238825"/>
            <a:ext cx="118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2353225" y="4646475"/>
            <a:ext cx="443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 txBox="1"/>
          <p:nvPr/>
        </p:nvSpPr>
        <p:spPr>
          <a:xfrm>
            <a:off x="3088025" y="399052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ixie One"/>
                <a:ea typeface="Nixie One"/>
                <a:cs typeface="Nixie One"/>
                <a:sym typeface="Nixie One"/>
              </a:rPr>
              <a:t>Name of the Bird </a:t>
            </a:r>
            <a:endParaRPr b="1" i="1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116275" y="4458100"/>
            <a:ext cx="28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ixie One"/>
                <a:ea typeface="Nixie One"/>
                <a:cs typeface="Nixie One"/>
                <a:sym typeface="Nixie One"/>
              </a:rPr>
              <a:t>Confidence of the machine about its prediction</a:t>
            </a:r>
            <a:endParaRPr b="1" i="1"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80" name="Google Shape;280;p24"/>
          <p:cNvGrpSpPr/>
          <p:nvPr/>
        </p:nvGrpSpPr>
        <p:grpSpPr>
          <a:xfrm>
            <a:off x="505957" y="912413"/>
            <a:ext cx="291276" cy="297381"/>
            <a:chOff x="3951850" y="2985350"/>
            <a:chExt cx="407950" cy="416500"/>
          </a:xfrm>
        </p:grpSpPr>
        <p:sp>
          <p:nvSpPr>
            <p:cNvPr id="281" name="Google Shape;281;p2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Impulse </a:t>
            </a:r>
            <a:endParaRPr/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2100550"/>
            <a:ext cx="3597250" cy="20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5254675" y="2476375"/>
            <a:ext cx="29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➔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Open 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source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 platform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➔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Web based application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➔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Pretrained model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➔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Train one your own data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93" name="Google Shape;293;p25"/>
          <p:cNvGrpSpPr/>
          <p:nvPr/>
        </p:nvGrpSpPr>
        <p:grpSpPr>
          <a:xfrm>
            <a:off x="505957" y="912413"/>
            <a:ext cx="291276" cy="297381"/>
            <a:chOff x="3951850" y="2985350"/>
            <a:chExt cx="407950" cy="416500"/>
          </a:xfrm>
        </p:grpSpPr>
        <p:sp>
          <p:nvSpPr>
            <p:cNvPr id="294" name="Google Shape;294;p2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….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1146025" y="1773300"/>
            <a:ext cx="3447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Audio </a:t>
            </a:r>
            <a:endParaRPr/>
          </a:p>
        </p:txBody>
      </p:sp>
      <p:sp>
        <p:nvSpPr>
          <p:cNvPr id="304" name="Google Shape;304;p26"/>
          <p:cNvSpPr txBox="1"/>
          <p:nvPr>
            <p:ph idx="2" type="body"/>
          </p:nvPr>
        </p:nvSpPr>
        <p:spPr>
          <a:xfrm>
            <a:off x="4898607" y="1773300"/>
            <a:ext cx="37782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5" y="2569525"/>
            <a:ext cx="4013899" cy="2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00" y="2576550"/>
            <a:ext cx="4013899" cy="2257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6"/>
          <p:cNvGrpSpPr/>
          <p:nvPr/>
        </p:nvGrpSpPr>
        <p:grpSpPr>
          <a:xfrm>
            <a:off x="505957" y="912413"/>
            <a:ext cx="291276" cy="297381"/>
            <a:chOff x="3951850" y="2985350"/>
            <a:chExt cx="407950" cy="416500"/>
          </a:xfrm>
        </p:grpSpPr>
        <p:sp>
          <p:nvSpPr>
            <p:cNvPr id="309" name="Google Shape;309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Thank You 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suhanikolhatkar2005@gmail.com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Google Shape;125;p16"/>
          <p:cNvCxnSpPr>
            <a:stCxn id="126" idx="6"/>
            <a:endCxn id="127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6"/>
          <p:cNvCxnSpPr>
            <a:stCxn id="126" idx="6"/>
            <a:endCxn id="129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6"/>
          <p:cNvCxnSpPr>
            <a:stCxn id="131" idx="3"/>
            <a:endCxn id="132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6"/>
          <p:cNvCxnSpPr>
            <a:stCxn id="131" idx="3"/>
            <a:endCxn id="134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>
            <a:stCxn id="136" idx="3"/>
            <a:endCxn id="137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>
            <a:stCxn id="136" idx="3"/>
            <a:endCxn id="139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" name="Google Shape;140;p16"/>
          <p:cNvGrpSpPr/>
          <p:nvPr/>
        </p:nvGrpSpPr>
        <p:grpSpPr>
          <a:xfrm>
            <a:off x="5592550" y="1018950"/>
            <a:ext cx="1356300" cy="319200"/>
            <a:chOff x="5592550" y="1018950"/>
            <a:chExt cx="1356300" cy="319200"/>
          </a:xfrm>
        </p:grpSpPr>
        <p:sp>
          <p:nvSpPr>
            <p:cNvPr id="141" name="Google Shape;141;p1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131" name="Google Shape;131;p1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Theoretical Learnings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1585550" y="2412150"/>
            <a:ext cx="1362275" cy="319200"/>
            <a:chOff x="1596750" y="2412150"/>
            <a:chExt cx="1362275" cy="319200"/>
          </a:xfrm>
        </p:grpSpPr>
        <p:sp>
          <p:nvSpPr>
            <p:cNvPr id="144" name="Google Shape;144;p1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Learnings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136" name="Google Shape;136;p1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Practical Learnings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592550" y="1933350"/>
            <a:ext cx="1356300" cy="319200"/>
            <a:chOff x="5592550" y="1933350"/>
            <a:chExt cx="1356300" cy="319200"/>
          </a:xfrm>
        </p:grpSpPr>
        <p:sp>
          <p:nvSpPr>
            <p:cNvPr id="147" name="Google Shape;147;p1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5592550" y="2890950"/>
            <a:ext cx="1356300" cy="319200"/>
            <a:chOff x="5592550" y="2890950"/>
            <a:chExt cx="1356300" cy="319200"/>
          </a:xfrm>
        </p:grpSpPr>
        <p:sp>
          <p:nvSpPr>
            <p:cNvPr id="149" name="Google Shape;149;p1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5592550" y="3805350"/>
            <a:ext cx="1356300" cy="319200"/>
            <a:chOff x="5592550" y="3805350"/>
            <a:chExt cx="1356300" cy="319200"/>
          </a:xfrm>
        </p:grpSpPr>
        <p:sp>
          <p:nvSpPr>
            <p:cNvPr id="151" name="Google Shape;151;p1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Object Detection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5592550" y="3339725"/>
            <a:ext cx="1356300" cy="319200"/>
            <a:chOff x="5592550" y="2890950"/>
            <a:chExt cx="1356300" cy="319200"/>
          </a:xfrm>
        </p:grpSpPr>
        <p:sp>
          <p:nvSpPr>
            <p:cNvPr id="153" name="Google Shape;153;p1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Audio Detection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16"/>
          <p:cNvCxnSpPr>
            <a:endCxn id="154" idx="2"/>
          </p:cNvCxnSpPr>
          <p:nvPr/>
        </p:nvCxnSpPr>
        <p:spPr>
          <a:xfrm flipH="1" rot="10800000">
            <a:off x="5321350" y="3499325"/>
            <a:ext cx="271200" cy="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5299450" y="1760200"/>
            <a:ext cx="0" cy="67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234950" y="1639300"/>
            <a:ext cx="4554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5299450" y="2428138"/>
            <a:ext cx="4554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" name="Google Shape;159;p16"/>
          <p:cNvGrpSpPr/>
          <p:nvPr/>
        </p:nvGrpSpPr>
        <p:grpSpPr>
          <a:xfrm>
            <a:off x="5602450" y="2268550"/>
            <a:ext cx="1508800" cy="319200"/>
            <a:chOff x="5440150" y="1933350"/>
            <a:chExt cx="1508800" cy="319200"/>
          </a:xfrm>
        </p:grpSpPr>
        <p:sp>
          <p:nvSpPr>
            <p:cNvPr id="160" name="Google Shape;160;p16"/>
            <p:cNvSpPr/>
            <p:nvPr/>
          </p:nvSpPr>
          <p:spPr>
            <a:xfrm>
              <a:off x="5655950" y="1933350"/>
              <a:ext cx="1293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Neural Network</a:t>
              </a: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4401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5592550" y="1476150"/>
            <a:ext cx="1356300" cy="319200"/>
            <a:chOff x="5592550" y="1933350"/>
            <a:chExt cx="1356300" cy="319200"/>
          </a:xfrm>
        </p:grpSpPr>
        <p:sp>
          <p:nvSpPr>
            <p:cNvPr id="163" name="Google Shape;163;p1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Mining 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 Theoretical Learnings </a:t>
            </a:r>
            <a:endParaRPr b="1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</a:pPr>
            <a:r>
              <a:rPr b="1" lang="en"/>
              <a:t>Machine Learning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Practical Learning </a:t>
            </a:r>
            <a:endParaRPr b="1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</a:pPr>
            <a:r>
              <a:rPr b="1" lang="en"/>
              <a:t>Edge Impulse</a:t>
            </a:r>
            <a:endParaRPr b="1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</a:pPr>
            <a:r>
              <a:rPr b="1" lang="en"/>
              <a:t>ml5.js</a:t>
            </a:r>
            <a:endParaRPr b="1"/>
          </a:p>
        </p:txBody>
      </p:sp>
      <p:grpSp>
        <p:nvGrpSpPr>
          <p:cNvPr id="171" name="Google Shape;171;p1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2" name="Google Shape;172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5098829" y="754349"/>
            <a:ext cx="282601" cy="282601"/>
            <a:chOff x="6649150" y="309350"/>
            <a:chExt cx="395800" cy="395800"/>
          </a:xfrm>
        </p:grpSpPr>
        <p:sp>
          <p:nvSpPr>
            <p:cNvPr id="180" name="Google Shape;180;p1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ctrTitle"/>
          </p:nvPr>
        </p:nvSpPr>
        <p:spPr>
          <a:xfrm>
            <a:off x="3955875" y="1677025"/>
            <a:ext cx="4739700" cy="15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Learning</a:t>
            </a:r>
            <a:endParaRPr/>
          </a:p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3961200" y="3678250"/>
            <a:ext cx="45057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Let machines also learn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Modalities of the data 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Pretrained Models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LLM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Machines also Learn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540225" y="1815225"/>
            <a:ext cx="40911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440469" y="928067"/>
            <a:ext cx="369549" cy="274765"/>
            <a:chOff x="5247525" y="3007275"/>
            <a:chExt cx="517575" cy="384825"/>
          </a:xfrm>
        </p:grpSpPr>
        <p:sp>
          <p:nvSpPr>
            <p:cNvPr id="219" name="Google Shape;219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2" y="1938150"/>
            <a:ext cx="4001125" cy="24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4847025" y="1888900"/>
            <a:ext cx="400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“Field of study that gives computers the ability to learn without being 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explicitly</a:t>
            </a: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 programmed ”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ixie One"/>
                <a:ea typeface="Nixie One"/>
                <a:cs typeface="Nixie One"/>
                <a:sym typeface="Nixie One"/>
              </a:rPr>
              <a:t>                           - </a:t>
            </a:r>
            <a:r>
              <a:rPr b="1" i="1" lang="en" sz="900">
                <a:latin typeface="Nixie One"/>
                <a:ea typeface="Nixie One"/>
                <a:cs typeface="Nixie One"/>
                <a:sym typeface="Nixie One"/>
              </a:rPr>
              <a:t>Arthur Samuels</a:t>
            </a:r>
            <a:endParaRPr b="1" i="1" sz="9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Modalities of Data 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4651225" y="1767275"/>
            <a:ext cx="3916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Numeric Data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Alphabetic / Textual Data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Images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Audio </a:t>
            </a:r>
            <a:endParaRPr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738900" y="2550725"/>
            <a:ext cx="334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ixie One"/>
                <a:ea typeface="Nixie One"/>
                <a:cs typeface="Nixie One"/>
                <a:sym typeface="Nixie One"/>
              </a:rPr>
              <a:t>In how many modes does the data can exists …..</a:t>
            </a:r>
            <a:endParaRPr b="1" sz="2200"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>
            <a:off x="440469" y="928067"/>
            <a:ext cx="369549" cy="274765"/>
            <a:chOff x="5247525" y="3007275"/>
            <a:chExt cx="517575" cy="384825"/>
          </a:xfrm>
        </p:grpSpPr>
        <p:sp>
          <p:nvSpPr>
            <p:cNvPr id="232" name="Google Shape;232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LLM 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Initial Machine 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Training of </a:t>
            </a: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machine</a:t>
            </a: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by providing Data 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Pretrained Model 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2" name="Google Shape;242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1"/>
          <p:cNvGrpSpPr/>
          <p:nvPr/>
        </p:nvGrpSpPr>
        <p:grpSpPr>
          <a:xfrm>
            <a:off x="440469" y="928067"/>
            <a:ext cx="369549" cy="274765"/>
            <a:chOff x="5247525" y="3007275"/>
            <a:chExt cx="517575" cy="384825"/>
          </a:xfrm>
        </p:grpSpPr>
        <p:sp>
          <p:nvSpPr>
            <p:cNvPr id="244" name="Google Shape;244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ctrTitle"/>
          </p:nvPr>
        </p:nvSpPr>
        <p:spPr>
          <a:xfrm>
            <a:off x="4113600" y="2384425"/>
            <a:ext cx="4505700" cy="16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Learning</a:t>
            </a:r>
            <a:endParaRPr/>
          </a:p>
        </p:txBody>
      </p:sp>
      <p:sp>
        <p:nvSpPr>
          <p:cNvPr id="251" name="Google Shape;251;p22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ml5.js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Edge Impulse 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ml5.js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1262175" y="2068725"/>
            <a:ext cx="46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Google Shape;260;p23"/>
          <p:cNvSpPr txBox="1"/>
          <p:nvPr>
            <p:ph idx="4294967295" type="body"/>
          </p:nvPr>
        </p:nvSpPr>
        <p:spPr>
          <a:xfrm>
            <a:off x="540225" y="1815225"/>
            <a:ext cx="81459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261" name="Google Shape;261;p23"/>
          <p:cNvGrpSpPr/>
          <p:nvPr/>
        </p:nvGrpSpPr>
        <p:grpSpPr>
          <a:xfrm>
            <a:off x="505957" y="912413"/>
            <a:ext cx="291276" cy="297381"/>
            <a:chOff x="3951850" y="2985350"/>
            <a:chExt cx="407950" cy="416500"/>
          </a:xfrm>
        </p:grpSpPr>
        <p:sp>
          <p:nvSpPr>
            <p:cNvPr id="262" name="Google Shape;262;p2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0" y="2068725"/>
            <a:ext cx="3600902" cy="20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5302625" y="2617600"/>
            <a:ext cx="286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ixie One"/>
                <a:ea typeface="Nixie One"/>
                <a:cs typeface="Nixie One"/>
                <a:sym typeface="Nixie One"/>
              </a:rPr>
              <a:t>m</a:t>
            </a:r>
            <a:r>
              <a:rPr b="1" lang="en" sz="1900">
                <a:latin typeface="Nixie One"/>
                <a:ea typeface="Nixie One"/>
                <a:cs typeface="Nixie One"/>
                <a:sym typeface="Nixie One"/>
              </a:rPr>
              <a:t>l5.js     </a:t>
            </a:r>
            <a:r>
              <a:rPr b="1" lang="en" sz="1200">
                <a:latin typeface="Nixie One"/>
                <a:ea typeface="Nixie One"/>
                <a:cs typeface="Nixie One"/>
                <a:sym typeface="Nixie One"/>
              </a:rPr>
              <a:t>……………..</a:t>
            </a:r>
            <a:endParaRPr b="1" sz="1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ixie One"/>
                <a:ea typeface="Nixie One"/>
                <a:cs typeface="Nixie One"/>
                <a:sym typeface="Nixie One"/>
              </a:rPr>
              <a:t>Wrapper around tf.js</a:t>
            </a:r>
            <a:endParaRPr b="1" i="1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