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7"/>
  </p:notesMasterIdLst>
  <p:sldIdLst>
    <p:sldId id="266" r:id="rId2"/>
    <p:sldId id="256" r:id="rId3"/>
    <p:sldId id="260" r:id="rId4"/>
    <p:sldId id="258" r:id="rId5"/>
    <p:sldId id="259" r:id="rId6"/>
    <p:sldId id="261" r:id="rId7"/>
    <p:sldId id="262" r:id="rId8"/>
    <p:sldId id="269" r:id="rId9"/>
    <p:sldId id="268" r:id="rId10"/>
    <p:sldId id="264" r:id="rId11"/>
    <p:sldId id="270" r:id="rId12"/>
    <p:sldId id="265" r:id="rId13"/>
    <p:sldId id="272" r:id="rId14"/>
    <p:sldId id="273" r:id="rId15"/>
    <p:sldId id="263" r:id="rId16"/>
  </p:sldIdLst>
  <p:sldSz cx="18288000" cy="10287000"/>
  <p:notesSz cx="6858000" cy="9144000"/>
  <p:embeddedFontLst>
    <p:embeddedFont>
      <p:font typeface="Gadugi" panose="020B0502040204020203" pitchFamily="34" charset="0"/>
      <p:regular r:id="rId18"/>
      <p:bold r:id="rId19"/>
    </p:embeddedFont>
    <p:embeddedFont>
      <p:font typeface="Muli Bold"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9B62"/>
    <a:srgbClr val="C2BA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DDB2AF-43D6-4D69-B405-1CD7D30786CD}" type="datetimeFigureOut">
              <a:rPr lang="en-IN" smtClean="0"/>
              <a:t>28-11-2024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247F78-E5D5-49D0-990D-4C460A386669}" type="slidenum">
              <a:rPr lang="en-IN" smtClean="0"/>
              <a:t>‹#›</a:t>
            </a:fld>
            <a:endParaRPr lang="en-IN"/>
          </a:p>
        </p:txBody>
      </p:sp>
    </p:spTree>
    <p:extLst>
      <p:ext uri="{BB962C8B-B14F-4D97-AF65-F5344CB8AC3E}">
        <p14:creationId xmlns:p14="http://schemas.microsoft.com/office/powerpoint/2010/main" val="3771030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1247F78-E5D5-49D0-990D-4C460A386669}" type="slidenum">
              <a:rPr lang="en-IN" smtClean="0"/>
              <a:t>7</a:t>
            </a:fld>
            <a:endParaRPr lang="en-IN"/>
          </a:p>
        </p:txBody>
      </p:sp>
    </p:spTree>
    <p:extLst>
      <p:ext uri="{BB962C8B-B14F-4D97-AF65-F5344CB8AC3E}">
        <p14:creationId xmlns:p14="http://schemas.microsoft.com/office/powerpoint/2010/main" val="969238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F4ED1681-00A3-FAE4-549F-4A96D7D1676F}"/>
              </a:ext>
            </a:extLst>
          </p:cNvPr>
          <p:cNvSpPr>
            <a:spLocks noGrp="1"/>
          </p:cNvSpPr>
          <p:nvPr>
            <p:ph type="title"/>
          </p:nvPr>
        </p:nvSpPr>
        <p:spPr>
          <a:xfrm>
            <a:off x="685800" y="723900"/>
            <a:ext cx="16764000" cy="8763000"/>
          </a:xfrm>
          <a:blipFill dpi="0" rotWithShape="1">
            <a:blip r:embed="rId3">
              <a:alphaModFix amt="50000"/>
            </a:blip>
            <a:srcRect/>
            <a:stretch>
              <a:fillRect/>
            </a:stretch>
          </a:blipFill>
        </p:spPr>
        <p:txBody>
          <a:bodyPr>
            <a:normAutofit/>
          </a:bodyPr>
          <a:lstStyle/>
          <a:p>
            <a:pPr>
              <a:lnSpc>
                <a:spcPct val="150000"/>
              </a:lnSpc>
            </a:pPr>
            <a:r>
              <a:rPr lang="en-IN" sz="8800" b="1" dirty="0">
                <a:latin typeface="Gadugi" panose="020B0502040204020203" pitchFamily="34" charset="0"/>
                <a:ea typeface="Gadugi" panose="020B0502040204020203" pitchFamily="34" charset="0"/>
              </a:rPr>
              <a:t>VIR-TRIAL</a:t>
            </a:r>
            <a:br>
              <a:rPr lang="en-IN" sz="8800" b="1" dirty="0">
                <a:latin typeface="Gadugi" panose="020B0502040204020203" pitchFamily="34" charset="0"/>
                <a:ea typeface="Gadugi" panose="020B0502040204020203" pitchFamily="34" charset="0"/>
              </a:rPr>
            </a:br>
            <a:r>
              <a:rPr lang="en-IN" sz="3600" b="1" i="1" u="sng" dirty="0">
                <a:latin typeface="Gadugi" panose="020B0502040204020203" pitchFamily="34" charset="0"/>
                <a:ea typeface="Gadugi" panose="020B0502040204020203" pitchFamily="34" charset="0"/>
              </a:rPr>
              <a:t>Because your style shouldn’t wait for a changing room</a:t>
            </a:r>
            <a:endParaRPr lang="en-IN" sz="8800" b="1" i="1" u="sng" dirty="0">
              <a:latin typeface="Gadugi" panose="020B0502040204020203" pitchFamily="34" charset="0"/>
              <a:ea typeface="Gadugi" panose="020B0502040204020203" pitchFamily="34" charset="0"/>
            </a:endParaRPr>
          </a:p>
        </p:txBody>
      </p:sp>
    </p:spTree>
    <p:extLst>
      <p:ext uri="{BB962C8B-B14F-4D97-AF65-F5344CB8AC3E}">
        <p14:creationId xmlns:p14="http://schemas.microsoft.com/office/powerpoint/2010/main" val="2619963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50000"/>
            <a:alpha val="27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14D08-2D0D-BAAF-A312-195B2D22AAC8}"/>
              </a:ext>
            </a:extLst>
          </p:cNvPr>
          <p:cNvSpPr>
            <a:spLocks noGrp="1"/>
          </p:cNvSpPr>
          <p:nvPr>
            <p:ph type="title"/>
          </p:nvPr>
        </p:nvSpPr>
        <p:spPr>
          <a:xfrm>
            <a:off x="-76200" y="0"/>
            <a:ext cx="18364200" cy="1943100"/>
          </a:xfrm>
          <a:solidFill>
            <a:schemeClr val="tx1"/>
          </a:solidFill>
        </p:spPr>
        <p:txBody>
          <a:bodyPr>
            <a:noAutofit/>
          </a:bodyPr>
          <a:lstStyle/>
          <a:p>
            <a:r>
              <a:rPr lang="en-US" sz="5000" b="1" i="1" dirty="0">
                <a:solidFill>
                  <a:schemeClr val="bg1"/>
                </a:solidFill>
                <a:latin typeface="Gadugi" panose="020B0502040204020203" pitchFamily="34" charset="0"/>
                <a:ea typeface="Gadugi" panose="020B0502040204020203" pitchFamily="34" charset="0"/>
              </a:rPr>
              <a:t>Benefits of Virtual Trial Room</a:t>
            </a:r>
            <a:endParaRPr lang="en-IN" sz="5000" b="1" i="1" dirty="0">
              <a:solidFill>
                <a:schemeClr val="bg1"/>
              </a:solidFill>
              <a:latin typeface="Gadugi" panose="020B0502040204020203" pitchFamily="34" charset="0"/>
              <a:ea typeface="Gadugi" panose="020B0502040204020203" pitchFamily="34" charset="0"/>
            </a:endParaRPr>
          </a:p>
        </p:txBody>
      </p:sp>
      <p:sp>
        <p:nvSpPr>
          <p:cNvPr id="3" name="Content Placeholder 2">
            <a:extLst>
              <a:ext uri="{FF2B5EF4-FFF2-40B4-BE49-F238E27FC236}">
                <a16:creationId xmlns:a16="http://schemas.microsoft.com/office/drawing/2014/main" id="{E58B8A1F-0D7A-EFF7-C21F-03AAF7EBBCED}"/>
              </a:ext>
            </a:extLst>
          </p:cNvPr>
          <p:cNvSpPr>
            <a:spLocks noGrp="1"/>
          </p:cNvSpPr>
          <p:nvPr>
            <p:ph idx="1"/>
          </p:nvPr>
        </p:nvSpPr>
        <p:spPr>
          <a:xfrm>
            <a:off x="0" y="1943100"/>
            <a:ext cx="18288000" cy="8343900"/>
          </a:xfrm>
          <a:blipFill dpi="0" rotWithShape="1">
            <a:blip r:embed="rId2"/>
            <a:srcRect/>
            <a:stretch>
              <a:fillRect/>
            </a:stretch>
          </a:blipFill>
        </p:spPr>
        <p:txBody>
          <a:bodyPr>
            <a:normAutofit/>
          </a:bodyPr>
          <a:lstStyle/>
          <a:p>
            <a:pPr marL="0" indent="0">
              <a:buNone/>
            </a:pPr>
            <a:r>
              <a:rPr lang="en-US" sz="2800" b="1" dirty="0">
                <a:latin typeface="Gadugi" panose="020B0502040204020203" pitchFamily="34" charset="0"/>
                <a:ea typeface="Gadugi" panose="020B0502040204020203" pitchFamily="34" charset="0"/>
              </a:rPr>
              <a:t> </a:t>
            </a:r>
          </a:p>
          <a:p>
            <a:pPr marL="0" indent="0">
              <a:buNone/>
            </a:pPr>
            <a:r>
              <a:rPr lang="en-US" sz="2800" b="1" dirty="0">
                <a:latin typeface="Gadugi" panose="020B0502040204020203" pitchFamily="34" charset="0"/>
                <a:ea typeface="Gadugi" panose="020B0502040204020203" pitchFamily="34" charset="0"/>
              </a:rPr>
              <a:t>For Customers:</a:t>
            </a:r>
          </a:p>
          <a:p>
            <a:pPr lvl="1">
              <a:buFont typeface="Courier New" panose="02070309020205020404" pitchFamily="49" charset="0"/>
              <a:buChar char="o"/>
            </a:pPr>
            <a:r>
              <a:rPr lang="en-US" sz="2400" spc="300" dirty="0">
                <a:latin typeface="Gadugi" panose="020B0502040204020203" pitchFamily="34" charset="0"/>
                <a:ea typeface="Gadugi" panose="020B0502040204020203" pitchFamily="34" charset="0"/>
              </a:rPr>
              <a:t>Convenience: Try before buying without leaving home.</a:t>
            </a:r>
          </a:p>
          <a:p>
            <a:pPr lvl="1">
              <a:buFont typeface="Courier New" panose="02070309020205020404" pitchFamily="49" charset="0"/>
              <a:buChar char="o"/>
            </a:pPr>
            <a:r>
              <a:rPr lang="en-US" sz="2400" spc="300" dirty="0">
                <a:latin typeface="Gadugi" panose="020B0502040204020203" pitchFamily="34" charset="0"/>
                <a:ea typeface="Gadugi" panose="020B0502040204020203" pitchFamily="34" charset="0"/>
              </a:rPr>
              <a:t>Personalization: Tailor items to fit individual body shapes.</a:t>
            </a:r>
          </a:p>
          <a:p>
            <a:pPr lvl="1">
              <a:buFont typeface="Courier New" panose="02070309020205020404" pitchFamily="49" charset="0"/>
              <a:buChar char="o"/>
            </a:pPr>
            <a:r>
              <a:rPr lang="en-US" sz="2400" spc="300" dirty="0">
                <a:latin typeface="Gadugi" panose="020B0502040204020203" pitchFamily="34" charset="0"/>
                <a:ea typeface="Gadugi" panose="020B0502040204020203" pitchFamily="34" charset="0"/>
              </a:rPr>
              <a:t>Confidence Boost: Visual confirmation before making a purchase.</a:t>
            </a:r>
          </a:p>
          <a:p>
            <a:pPr lvl="1">
              <a:buFont typeface="Courier New" panose="02070309020205020404" pitchFamily="49" charset="0"/>
              <a:buChar char="o"/>
            </a:pPr>
            <a:r>
              <a:rPr lang="en-US" sz="2400" spc="300" dirty="0">
                <a:latin typeface="Gadugi" panose="020B0502040204020203" pitchFamily="34" charset="0"/>
                <a:ea typeface="Gadugi" panose="020B0502040204020203" pitchFamily="34" charset="0"/>
              </a:rPr>
              <a:t>Virtual stores: Immersive shopping experiences.</a:t>
            </a:r>
          </a:p>
          <a:p>
            <a:pPr lvl="1">
              <a:buFont typeface="Courier New" panose="02070309020205020404" pitchFamily="49" charset="0"/>
              <a:buChar char="o"/>
            </a:pPr>
            <a:r>
              <a:rPr lang="en-US" sz="2400" spc="300" dirty="0">
                <a:latin typeface="Gadugi" panose="020B0502040204020203" pitchFamily="34" charset="0"/>
                <a:ea typeface="Gadugi" panose="020B0502040204020203" pitchFamily="34" charset="0"/>
              </a:rPr>
              <a:t>Time-Saving: Quickly try multiple products without the hassle of changing or commuting</a:t>
            </a:r>
          </a:p>
          <a:p>
            <a:pPr lvl="1">
              <a:buFont typeface="Courier New" panose="02070309020205020404" pitchFamily="49" charset="0"/>
              <a:buChar char="o"/>
            </a:pPr>
            <a:r>
              <a:rPr lang="en-US" sz="2400" spc="300" dirty="0">
                <a:latin typeface="Gadugi" panose="020B0502040204020203" pitchFamily="34" charset="0"/>
                <a:ea typeface="Gadugi" panose="020B0502040204020203" pitchFamily="34" charset="0"/>
              </a:rPr>
              <a:t>Fun and Interactive Experience: Enjoy experimenting with different styles and looks in a digital environment.</a:t>
            </a:r>
          </a:p>
          <a:p>
            <a:pPr lvl="1">
              <a:buFont typeface="Courier New" panose="02070309020205020404" pitchFamily="49" charset="0"/>
              <a:buChar char="o"/>
            </a:pPr>
            <a:r>
              <a:rPr lang="en-US" sz="2400" spc="300" dirty="0">
                <a:latin typeface="Gadugi" panose="020B0502040204020203" pitchFamily="34" charset="0"/>
                <a:ea typeface="Gadugi" panose="020B0502040204020203" pitchFamily="34" charset="0"/>
              </a:rPr>
              <a:t>Social Sharing: Easily share looks with friends or family for feedback before making a </a:t>
            </a:r>
            <a:r>
              <a:rPr lang="en-US" sz="2400" spc="300" dirty="0" err="1">
                <a:latin typeface="Gadugi" panose="020B0502040204020203" pitchFamily="34" charset="0"/>
                <a:ea typeface="Gadugi" panose="020B0502040204020203" pitchFamily="34" charset="0"/>
              </a:rPr>
              <a:t>purchas</a:t>
            </a:r>
            <a:r>
              <a:rPr lang="en-US" sz="2400" spc="300" dirty="0">
                <a:latin typeface="Gadugi" panose="020B0502040204020203" pitchFamily="34" charset="0"/>
                <a:ea typeface="Gadugi" panose="020B0502040204020203" pitchFamily="34" charset="0"/>
              </a:rPr>
              <a:t>.</a:t>
            </a:r>
          </a:p>
          <a:p>
            <a:pPr lvl="1">
              <a:buFont typeface="Courier New" panose="02070309020205020404" pitchFamily="49" charset="0"/>
              <a:buChar char="o"/>
            </a:pPr>
            <a:endParaRPr lang="en-US" sz="2400" spc="300" dirty="0">
              <a:latin typeface="Gadugi" panose="020B0502040204020203" pitchFamily="34" charset="0"/>
              <a:ea typeface="Gadugi" panose="020B0502040204020203" pitchFamily="34" charset="0"/>
            </a:endParaRPr>
          </a:p>
          <a:p>
            <a:pPr marL="0" indent="0">
              <a:buNone/>
            </a:pPr>
            <a:r>
              <a:rPr lang="en-IN" sz="2800" b="1" spc="300" dirty="0">
                <a:latin typeface="Gadugi" panose="020B0502040204020203" pitchFamily="34" charset="0"/>
                <a:ea typeface="Gadugi" panose="020B0502040204020203" pitchFamily="34" charset="0"/>
              </a:rPr>
              <a:t> For Retailers:</a:t>
            </a:r>
          </a:p>
          <a:p>
            <a:pPr lvl="1">
              <a:buFont typeface="Courier New" panose="02070309020205020404" pitchFamily="49" charset="0"/>
              <a:buChar char="o"/>
            </a:pPr>
            <a:r>
              <a:rPr lang="en-IN" sz="2400" spc="300" dirty="0">
                <a:latin typeface="Gadugi" panose="020B0502040204020203" pitchFamily="34" charset="0"/>
                <a:ea typeface="Gadugi" panose="020B0502040204020203" pitchFamily="34" charset="0"/>
              </a:rPr>
              <a:t>Lower return rates: </a:t>
            </a:r>
            <a:r>
              <a:rPr lang="en-US" sz="2400" spc="300" dirty="0">
                <a:latin typeface="Gadugi" panose="020B0502040204020203" pitchFamily="34" charset="0"/>
                <a:ea typeface="Gadugi" panose="020B0502040204020203" pitchFamily="34" charset="0"/>
              </a:rPr>
              <a:t>Customers make more informed decisions.</a:t>
            </a:r>
          </a:p>
          <a:p>
            <a:pPr lvl="1">
              <a:buFont typeface="Courier New" panose="02070309020205020404" pitchFamily="49" charset="0"/>
              <a:buChar char="o"/>
            </a:pPr>
            <a:r>
              <a:rPr lang="en-US" sz="2400" spc="300" dirty="0">
                <a:latin typeface="Gadugi" panose="020B0502040204020203" pitchFamily="34" charset="0"/>
                <a:ea typeface="Gadugi" panose="020B0502040204020203" pitchFamily="34" charset="0"/>
              </a:rPr>
              <a:t>Increased engagement: Interactive and fun shopping experience.</a:t>
            </a:r>
          </a:p>
          <a:p>
            <a:pPr lvl="1">
              <a:buFont typeface="Courier New" panose="02070309020205020404" pitchFamily="49" charset="0"/>
              <a:buChar char="o"/>
            </a:pPr>
            <a:r>
              <a:rPr lang="en-US" sz="2400" spc="300" dirty="0">
                <a:latin typeface="Gadugi" panose="020B0502040204020203" pitchFamily="34" charset="0"/>
                <a:ea typeface="Gadugi" panose="020B0502040204020203" pitchFamily="34" charset="0"/>
              </a:rPr>
              <a:t>Competitive edge: Modern tech attracts more customers.</a:t>
            </a:r>
          </a:p>
          <a:p>
            <a:pPr lvl="1">
              <a:buFont typeface="Courier New" panose="02070309020205020404" pitchFamily="49" charset="0"/>
              <a:buChar char="o"/>
            </a:pPr>
            <a:r>
              <a:rPr lang="en-US" sz="2400" spc="300" dirty="0">
                <a:latin typeface="Gadugi" panose="020B0502040204020203" pitchFamily="34" charset="0"/>
                <a:ea typeface="Gadugi" panose="020B0502040204020203" pitchFamily="34" charset="0"/>
              </a:rPr>
              <a:t>Reduced Operational Costs: Less need for physical fitting rooms or in-store stock.</a:t>
            </a:r>
          </a:p>
          <a:p>
            <a:pPr lvl="1">
              <a:buFont typeface="Courier New" panose="02070309020205020404" pitchFamily="49" charset="0"/>
              <a:buChar char="o"/>
            </a:pPr>
            <a:r>
              <a:rPr lang="en-US" sz="2400" spc="300" dirty="0">
                <a:latin typeface="Gadugi" panose="020B0502040204020203" pitchFamily="34" charset="0"/>
                <a:ea typeface="Gadugi" panose="020B0502040204020203" pitchFamily="34" charset="0"/>
              </a:rPr>
              <a:t>Brand Differentiation: Stay competitive by offering modern, innovative shopping solutions.</a:t>
            </a:r>
          </a:p>
        </p:txBody>
      </p:sp>
    </p:spTree>
    <p:extLst>
      <p:ext uri="{BB962C8B-B14F-4D97-AF65-F5344CB8AC3E}">
        <p14:creationId xmlns:p14="http://schemas.microsoft.com/office/powerpoint/2010/main" val="10863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929781-A425-D9FC-F74A-7FDD83919408}"/>
              </a:ext>
            </a:extLst>
          </p:cNvPr>
          <p:cNvSpPr>
            <a:spLocks noGrp="1"/>
          </p:cNvSpPr>
          <p:nvPr>
            <p:ph type="title"/>
          </p:nvPr>
        </p:nvSpPr>
        <p:spPr>
          <a:xfrm>
            <a:off x="0" y="0"/>
            <a:ext cx="18288000" cy="1600200"/>
          </a:xfrm>
          <a:solidFill>
            <a:schemeClr val="tx1"/>
          </a:solidFill>
        </p:spPr>
        <p:txBody>
          <a:bodyPr/>
          <a:lstStyle/>
          <a:p>
            <a:r>
              <a:rPr lang="en-IN" dirty="0">
                <a:solidFill>
                  <a:schemeClr val="bg1"/>
                </a:solidFill>
                <a:latin typeface="Gadugi" panose="020B0502040204020203" pitchFamily="34" charset="0"/>
                <a:ea typeface="Gadugi" panose="020B0502040204020203" pitchFamily="34" charset="0"/>
              </a:rPr>
              <a:t>Market Statistics &amp; Trends</a:t>
            </a:r>
          </a:p>
        </p:txBody>
      </p:sp>
      <p:sp>
        <p:nvSpPr>
          <p:cNvPr id="5" name="Content Placeholder 4">
            <a:extLst>
              <a:ext uri="{FF2B5EF4-FFF2-40B4-BE49-F238E27FC236}">
                <a16:creationId xmlns:a16="http://schemas.microsoft.com/office/drawing/2014/main" id="{902B926A-8C50-2281-A682-CA8230B4A630}"/>
              </a:ext>
            </a:extLst>
          </p:cNvPr>
          <p:cNvSpPr>
            <a:spLocks noGrp="1"/>
          </p:cNvSpPr>
          <p:nvPr>
            <p:ph idx="1"/>
          </p:nvPr>
        </p:nvSpPr>
        <p:spPr>
          <a:xfrm>
            <a:off x="990600" y="1681316"/>
            <a:ext cx="14554200" cy="8572500"/>
          </a:xfrm>
        </p:spPr>
        <p:txBody>
          <a:bodyPr>
            <a:normAutofit lnSpcReduction="10000"/>
          </a:bodyPr>
          <a:lstStyle/>
          <a:p>
            <a:pPr marL="0" indent="0">
              <a:buNone/>
            </a:pPr>
            <a:r>
              <a:rPr lang="en-IN" b="1" dirty="0">
                <a:latin typeface="Gadugi" panose="020B0502040204020203" pitchFamily="34" charset="0"/>
                <a:ea typeface="Gadugi" panose="020B0502040204020203" pitchFamily="34" charset="0"/>
              </a:rPr>
              <a:t> Current Market Situation</a:t>
            </a:r>
          </a:p>
          <a:p>
            <a:pPr lvl="1">
              <a:lnSpc>
                <a:spcPct val="120000"/>
              </a:lnSpc>
              <a:buFont typeface="Courier New" panose="02070309020205020404" pitchFamily="49" charset="0"/>
              <a:buChar char="o"/>
            </a:pPr>
            <a:r>
              <a:rPr lang="en-US" spc="300" dirty="0">
                <a:latin typeface="Gadugi" panose="020B0502040204020203" pitchFamily="34" charset="0"/>
                <a:ea typeface="Gadugi" panose="020B0502040204020203" pitchFamily="34" charset="0"/>
              </a:rPr>
              <a:t>More and more people are shopping online due to convenience</a:t>
            </a:r>
            <a:endParaRPr lang="en-IN" spc="300" dirty="0">
              <a:latin typeface="Gadugi" panose="020B0502040204020203" pitchFamily="34" charset="0"/>
              <a:ea typeface="Gadugi" panose="020B0502040204020203" pitchFamily="34" charset="0"/>
            </a:endParaRPr>
          </a:p>
          <a:p>
            <a:pPr lvl="1">
              <a:lnSpc>
                <a:spcPct val="120000"/>
              </a:lnSpc>
              <a:buFont typeface="Courier New" panose="02070309020205020404" pitchFamily="49" charset="0"/>
              <a:buChar char="o"/>
            </a:pPr>
            <a:r>
              <a:rPr lang="en-US" spc="300" dirty="0">
                <a:latin typeface="Gadugi" panose="020B0502040204020203" pitchFamily="34" charset="0"/>
                <a:ea typeface="Gadugi" panose="020B0502040204020203" pitchFamily="34" charset="0"/>
              </a:rPr>
              <a:t>Many shoppers worry about buying wrong-sized clothes online</a:t>
            </a:r>
            <a:endParaRPr lang="en-IN" spc="300" dirty="0">
              <a:latin typeface="Gadugi" panose="020B0502040204020203" pitchFamily="34" charset="0"/>
              <a:ea typeface="Gadugi" panose="020B0502040204020203" pitchFamily="34" charset="0"/>
            </a:endParaRPr>
          </a:p>
          <a:p>
            <a:pPr lvl="1">
              <a:lnSpc>
                <a:spcPct val="120000"/>
              </a:lnSpc>
              <a:buFont typeface="Courier New" panose="02070309020205020404" pitchFamily="49" charset="0"/>
              <a:buChar char="o"/>
            </a:pPr>
            <a:r>
              <a:rPr lang="en-US" spc="300" dirty="0">
                <a:latin typeface="Gadugi" panose="020B0502040204020203" pitchFamily="34" charset="0"/>
                <a:ea typeface="Gadugi" panose="020B0502040204020203" pitchFamily="34" charset="0"/>
              </a:rPr>
              <a:t>Big brands like H&amp;M, ZARA, and Nike are using virtual trial rooms</a:t>
            </a:r>
            <a:endParaRPr lang="en-IN" spc="300" dirty="0">
              <a:latin typeface="Gadugi" panose="020B0502040204020203" pitchFamily="34" charset="0"/>
              <a:ea typeface="Gadugi" panose="020B0502040204020203" pitchFamily="34" charset="0"/>
            </a:endParaRPr>
          </a:p>
          <a:p>
            <a:pPr marL="57150" indent="0">
              <a:lnSpc>
                <a:spcPct val="120000"/>
              </a:lnSpc>
              <a:buNone/>
            </a:pPr>
            <a:r>
              <a:rPr lang="en-IN" b="1" dirty="0">
                <a:latin typeface="Gadugi" panose="020B0502040204020203" pitchFamily="34" charset="0"/>
                <a:ea typeface="Gadugi" panose="020B0502040204020203" pitchFamily="34" charset="0"/>
              </a:rPr>
              <a:t>What's Working Well</a:t>
            </a:r>
          </a:p>
          <a:p>
            <a:pPr lvl="1">
              <a:lnSpc>
                <a:spcPct val="120000"/>
              </a:lnSpc>
              <a:buFont typeface="Courier New" panose="02070309020205020404" pitchFamily="49" charset="0"/>
              <a:buChar char="o"/>
            </a:pPr>
            <a:r>
              <a:rPr lang="en-US" spc="300" dirty="0">
                <a:latin typeface="Gadugi" panose="020B0502040204020203" pitchFamily="34" charset="0"/>
                <a:ea typeface="Gadugi" panose="020B0502040204020203" pitchFamily="34" charset="0"/>
              </a:rPr>
              <a:t>Fewer people return clothes (about 20% less returns)</a:t>
            </a:r>
            <a:endParaRPr lang="en-IN" spc="300" dirty="0">
              <a:latin typeface="Gadugi" panose="020B0502040204020203" pitchFamily="34" charset="0"/>
              <a:ea typeface="Gadugi" panose="020B0502040204020203" pitchFamily="34" charset="0"/>
            </a:endParaRPr>
          </a:p>
          <a:p>
            <a:pPr lvl="1">
              <a:lnSpc>
                <a:spcPct val="120000"/>
              </a:lnSpc>
              <a:buFont typeface="Courier New" panose="02070309020205020404" pitchFamily="49" charset="0"/>
              <a:buChar char="o"/>
            </a:pPr>
            <a:r>
              <a:rPr lang="en-IN" spc="300" dirty="0">
                <a:latin typeface="Gadugi" panose="020B0502040204020203" pitchFamily="34" charset="0"/>
                <a:ea typeface="Gadugi" panose="020B0502040204020203" pitchFamily="34" charset="0"/>
              </a:rPr>
              <a:t>People buy more when they virtually try clothes</a:t>
            </a:r>
          </a:p>
          <a:p>
            <a:pPr lvl="1">
              <a:lnSpc>
                <a:spcPct val="120000"/>
              </a:lnSpc>
              <a:buFont typeface="Courier New" panose="02070309020205020404" pitchFamily="49" charset="0"/>
              <a:buChar char="o"/>
            </a:pPr>
            <a:r>
              <a:rPr lang="en-IN" spc="300" dirty="0">
                <a:latin typeface="Gadugi" panose="020B0502040204020203" pitchFamily="34" charset="0"/>
                <a:ea typeface="Gadugi" panose="020B0502040204020203" pitchFamily="34" charset="0"/>
              </a:rPr>
              <a:t>Customers feel more confident about their purchases</a:t>
            </a:r>
          </a:p>
          <a:p>
            <a:pPr lvl="1">
              <a:lnSpc>
                <a:spcPct val="120000"/>
              </a:lnSpc>
              <a:buFont typeface="Courier New" panose="02070309020205020404" pitchFamily="49" charset="0"/>
              <a:buChar char="o"/>
            </a:pPr>
            <a:r>
              <a:rPr lang="en-IN" spc="300" dirty="0">
                <a:latin typeface="Gadugi" panose="020B0502040204020203" pitchFamily="34" charset="0"/>
                <a:ea typeface="Gadugi" panose="020B0502040204020203" pitchFamily="34" charset="0"/>
              </a:rPr>
              <a:t>Online sales are increasing</a:t>
            </a:r>
          </a:p>
          <a:p>
            <a:pPr lvl="1">
              <a:lnSpc>
                <a:spcPct val="120000"/>
              </a:lnSpc>
              <a:buFont typeface="Courier New" panose="02070309020205020404" pitchFamily="49" charset="0"/>
              <a:buChar char="o"/>
            </a:pPr>
            <a:r>
              <a:rPr lang="en-US" spc="300" dirty="0">
                <a:latin typeface="Gadugi" panose="020B0502040204020203" pitchFamily="34" charset="0"/>
                <a:ea typeface="Gadugi" panose="020B0502040204020203" pitchFamily="34" charset="0"/>
              </a:rPr>
              <a:t>Trying different colors of the same outfit</a:t>
            </a:r>
            <a:endParaRPr lang="en-IN" spc="300" dirty="0">
              <a:latin typeface="Gadugi" panose="020B0502040204020203" pitchFamily="34" charset="0"/>
              <a:ea typeface="Gadugi" panose="020B0502040204020203" pitchFamily="34" charset="0"/>
            </a:endParaRPr>
          </a:p>
          <a:p>
            <a:pPr marL="57150" indent="0">
              <a:lnSpc>
                <a:spcPct val="120000"/>
              </a:lnSpc>
              <a:buNone/>
            </a:pPr>
            <a:r>
              <a:rPr lang="en-IN" b="1" dirty="0">
                <a:latin typeface="Gadugi" panose="020B0502040204020203" pitchFamily="34" charset="0"/>
                <a:ea typeface="Gadugi" panose="020B0502040204020203" pitchFamily="34" charset="0"/>
              </a:rPr>
              <a:t>Future Outlook</a:t>
            </a:r>
          </a:p>
          <a:p>
            <a:pPr lvl="1">
              <a:lnSpc>
                <a:spcPct val="120000"/>
              </a:lnSpc>
              <a:buFont typeface="Courier New" panose="02070309020205020404" pitchFamily="49" charset="0"/>
              <a:buChar char="o"/>
            </a:pPr>
            <a:r>
              <a:rPr lang="en-US" spc="300" dirty="0">
                <a:latin typeface="Gadugi" panose="020B0502040204020203" pitchFamily="34" charset="0"/>
                <a:ea typeface="Gadugi" panose="020B0502040204020203" pitchFamily="34" charset="0"/>
              </a:rPr>
              <a:t>More stores will add this feature</a:t>
            </a:r>
            <a:endParaRPr lang="en-IN" spc="300" dirty="0">
              <a:latin typeface="Gadugi" panose="020B0502040204020203" pitchFamily="34" charset="0"/>
              <a:ea typeface="Gadugi" panose="020B0502040204020203" pitchFamily="34" charset="0"/>
            </a:endParaRPr>
          </a:p>
          <a:p>
            <a:pPr lvl="1">
              <a:lnSpc>
                <a:spcPct val="120000"/>
              </a:lnSpc>
              <a:buFont typeface="Courier New" panose="02070309020205020404" pitchFamily="49" charset="0"/>
              <a:buChar char="o"/>
            </a:pPr>
            <a:r>
              <a:rPr lang="en-US" spc="300" dirty="0">
                <a:latin typeface="Gadugi" panose="020B0502040204020203" pitchFamily="34" charset="0"/>
                <a:ea typeface="Gadugi" panose="020B0502040204020203" pitchFamily="34" charset="0"/>
              </a:rPr>
              <a:t>Technology will become more accurate</a:t>
            </a:r>
            <a:endParaRPr lang="en-IN" spc="300" dirty="0">
              <a:latin typeface="Gadugi" panose="020B0502040204020203" pitchFamily="34" charset="0"/>
              <a:ea typeface="Gadugi" panose="020B0502040204020203" pitchFamily="34" charset="0"/>
            </a:endParaRPr>
          </a:p>
          <a:p>
            <a:pPr lvl="1">
              <a:lnSpc>
                <a:spcPct val="120000"/>
              </a:lnSpc>
              <a:buFont typeface="Courier New" panose="02070309020205020404" pitchFamily="49" charset="0"/>
              <a:buChar char="o"/>
            </a:pPr>
            <a:r>
              <a:rPr lang="en-US" spc="300" dirty="0">
                <a:latin typeface="Gadugi" panose="020B0502040204020203" pitchFamily="34" charset="0"/>
                <a:ea typeface="Gadugi" panose="020B0502040204020203" pitchFamily="34" charset="0"/>
              </a:rPr>
              <a:t>Easier to use for everyone</a:t>
            </a:r>
            <a:endParaRPr lang="en-IN" spc="300" dirty="0">
              <a:latin typeface="Gadugi" panose="020B0502040204020203" pitchFamily="34" charset="0"/>
              <a:ea typeface="Gadugi" panose="020B0502040204020203" pitchFamily="34" charset="0"/>
            </a:endParaRPr>
          </a:p>
          <a:p>
            <a:pPr lvl="1">
              <a:lnSpc>
                <a:spcPct val="120000"/>
              </a:lnSpc>
              <a:buFont typeface="Courier New" panose="02070309020205020404" pitchFamily="49" charset="0"/>
              <a:buChar char="o"/>
            </a:pPr>
            <a:r>
              <a:rPr lang="en-US" spc="300" dirty="0">
                <a:latin typeface="Gadugi" panose="020B0502040204020203" pitchFamily="34" charset="0"/>
                <a:ea typeface="Gadugi" panose="020B0502040204020203" pitchFamily="34" charset="0"/>
              </a:rPr>
              <a:t>Will become a standard part of online shopping</a:t>
            </a:r>
            <a:endParaRPr lang="en-IN" spc="300" dirty="0">
              <a:latin typeface="Gadugi" panose="020B0502040204020203" pitchFamily="34" charset="0"/>
              <a:ea typeface="Gadugi" panose="020B0502040204020203" pitchFamily="34" charset="0"/>
            </a:endParaRPr>
          </a:p>
        </p:txBody>
      </p:sp>
    </p:spTree>
    <p:extLst>
      <p:ext uri="{BB962C8B-B14F-4D97-AF65-F5344CB8AC3E}">
        <p14:creationId xmlns:p14="http://schemas.microsoft.com/office/powerpoint/2010/main" val="1183778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2D2EC-3980-7127-1DC1-2BA1C8C51138}"/>
              </a:ext>
            </a:extLst>
          </p:cNvPr>
          <p:cNvSpPr>
            <a:spLocks noGrp="1"/>
          </p:cNvSpPr>
          <p:nvPr>
            <p:ph type="title"/>
          </p:nvPr>
        </p:nvSpPr>
        <p:spPr>
          <a:xfrm>
            <a:off x="0" y="0"/>
            <a:ext cx="18288000" cy="1600200"/>
          </a:xfrm>
          <a:solidFill>
            <a:schemeClr val="tx1"/>
          </a:solidFill>
        </p:spPr>
        <p:txBody>
          <a:bodyPr/>
          <a:lstStyle/>
          <a:p>
            <a:r>
              <a:rPr lang="en-IN" b="1" i="1" dirty="0">
                <a:solidFill>
                  <a:schemeClr val="bg1"/>
                </a:solidFill>
                <a:latin typeface="Gadugi" panose="020B0502040204020203" pitchFamily="34" charset="0"/>
                <a:ea typeface="Gadugi" panose="020B0502040204020203" pitchFamily="34" charset="0"/>
              </a:rPr>
              <a:t>Project Design</a:t>
            </a:r>
          </a:p>
        </p:txBody>
      </p:sp>
      <p:sp>
        <p:nvSpPr>
          <p:cNvPr id="9" name="Content Placeholder 8">
            <a:extLst>
              <a:ext uri="{FF2B5EF4-FFF2-40B4-BE49-F238E27FC236}">
                <a16:creationId xmlns:a16="http://schemas.microsoft.com/office/drawing/2014/main" id="{9C86F204-BB7F-07A8-1F1F-9DFAE3244011}"/>
              </a:ext>
            </a:extLst>
          </p:cNvPr>
          <p:cNvSpPr>
            <a:spLocks noGrp="1"/>
          </p:cNvSpPr>
          <p:nvPr>
            <p:ph idx="1"/>
          </p:nvPr>
        </p:nvSpPr>
        <p:spPr>
          <a:xfrm>
            <a:off x="0" y="1600200"/>
            <a:ext cx="18288000" cy="8610600"/>
          </a:xfrm>
          <a:blipFill dpi="0" rotWithShape="1">
            <a:blip r:embed="rId2"/>
            <a:srcRect/>
            <a:stretch>
              <a:fillRect/>
            </a:stretch>
          </a:blipFill>
        </p:spPr>
        <p:txBody>
          <a:bodyPr/>
          <a:lstStyle/>
          <a:p>
            <a:r>
              <a:rPr lang="en-IN" dirty="0"/>
              <a:t>Flowcharts</a:t>
            </a:r>
          </a:p>
        </p:txBody>
      </p:sp>
      <p:pic>
        <p:nvPicPr>
          <p:cNvPr id="14" name="Picture 13">
            <a:extLst>
              <a:ext uri="{FF2B5EF4-FFF2-40B4-BE49-F238E27FC236}">
                <a16:creationId xmlns:a16="http://schemas.microsoft.com/office/drawing/2014/main" id="{1C30B312-E5DC-5200-BFB3-EB5ECA7C74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2781300"/>
            <a:ext cx="7620000" cy="6172200"/>
          </a:xfrm>
          <a:prstGeom prst="rect">
            <a:avLst/>
          </a:prstGeom>
        </p:spPr>
      </p:pic>
      <p:pic>
        <p:nvPicPr>
          <p:cNvPr id="16" name="Picture 15">
            <a:extLst>
              <a:ext uri="{FF2B5EF4-FFF2-40B4-BE49-F238E27FC236}">
                <a16:creationId xmlns:a16="http://schemas.microsoft.com/office/drawing/2014/main" id="{1536B92E-67F8-6B05-520D-97BF2E9B27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9200" y="2781300"/>
            <a:ext cx="8915400" cy="6172200"/>
          </a:xfrm>
          <a:prstGeom prst="rect">
            <a:avLst/>
          </a:prstGeom>
        </p:spPr>
      </p:pic>
    </p:spTree>
    <p:extLst>
      <p:ext uri="{BB962C8B-B14F-4D97-AF65-F5344CB8AC3E}">
        <p14:creationId xmlns:p14="http://schemas.microsoft.com/office/powerpoint/2010/main" val="2570060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7E688-A9D8-0C2E-B328-C20563BC6DD8}"/>
              </a:ext>
            </a:extLst>
          </p:cNvPr>
          <p:cNvSpPr>
            <a:spLocks noGrp="1"/>
          </p:cNvSpPr>
          <p:nvPr>
            <p:ph type="title"/>
          </p:nvPr>
        </p:nvSpPr>
        <p:spPr>
          <a:xfrm>
            <a:off x="0" y="0"/>
            <a:ext cx="18288000" cy="1600200"/>
          </a:xfrm>
          <a:solidFill>
            <a:schemeClr val="tx1"/>
          </a:solidFill>
        </p:spPr>
        <p:txBody>
          <a:bodyPr>
            <a:normAutofit/>
          </a:bodyPr>
          <a:lstStyle/>
          <a:p>
            <a:r>
              <a:rPr lang="en-IN" sz="4000" b="1" i="1" dirty="0">
                <a:solidFill>
                  <a:schemeClr val="bg1"/>
                </a:solidFill>
                <a:latin typeface="Gadugi" panose="020B0502040204020203" pitchFamily="34" charset="0"/>
                <a:ea typeface="Gadugi" panose="020B0502040204020203" pitchFamily="34" charset="0"/>
              </a:rPr>
              <a:t>Extra Features</a:t>
            </a:r>
          </a:p>
        </p:txBody>
      </p:sp>
      <p:sp>
        <p:nvSpPr>
          <p:cNvPr id="3" name="Content Placeholder 2">
            <a:extLst>
              <a:ext uri="{FF2B5EF4-FFF2-40B4-BE49-F238E27FC236}">
                <a16:creationId xmlns:a16="http://schemas.microsoft.com/office/drawing/2014/main" id="{556D46E7-60B8-DADC-FC1D-6C5CA08DBB6D}"/>
              </a:ext>
            </a:extLst>
          </p:cNvPr>
          <p:cNvSpPr>
            <a:spLocks noGrp="1"/>
          </p:cNvSpPr>
          <p:nvPr>
            <p:ph idx="1"/>
          </p:nvPr>
        </p:nvSpPr>
        <p:spPr>
          <a:xfrm>
            <a:off x="1371600" y="1600200"/>
            <a:ext cx="14325600" cy="8686800"/>
          </a:xfrm>
        </p:spPr>
        <p:txBody>
          <a:bodyPr/>
          <a:lstStyle/>
          <a:p>
            <a:pPr marL="0" indent="0">
              <a:buNone/>
            </a:pPr>
            <a:r>
              <a:rPr lang="en-IN" b="1" spc="300" dirty="0">
                <a:latin typeface="Gadugi" panose="020B0502040204020203" pitchFamily="34" charset="0"/>
                <a:ea typeface="Gadugi" panose="020B0502040204020203" pitchFamily="34" charset="0"/>
              </a:rPr>
              <a:t>Future Scope Additions:</a:t>
            </a:r>
          </a:p>
          <a:p>
            <a:pPr marL="0" indent="0">
              <a:buNone/>
            </a:pPr>
            <a:r>
              <a:rPr lang="en-IN" spc="300" dirty="0">
                <a:latin typeface="Gadugi" panose="020B0502040204020203" pitchFamily="34" charset="0"/>
                <a:ea typeface="Gadugi" panose="020B0502040204020203" pitchFamily="34" charset="0"/>
              </a:rPr>
              <a:t>Extra Features that can be added in the future</a:t>
            </a:r>
          </a:p>
          <a:p>
            <a:pPr marL="857250" lvl="1" indent="-457200">
              <a:buFont typeface="Courier New" panose="02070309020205020404" pitchFamily="49" charset="0"/>
              <a:buChar char="o"/>
            </a:pPr>
            <a:r>
              <a:rPr lang="en-IN" sz="3200" spc="300" dirty="0">
                <a:latin typeface="Gadugi" panose="020B0502040204020203" pitchFamily="34" charset="0"/>
                <a:ea typeface="Gadugi" panose="020B0502040204020203" pitchFamily="34" charset="0"/>
              </a:rPr>
              <a:t>Makeup Virtual trial</a:t>
            </a:r>
          </a:p>
          <a:p>
            <a:pPr marL="857250" lvl="1" indent="-457200">
              <a:buFont typeface="Courier New" panose="02070309020205020404" pitchFamily="49" charset="0"/>
              <a:buChar char="o"/>
            </a:pPr>
            <a:r>
              <a:rPr lang="en-IN" sz="3200" spc="300" dirty="0">
                <a:latin typeface="Gadugi" panose="020B0502040204020203" pitchFamily="34" charset="0"/>
                <a:ea typeface="Gadugi" panose="020B0502040204020203" pitchFamily="34" charset="0"/>
              </a:rPr>
              <a:t>Footwear Virtual trial</a:t>
            </a:r>
          </a:p>
          <a:p>
            <a:pPr marL="857250" lvl="1" indent="-457200">
              <a:buFont typeface="Courier New" panose="02070309020205020404" pitchFamily="49" charset="0"/>
              <a:buChar char="o"/>
            </a:pPr>
            <a:r>
              <a:rPr lang="en-IN" sz="3200" spc="300" dirty="0">
                <a:latin typeface="Gadugi" panose="020B0502040204020203" pitchFamily="34" charset="0"/>
                <a:ea typeface="Gadugi" panose="020B0502040204020203" pitchFamily="34" charset="0"/>
              </a:rPr>
              <a:t>Hairstyles Virtual trial</a:t>
            </a:r>
          </a:p>
          <a:p>
            <a:pPr marL="857250" lvl="1" indent="-457200">
              <a:buFont typeface="Courier New" panose="02070309020205020404" pitchFamily="49" charset="0"/>
              <a:buChar char="o"/>
            </a:pPr>
            <a:r>
              <a:rPr lang="en-IN" sz="3200" spc="300" dirty="0">
                <a:latin typeface="Gadugi" panose="020B0502040204020203" pitchFamily="34" charset="0"/>
                <a:ea typeface="Gadugi" panose="020B0502040204020203" pitchFamily="34" charset="0"/>
              </a:rPr>
              <a:t>Home decor &amp; furniture</a:t>
            </a:r>
          </a:p>
          <a:p>
            <a:pPr marL="857250" lvl="1" indent="-457200">
              <a:buFont typeface="Courier New" panose="02070309020205020404" pitchFamily="49" charset="0"/>
              <a:buChar char="o"/>
            </a:pPr>
            <a:r>
              <a:rPr lang="en-IN" sz="3200" spc="300" dirty="0">
                <a:latin typeface="Gadugi" panose="020B0502040204020203" pitchFamily="34" charset="0"/>
                <a:ea typeface="Gadugi" panose="020B0502040204020203" pitchFamily="34" charset="0"/>
              </a:rPr>
              <a:t>Car and Automobiles</a:t>
            </a:r>
          </a:p>
          <a:p>
            <a:pPr marL="857250" lvl="1" indent="-457200">
              <a:buFont typeface="Courier New" panose="02070309020205020404" pitchFamily="49" charset="0"/>
              <a:buChar char="o"/>
            </a:pPr>
            <a:r>
              <a:rPr lang="en-IN" sz="3200" spc="300" dirty="0">
                <a:latin typeface="Gadugi" panose="020B0502040204020203" pitchFamily="34" charset="0"/>
                <a:ea typeface="Gadugi" panose="020B0502040204020203" pitchFamily="34" charset="0"/>
              </a:rPr>
              <a:t>Tattoos and Body Art</a:t>
            </a:r>
          </a:p>
          <a:p>
            <a:pPr marL="857250" lvl="1" indent="-457200">
              <a:buFont typeface="Courier New" panose="02070309020205020404" pitchFamily="49" charset="0"/>
              <a:buChar char="o"/>
            </a:pPr>
            <a:r>
              <a:rPr lang="en-IN" sz="3200" spc="300" dirty="0">
                <a:latin typeface="Gadugi" panose="020B0502040204020203" pitchFamily="34" charset="0"/>
                <a:ea typeface="Gadugi" panose="020B0502040204020203" pitchFamily="34" charset="0"/>
              </a:rPr>
              <a:t>Event planning</a:t>
            </a:r>
          </a:p>
          <a:p>
            <a:pPr marL="857250" lvl="1" indent="-457200">
              <a:buFont typeface="Courier New" panose="02070309020205020404" pitchFamily="49" charset="0"/>
              <a:buChar char="o"/>
            </a:pPr>
            <a:r>
              <a:rPr lang="en-IN" sz="3200" spc="300" dirty="0">
                <a:latin typeface="Gadugi" panose="020B0502040204020203" pitchFamily="34" charset="0"/>
                <a:ea typeface="Gadugi" panose="020B0502040204020203" pitchFamily="34" charset="0"/>
              </a:rPr>
              <a:t>Interior Designs</a:t>
            </a:r>
          </a:p>
          <a:p>
            <a:pPr marL="857250" lvl="1" indent="-457200">
              <a:buFont typeface="Courier New" panose="02070309020205020404" pitchFamily="49" charset="0"/>
              <a:buChar char="o"/>
            </a:pPr>
            <a:r>
              <a:rPr lang="en-IN" sz="3200" spc="300" dirty="0">
                <a:latin typeface="Gadugi" panose="020B0502040204020203" pitchFamily="34" charset="0"/>
                <a:ea typeface="Gadugi" panose="020B0502040204020203" pitchFamily="34" charset="0"/>
              </a:rPr>
              <a:t>Real Estates</a:t>
            </a:r>
          </a:p>
          <a:p>
            <a:pPr marL="857250" lvl="1" indent="-457200">
              <a:buFont typeface="Courier New" panose="02070309020205020404" pitchFamily="49" charset="0"/>
              <a:buChar char="o"/>
            </a:pPr>
            <a:r>
              <a:rPr lang="en-IN" sz="3200" spc="300" dirty="0">
                <a:latin typeface="Gadugi" panose="020B0502040204020203" pitchFamily="34" charset="0"/>
                <a:ea typeface="Gadugi" panose="020B0502040204020203" pitchFamily="34" charset="0"/>
              </a:rPr>
              <a:t>Nail Arts</a:t>
            </a:r>
          </a:p>
          <a:p>
            <a:pPr marL="857250" lvl="1" indent="-457200">
              <a:buFont typeface="Courier New" panose="02070309020205020404" pitchFamily="49" charset="0"/>
              <a:buChar char="o"/>
            </a:pPr>
            <a:r>
              <a:rPr lang="en-IN" sz="3200" spc="300" dirty="0">
                <a:latin typeface="Gadugi" panose="020B0502040204020203" pitchFamily="34" charset="0"/>
                <a:ea typeface="Gadugi" panose="020B0502040204020203" pitchFamily="34" charset="0"/>
              </a:rPr>
              <a:t>Cosmetic surgeries</a:t>
            </a:r>
          </a:p>
        </p:txBody>
      </p:sp>
    </p:spTree>
    <p:extLst>
      <p:ext uri="{BB962C8B-B14F-4D97-AF65-F5344CB8AC3E}">
        <p14:creationId xmlns:p14="http://schemas.microsoft.com/office/powerpoint/2010/main" val="2651122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760BE-AA28-435C-A79D-8B0DB021A0CB}"/>
              </a:ext>
            </a:extLst>
          </p:cNvPr>
          <p:cNvSpPr>
            <a:spLocks noGrp="1"/>
          </p:cNvSpPr>
          <p:nvPr>
            <p:ph type="title"/>
          </p:nvPr>
        </p:nvSpPr>
        <p:spPr>
          <a:xfrm>
            <a:off x="0" y="0"/>
            <a:ext cx="18288000" cy="1600200"/>
          </a:xfrm>
          <a:solidFill>
            <a:schemeClr val="tx1"/>
          </a:solidFill>
        </p:spPr>
        <p:txBody>
          <a:bodyPr>
            <a:normAutofit/>
          </a:bodyPr>
          <a:lstStyle/>
          <a:p>
            <a:r>
              <a:rPr lang="en-IN" sz="5000" b="1" i="1" dirty="0">
                <a:solidFill>
                  <a:schemeClr val="bg2"/>
                </a:solidFill>
                <a:latin typeface="Gadugi" panose="020B0502040204020203" pitchFamily="34" charset="0"/>
                <a:ea typeface="Gadugi" panose="020B0502040204020203" pitchFamily="34" charset="0"/>
              </a:rPr>
              <a:t>Conclusion</a:t>
            </a:r>
          </a:p>
        </p:txBody>
      </p:sp>
      <p:sp>
        <p:nvSpPr>
          <p:cNvPr id="3" name="Content Placeholder 2">
            <a:extLst>
              <a:ext uri="{FF2B5EF4-FFF2-40B4-BE49-F238E27FC236}">
                <a16:creationId xmlns:a16="http://schemas.microsoft.com/office/drawing/2014/main" id="{40CE5930-8A32-1C6F-D237-A7FB1D5A438D}"/>
              </a:ext>
            </a:extLst>
          </p:cNvPr>
          <p:cNvSpPr>
            <a:spLocks noGrp="1"/>
          </p:cNvSpPr>
          <p:nvPr>
            <p:ph idx="1"/>
          </p:nvPr>
        </p:nvSpPr>
        <p:spPr>
          <a:xfrm>
            <a:off x="1371600" y="1601429"/>
            <a:ext cx="15925800" cy="8686800"/>
          </a:xfrm>
        </p:spPr>
        <p:txBody>
          <a:bodyPr/>
          <a:lstStyle/>
          <a:p>
            <a:pPr marL="0" indent="0" algn="just">
              <a:lnSpc>
                <a:spcPct val="150000"/>
              </a:lnSpc>
              <a:buNone/>
            </a:pPr>
            <a:endParaRPr lang="en-US" spc="300" dirty="0">
              <a:latin typeface="Gadugi" panose="020B0502040204020203" pitchFamily="34" charset="0"/>
              <a:ea typeface="Gadugi" panose="020B0502040204020203" pitchFamily="34" charset="0"/>
            </a:endParaRPr>
          </a:p>
          <a:p>
            <a:pPr marL="0" indent="0" algn="just">
              <a:lnSpc>
                <a:spcPct val="150000"/>
              </a:lnSpc>
              <a:buNone/>
            </a:pPr>
            <a:r>
              <a:rPr lang="en-US" spc="300" dirty="0">
                <a:latin typeface="Gadugi" panose="020B0502040204020203" pitchFamily="34" charset="0"/>
                <a:ea typeface="Gadugi" panose="020B0502040204020203" pitchFamily="34" charset="0"/>
              </a:rPr>
              <a:t>A virtual trial room offers customers an immersive way to try on clothes, accessories, or other products online using augmented reality (AR) or similar technology. This allows users to visualize how items will look on them without needing to visit a physical store. It enhances the shopping experience by offering convenience, reducing product returns, and helping customers make more confident purchasing decisions. However, challenges include ensuring accurate representation of fit, color, and texture, as well as potential privacy concerns related to the use of cameras and data collection.</a:t>
            </a:r>
            <a:endParaRPr lang="en-IN" spc="300" dirty="0">
              <a:latin typeface="Gadugi" panose="020B0502040204020203" pitchFamily="34" charset="0"/>
              <a:ea typeface="Gadugi" panose="020B0502040204020203" pitchFamily="34" charset="0"/>
            </a:endParaRPr>
          </a:p>
          <a:p>
            <a:pPr marL="0" indent="0" algn="just">
              <a:buNone/>
            </a:pPr>
            <a:endParaRPr lang="en-IN" spc="300" dirty="0">
              <a:latin typeface="Gadugi" panose="020B0502040204020203" pitchFamily="34" charset="0"/>
              <a:ea typeface="Gadugi" panose="020B0502040204020203" pitchFamily="34" charset="0"/>
            </a:endParaRPr>
          </a:p>
        </p:txBody>
      </p:sp>
    </p:spTree>
    <p:extLst>
      <p:ext uri="{BB962C8B-B14F-4D97-AF65-F5344CB8AC3E}">
        <p14:creationId xmlns:p14="http://schemas.microsoft.com/office/powerpoint/2010/main" val="975984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0000"/>
            <a:lum/>
          </a:blip>
          <a:srcRect/>
          <a:stretch>
            <a:fillRect l="-6000" r="-6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668B7C-B2A3-D28F-727F-5B878B693C63}"/>
              </a:ext>
            </a:extLst>
          </p:cNvPr>
          <p:cNvSpPr txBox="1"/>
          <p:nvPr/>
        </p:nvSpPr>
        <p:spPr>
          <a:xfrm>
            <a:off x="6667500" y="2134612"/>
            <a:ext cx="4953000" cy="3046988"/>
          </a:xfrm>
          <a:prstGeom prst="rect">
            <a:avLst/>
          </a:prstGeom>
          <a:noFill/>
        </p:spPr>
        <p:txBody>
          <a:bodyPr wrap="square" rtlCol="0">
            <a:spAutoFit/>
          </a:bodyPr>
          <a:lstStyle/>
          <a:p>
            <a:pPr algn="ctr"/>
            <a:r>
              <a:rPr lang="en-IN" sz="9600" b="1" i="1" dirty="0">
                <a:latin typeface="Gadugi" panose="020B0502040204020203" pitchFamily="34" charset="0"/>
                <a:ea typeface="Gadugi" panose="020B0502040204020203" pitchFamily="34" charset="0"/>
              </a:rPr>
              <a:t>Thank you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0 L 0 0.25 E" pathEditMode="relative" ptsTypes="">
                                      <p:cBhvr>
                                        <p:cTn id="6" dur="2000" fill="hold"/>
                                        <p:tgtEl>
                                          <p:spTgt spid="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81A16"/>
        </a:solidFill>
        <a:effectLst/>
      </p:bgPr>
    </p:bg>
    <p:spTree>
      <p:nvGrpSpPr>
        <p:cNvPr id="1" name=""/>
        <p:cNvGrpSpPr/>
        <p:nvPr/>
      </p:nvGrpSpPr>
      <p:grpSpPr>
        <a:xfrm>
          <a:off x="0" y="0"/>
          <a:ext cx="0" cy="0"/>
          <a:chOff x="0" y="0"/>
          <a:chExt cx="0" cy="0"/>
        </a:xfrm>
      </p:grpSpPr>
      <p:sp>
        <p:nvSpPr>
          <p:cNvPr id="4" name="AutoShape 4"/>
          <p:cNvSpPr/>
          <p:nvPr/>
        </p:nvSpPr>
        <p:spPr>
          <a:xfrm>
            <a:off x="1143000" y="952499"/>
            <a:ext cx="15773400" cy="8382001"/>
          </a:xfrm>
          <a:prstGeom prst="rect">
            <a:avLst/>
          </a:prstGeom>
          <a:solidFill>
            <a:srgbClr val="D6CFC9"/>
          </a:solidFill>
        </p:spPr>
        <p:txBody>
          <a:bodyPr/>
          <a:lstStyle/>
          <a:p>
            <a:endParaRPr lang="en-IN" dirty="0"/>
          </a:p>
        </p:txBody>
      </p:sp>
      <p:sp>
        <p:nvSpPr>
          <p:cNvPr id="6" name="TextBox 6"/>
          <p:cNvSpPr txBox="1"/>
          <p:nvPr/>
        </p:nvSpPr>
        <p:spPr>
          <a:xfrm>
            <a:off x="5918204" y="2006672"/>
            <a:ext cx="8501350" cy="2070182"/>
          </a:xfrm>
          <a:prstGeom prst="rect">
            <a:avLst/>
          </a:prstGeom>
        </p:spPr>
        <p:txBody>
          <a:bodyPr lIns="0" tIns="0" rIns="0" bIns="0" rtlCol="0" anchor="t">
            <a:spAutoFit/>
          </a:bodyPr>
          <a:lstStyle/>
          <a:p>
            <a:pPr marL="0" lvl="0" indent="0" algn="ctr">
              <a:lnSpc>
                <a:spcPts val="8480"/>
              </a:lnSpc>
            </a:pPr>
            <a:endParaRPr lang="en-US" sz="8000" b="1" i="1" spc="168" dirty="0">
              <a:solidFill>
                <a:schemeClr val="tx2"/>
              </a:solidFill>
              <a:latin typeface="Gadugi" panose="020B0502040204020203" pitchFamily="34" charset="0"/>
              <a:ea typeface="Gadugi" panose="020B0502040204020203" pitchFamily="34" charset="0"/>
              <a:cs typeface="Muli Black Italics"/>
              <a:sym typeface="Muli Black Italics"/>
            </a:endParaRPr>
          </a:p>
          <a:p>
            <a:pPr marL="0" lvl="0" indent="0" algn="ctr">
              <a:lnSpc>
                <a:spcPts val="8480"/>
              </a:lnSpc>
            </a:pPr>
            <a:r>
              <a:rPr lang="en-US" sz="5600" b="1" i="1" spc="168" dirty="0">
                <a:solidFill>
                  <a:schemeClr val="tx2"/>
                </a:solidFill>
                <a:latin typeface="Gadugi" panose="020B0502040204020203" pitchFamily="34" charset="0"/>
                <a:ea typeface="Gadugi" panose="020B0502040204020203" pitchFamily="34" charset="0"/>
                <a:cs typeface="Muli Black Italics"/>
                <a:sym typeface="Muli Black Italics"/>
              </a:rPr>
              <a:t>VIR- TRIAL</a:t>
            </a:r>
          </a:p>
        </p:txBody>
      </p:sp>
      <p:sp>
        <p:nvSpPr>
          <p:cNvPr id="8" name="TextBox 8"/>
          <p:cNvSpPr txBox="1"/>
          <p:nvPr/>
        </p:nvSpPr>
        <p:spPr>
          <a:xfrm>
            <a:off x="2533583" y="4672452"/>
            <a:ext cx="7391400" cy="2588401"/>
          </a:xfrm>
          <a:prstGeom prst="rect">
            <a:avLst/>
          </a:prstGeom>
        </p:spPr>
        <p:txBody>
          <a:bodyPr wrap="square" lIns="0" tIns="0" rIns="0" bIns="0" rtlCol="0" anchor="t">
            <a:spAutoFit/>
          </a:bodyPr>
          <a:lstStyle/>
          <a:p>
            <a:pPr marL="0" lvl="0" indent="0" algn="just">
              <a:lnSpc>
                <a:spcPts val="3359"/>
              </a:lnSpc>
            </a:pPr>
            <a:r>
              <a:rPr lang="en-US" sz="2799" spc="419" dirty="0">
                <a:solidFill>
                  <a:srgbClr val="121110"/>
                </a:solidFill>
                <a:latin typeface="Gadugi" panose="020B0502040204020203" pitchFamily="34" charset="0"/>
                <a:ea typeface="Gadugi" panose="020B0502040204020203" pitchFamily="34" charset="0"/>
                <a:cs typeface="Muli Bold"/>
                <a:sym typeface="Muli Bold"/>
              </a:rPr>
              <a:t>2103a51269 - </a:t>
            </a:r>
            <a:r>
              <a:rPr lang="en-US" sz="2799" spc="419" dirty="0" err="1">
                <a:solidFill>
                  <a:srgbClr val="121110"/>
                </a:solidFill>
                <a:latin typeface="Gadugi" panose="020B0502040204020203" pitchFamily="34" charset="0"/>
                <a:ea typeface="Gadugi" panose="020B0502040204020203" pitchFamily="34" charset="0"/>
                <a:cs typeface="Muli Bold"/>
                <a:sym typeface="Muli Bold"/>
              </a:rPr>
              <a:t>K.Suhani</a:t>
            </a:r>
            <a:endParaRPr lang="en-US" sz="2799" spc="419" dirty="0">
              <a:solidFill>
                <a:srgbClr val="121110"/>
              </a:solidFill>
              <a:latin typeface="Gadugi" panose="020B0502040204020203" pitchFamily="34" charset="0"/>
              <a:ea typeface="Gadugi" panose="020B0502040204020203" pitchFamily="34" charset="0"/>
              <a:cs typeface="Muli Bold"/>
              <a:sym typeface="Muli Bold"/>
            </a:endParaRPr>
          </a:p>
          <a:p>
            <a:pPr marL="0" lvl="0" indent="0" algn="just">
              <a:lnSpc>
                <a:spcPts val="3359"/>
              </a:lnSpc>
            </a:pPr>
            <a:r>
              <a:rPr lang="en-US" sz="2799" spc="419" dirty="0">
                <a:solidFill>
                  <a:srgbClr val="121110"/>
                </a:solidFill>
                <a:latin typeface="Gadugi" panose="020B0502040204020203" pitchFamily="34" charset="0"/>
                <a:ea typeface="Gadugi" panose="020B0502040204020203" pitchFamily="34" charset="0"/>
                <a:cs typeface="Muli Bold"/>
                <a:sym typeface="Muli Bold"/>
              </a:rPr>
              <a:t>2103a51260 - </a:t>
            </a:r>
            <a:r>
              <a:rPr lang="en-US" sz="2799" spc="419" dirty="0" err="1">
                <a:solidFill>
                  <a:srgbClr val="121110"/>
                </a:solidFill>
                <a:latin typeface="Gadugi" panose="020B0502040204020203" pitchFamily="34" charset="0"/>
                <a:ea typeface="Gadugi" panose="020B0502040204020203" pitchFamily="34" charset="0"/>
                <a:cs typeface="Muli Bold"/>
                <a:sym typeface="Muli Bold"/>
              </a:rPr>
              <a:t>A.Deepthi</a:t>
            </a:r>
            <a:endParaRPr lang="en-US" sz="2799" spc="419" dirty="0">
              <a:solidFill>
                <a:srgbClr val="121110"/>
              </a:solidFill>
              <a:latin typeface="Gadugi" panose="020B0502040204020203" pitchFamily="34" charset="0"/>
              <a:ea typeface="Gadugi" panose="020B0502040204020203" pitchFamily="34" charset="0"/>
              <a:cs typeface="Muli Bold"/>
              <a:sym typeface="Muli Bold"/>
            </a:endParaRPr>
          </a:p>
          <a:p>
            <a:pPr marL="0" lvl="0" indent="0" algn="just">
              <a:lnSpc>
                <a:spcPts val="3359"/>
              </a:lnSpc>
            </a:pPr>
            <a:r>
              <a:rPr lang="en-US" sz="2799" spc="419" dirty="0">
                <a:solidFill>
                  <a:srgbClr val="121110"/>
                </a:solidFill>
                <a:latin typeface="Gadugi" panose="020B0502040204020203" pitchFamily="34" charset="0"/>
                <a:ea typeface="Gadugi" panose="020B0502040204020203" pitchFamily="34" charset="0"/>
                <a:cs typeface="Muli Bold"/>
                <a:sym typeface="Muli Bold"/>
              </a:rPr>
              <a:t>2103a51127 - Fariha </a:t>
            </a:r>
            <a:r>
              <a:rPr lang="en-US" sz="2799" spc="419" dirty="0" err="1">
                <a:solidFill>
                  <a:srgbClr val="121110"/>
                </a:solidFill>
                <a:latin typeface="Gadugi" panose="020B0502040204020203" pitchFamily="34" charset="0"/>
                <a:ea typeface="Gadugi" panose="020B0502040204020203" pitchFamily="34" charset="0"/>
                <a:cs typeface="Muli Bold"/>
                <a:sym typeface="Muli Bold"/>
              </a:rPr>
              <a:t>Maheen</a:t>
            </a:r>
            <a:endParaRPr lang="en-US" sz="2799" spc="419" dirty="0">
              <a:solidFill>
                <a:srgbClr val="121110"/>
              </a:solidFill>
              <a:latin typeface="Gadugi" panose="020B0502040204020203" pitchFamily="34" charset="0"/>
              <a:ea typeface="Gadugi" panose="020B0502040204020203" pitchFamily="34" charset="0"/>
              <a:cs typeface="Muli Bold"/>
              <a:sym typeface="Muli Bold"/>
            </a:endParaRPr>
          </a:p>
          <a:p>
            <a:pPr marL="0" lvl="0" indent="0" algn="just">
              <a:lnSpc>
                <a:spcPts val="3359"/>
              </a:lnSpc>
            </a:pPr>
            <a:r>
              <a:rPr lang="en-US" sz="2799" spc="419" dirty="0">
                <a:solidFill>
                  <a:srgbClr val="121110"/>
                </a:solidFill>
                <a:latin typeface="Gadugi" panose="020B0502040204020203" pitchFamily="34" charset="0"/>
                <a:ea typeface="Gadugi" panose="020B0502040204020203" pitchFamily="34" charset="0"/>
                <a:cs typeface="Muli Bold"/>
                <a:sym typeface="Muli Bold"/>
              </a:rPr>
              <a:t>2103a51253 - </a:t>
            </a:r>
            <a:r>
              <a:rPr lang="en-US" sz="2799" spc="419" dirty="0" err="1">
                <a:solidFill>
                  <a:srgbClr val="121110"/>
                </a:solidFill>
                <a:latin typeface="Gadugi" panose="020B0502040204020203" pitchFamily="34" charset="0"/>
                <a:ea typeface="Gadugi" panose="020B0502040204020203" pitchFamily="34" charset="0"/>
                <a:cs typeface="Muli Bold"/>
                <a:sym typeface="Muli Bold"/>
              </a:rPr>
              <a:t>T.Saipallavi</a:t>
            </a:r>
            <a:endParaRPr lang="en-US" sz="2799" spc="419" dirty="0">
              <a:solidFill>
                <a:srgbClr val="121110"/>
              </a:solidFill>
              <a:latin typeface="Gadugi" panose="020B0502040204020203" pitchFamily="34" charset="0"/>
              <a:ea typeface="Gadugi" panose="020B0502040204020203" pitchFamily="34" charset="0"/>
              <a:cs typeface="Muli Bold"/>
              <a:sym typeface="Muli Bold"/>
            </a:endParaRPr>
          </a:p>
          <a:p>
            <a:pPr marL="0" lvl="0" indent="0" algn="just">
              <a:lnSpc>
                <a:spcPts val="3359"/>
              </a:lnSpc>
            </a:pPr>
            <a:r>
              <a:rPr lang="en-US" sz="2799" spc="419" dirty="0">
                <a:solidFill>
                  <a:srgbClr val="121110"/>
                </a:solidFill>
                <a:latin typeface="Gadugi" panose="020B0502040204020203" pitchFamily="34" charset="0"/>
                <a:ea typeface="Gadugi" panose="020B0502040204020203" pitchFamily="34" charset="0"/>
                <a:cs typeface="Muli Bold"/>
                <a:sym typeface="Muli Bold"/>
              </a:rPr>
              <a:t>2103a51144 - </a:t>
            </a:r>
            <a:r>
              <a:rPr lang="en-US" sz="2799" spc="419" dirty="0" err="1">
                <a:solidFill>
                  <a:srgbClr val="121110"/>
                </a:solidFill>
                <a:latin typeface="Gadugi" panose="020B0502040204020203" pitchFamily="34" charset="0"/>
                <a:ea typeface="Gadugi" panose="020B0502040204020203" pitchFamily="34" charset="0"/>
                <a:cs typeface="Muli Bold"/>
                <a:sym typeface="Muli Bold"/>
              </a:rPr>
              <a:t>Ch.Nikitha</a:t>
            </a:r>
            <a:endParaRPr lang="en-US" sz="2799" spc="419" dirty="0">
              <a:solidFill>
                <a:srgbClr val="121110"/>
              </a:solidFill>
              <a:latin typeface="Gadugi" panose="020B0502040204020203" pitchFamily="34" charset="0"/>
              <a:ea typeface="Gadugi" panose="020B0502040204020203" pitchFamily="34" charset="0"/>
              <a:cs typeface="Muli Bold"/>
              <a:sym typeface="Muli Bold"/>
            </a:endParaRPr>
          </a:p>
          <a:p>
            <a:pPr marL="0" lvl="0" indent="0" algn="just">
              <a:lnSpc>
                <a:spcPts val="3359"/>
              </a:lnSpc>
            </a:pPr>
            <a:endParaRPr lang="en-US" sz="2799" spc="419" dirty="0">
              <a:solidFill>
                <a:srgbClr val="121110"/>
              </a:solidFill>
              <a:latin typeface="Gadugi" panose="020B0502040204020203" pitchFamily="34" charset="0"/>
              <a:ea typeface="Gadugi" panose="020B0502040204020203" pitchFamily="34" charset="0"/>
              <a:cs typeface="Muli Bold"/>
              <a:sym typeface="Muli Bold"/>
            </a:endParaRPr>
          </a:p>
        </p:txBody>
      </p:sp>
      <p:pic>
        <p:nvPicPr>
          <p:cNvPr id="13" name="Picture 12">
            <a:extLst>
              <a:ext uri="{FF2B5EF4-FFF2-40B4-BE49-F238E27FC236}">
                <a16:creationId xmlns:a16="http://schemas.microsoft.com/office/drawing/2014/main" id="{A69E3E38-2539-D5F4-2708-1ED525C84F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1850" y="1466301"/>
            <a:ext cx="7586950" cy="1228843"/>
          </a:xfrm>
          <a:prstGeom prst="rect">
            <a:avLst/>
          </a:prstGeom>
        </p:spPr>
      </p:pic>
      <p:sp>
        <p:nvSpPr>
          <p:cNvPr id="14" name="TextBox 13">
            <a:extLst>
              <a:ext uri="{FF2B5EF4-FFF2-40B4-BE49-F238E27FC236}">
                <a16:creationId xmlns:a16="http://schemas.microsoft.com/office/drawing/2014/main" id="{E78D0EC5-C628-8473-89F4-59FF7D4B8B2F}"/>
              </a:ext>
            </a:extLst>
          </p:cNvPr>
          <p:cNvSpPr txBox="1"/>
          <p:nvPr/>
        </p:nvSpPr>
        <p:spPr>
          <a:xfrm>
            <a:off x="11295354" y="6931223"/>
            <a:ext cx="6248400" cy="2062103"/>
          </a:xfrm>
          <a:prstGeom prst="rect">
            <a:avLst/>
          </a:prstGeom>
          <a:noFill/>
        </p:spPr>
        <p:txBody>
          <a:bodyPr wrap="square" rtlCol="0">
            <a:spAutoFit/>
          </a:bodyPr>
          <a:lstStyle/>
          <a:p>
            <a:pPr algn="ctr"/>
            <a:r>
              <a:rPr lang="en-IN" sz="3200" dirty="0">
                <a:latin typeface="Times New Roman" panose="02020603050405020304" pitchFamily="18" charset="0"/>
                <a:cs typeface="Times New Roman" panose="02020603050405020304" pitchFamily="18" charset="0"/>
              </a:rPr>
              <a:t>Under the Guidance of</a:t>
            </a:r>
          </a:p>
          <a:p>
            <a:pPr algn="ctr"/>
            <a:r>
              <a:rPr lang="en-IN" sz="3200" dirty="0">
                <a:latin typeface="Times New Roman" panose="02020603050405020304" pitchFamily="18" charset="0"/>
                <a:cs typeface="Times New Roman" panose="02020603050405020304" pitchFamily="18" charset="0"/>
              </a:rPr>
              <a:t> Y. </a:t>
            </a:r>
            <a:r>
              <a:rPr lang="en-IN" sz="3200" dirty="0" err="1">
                <a:latin typeface="Times New Roman" panose="02020603050405020304" pitchFamily="18" charset="0"/>
                <a:cs typeface="Times New Roman" panose="02020603050405020304" pitchFamily="18" charset="0"/>
              </a:rPr>
              <a:t>Nagendar</a:t>
            </a:r>
            <a:r>
              <a:rPr lang="en-IN" sz="3200" dirty="0">
                <a:latin typeface="Times New Roman" panose="02020603050405020304" pitchFamily="18" charset="0"/>
                <a:cs typeface="Times New Roman" panose="02020603050405020304" pitchFamily="18" charset="0"/>
              </a:rPr>
              <a:t> Sir</a:t>
            </a:r>
          </a:p>
          <a:p>
            <a:pPr algn="ctr"/>
            <a:r>
              <a:rPr lang="en-IN" sz="3200" dirty="0">
                <a:latin typeface="Times New Roman" panose="02020603050405020304" pitchFamily="18" charset="0"/>
                <a:cs typeface="Times New Roman" panose="02020603050405020304" pitchFamily="18" charset="0"/>
              </a:rPr>
              <a:t>Asst Prof Dept CS&amp;AI</a:t>
            </a:r>
          </a:p>
          <a:p>
            <a:pPr algn="ct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6CFC9"/>
        </a:solidFill>
        <a:effectLst/>
      </p:bgPr>
    </p:bg>
    <p:spTree>
      <p:nvGrpSpPr>
        <p:cNvPr id="1" name=""/>
        <p:cNvGrpSpPr/>
        <p:nvPr/>
      </p:nvGrpSpPr>
      <p:grpSpPr>
        <a:xfrm>
          <a:off x="0" y="0"/>
          <a:ext cx="0" cy="0"/>
          <a:chOff x="0" y="0"/>
          <a:chExt cx="0" cy="0"/>
        </a:xfrm>
      </p:grpSpPr>
      <p:sp>
        <p:nvSpPr>
          <p:cNvPr id="2" name="AutoShape 2"/>
          <p:cNvSpPr/>
          <p:nvPr/>
        </p:nvSpPr>
        <p:spPr>
          <a:xfrm>
            <a:off x="0" y="0"/>
            <a:ext cx="18288000" cy="2719019"/>
          </a:xfrm>
          <a:prstGeom prst="rect">
            <a:avLst/>
          </a:prstGeom>
          <a:solidFill>
            <a:srgbClr val="181A16"/>
          </a:solidFill>
        </p:spPr>
      </p:sp>
      <p:grpSp>
        <p:nvGrpSpPr>
          <p:cNvPr id="3" name="Group 3"/>
          <p:cNvGrpSpPr/>
          <p:nvPr/>
        </p:nvGrpSpPr>
        <p:grpSpPr>
          <a:xfrm>
            <a:off x="1028700" y="347435"/>
            <a:ext cx="7638414" cy="6023857"/>
            <a:chOff x="0" y="0"/>
            <a:chExt cx="10184552" cy="8031809"/>
          </a:xfrm>
        </p:grpSpPr>
        <p:sp>
          <p:nvSpPr>
            <p:cNvPr id="4" name="Freeform 4"/>
            <p:cNvSpPr/>
            <p:nvPr/>
          </p:nvSpPr>
          <p:spPr>
            <a:xfrm>
              <a:off x="0" y="0"/>
              <a:ext cx="10184552" cy="8031809"/>
            </a:xfrm>
            <a:custGeom>
              <a:avLst/>
              <a:gdLst/>
              <a:ahLst/>
              <a:cxnLst/>
              <a:rect l="l" t="t" r="r" b="b"/>
              <a:pathLst>
                <a:path w="10184552" h="8031809">
                  <a:moveTo>
                    <a:pt x="0" y="0"/>
                  </a:moveTo>
                  <a:lnTo>
                    <a:pt x="10184552" y="0"/>
                  </a:lnTo>
                  <a:lnTo>
                    <a:pt x="10184552" y="8031809"/>
                  </a:lnTo>
                  <a:lnTo>
                    <a:pt x="0" y="8031809"/>
                  </a:lnTo>
                  <a:close/>
                </a:path>
              </a:pathLst>
            </a:custGeom>
            <a:blipFill>
              <a:blip r:embed="rId2"/>
              <a:stretch>
                <a:fillRect t="-13401" b="-13401"/>
              </a:stretch>
            </a:blipFill>
          </p:spPr>
        </p:sp>
      </p:grpSp>
      <p:grpSp>
        <p:nvGrpSpPr>
          <p:cNvPr id="5" name="Group 5"/>
          <p:cNvGrpSpPr/>
          <p:nvPr/>
        </p:nvGrpSpPr>
        <p:grpSpPr>
          <a:xfrm>
            <a:off x="9760894" y="347435"/>
            <a:ext cx="7792055" cy="6023857"/>
            <a:chOff x="0" y="0"/>
            <a:chExt cx="10389407" cy="8031809"/>
          </a:xfrm>
        </p:grpSpPr>
        <p:sp>
          <p:nvSpPr>
            <p:cNvPr id="6" name="Freeform 6"/>
            <p:cNvSpPr/>
            <p:nvPr/>
          </p:nvSpPr>
          <p:spPr>
            <a:xfrm>
              <a:off x="0" y="0"/>
              <a:ext cx="10389407" cy="8031809"/>
            </a:xfrm>
            <a:custGeom>
              <a:avLst/>
              <a:gdLst/>
              <a:ahLst/>
              <a:cxnLst/>
              <a:rect l="l" t="t" r="r" b="b"/>
              <a:pathLst>
                <a:path w="10389407" h="8031809">
                  <a:moveTo>
                    <a:pt x="0" y="0"/>
                  </a:moveTo>
                  <a:lnTo>
                    <a:pt x="10389407" y="0"/>
                  </a:lnTo>
                  <a:lnTo>
                    <a:pt x="10389407" y="8031809"/>
                  </a:lnTo>
                  <a:lnTo>
                    <a:pt x="0" y="8031809"/>
                  </a:lnTo>
                  <a:close/>
                </a:path>
              </a:pathLst>
            </a:custGeom>
            <a:blipFill>
              <a:blip r:embed="rId3"/>
              <a:stretch>
                <a:fillRect t="-14676" b="-14676"/>
              </a:stretch>
            </a:blipFill>
          </p:spPr>
        </p:sp>
      </p:grpSp>
      <p:sp>
        <p:nvSpPr>
          <p:cNvPr id="7" name="TextBox 7"/>
          <p:cNvSpPr txBox="1"/>
          <p:nvPr/>
        </p:nvSpPr>
        <p:spPr>
          <a:xfrm>
            <a:off x="1028700" y="7053263"/>
            <a:ext cx="7638414" cy="2846933"/>
          </a:xfrm>
          <a:prstGeom prst="rect">
            <a:avLst/>
          </a:prstGeom>
        </p:spPr>
        <p:txBody>
          <a:bodyPr lIns="0" tIns="0" rIns="0" bIns="0" rtlCol="0" anchor="t">
            <a:spAutoFit/>
          </a:bodyPr>
          <a:lstStyle/>
          <a:p>
            <a:pPr algn="ctr">
              <a:lnSpc>
                <a:spcPts val="2999"/>
              </a:lnSpc>
            </a:pPr>
            <a:r>
              <a:rPr lang="en-US" sz="2499" b="1" spc="374" dirty="0">
                <a:solidFill>
                  <a:srgbClr val="121110"/>
                </a:solidFill>
                <a:latin typeface="Gadugi" panose="020B0502040204020203" pitchFamily="34" charset="0"/>
                <a:ea typeface="Gadugi" panose="020B0502040204020203" pitchFamily="34" charset="0"/>
                <a:cs typeface="Muli Black"/>
                <a:sym typeface="Muli Black"/>
              </a:rPr>
              <a:t>Problem Statement:</a:t>
            </a:r>
          </a:p>
          <a:p>
            <a:pPr algn="just">
              <a:lnSpc>
                <a:spcPts val="3240"/>
              </a:lnSpc>
            </a:pPr>
            <a:r>
              <a:rPr lang="en-US" sz="2800" spc="405" dirty="0">
                <a:solidFill>
                  <a:srgbClr val="121110"/>
                </a:solidFill>
                <a:latin typeface="Gadugi" panose="020B0502040204020203" pitchFamily="34" charset="0"/>
                <a:ea typeface="Gadugi" panose="020B0502040204020203" pitchFamily="34" charset="0"/>
                <a:cs typeface="Muli Bold"/>
                <a:sym typeface="Muli Bold"/>
              </a:rPr>
              <a:t>Online shoppers struggle with uncertainty about fit and style when purchasing clothing and accessories, leading to high return rates and dissatisfaction.</a:t>
            </a:r>
          </a:p>
          <a:p>
            <a:pPr marL="0" lvl="0" indent="0" algn="ctr">
              <a:lnSpc>
                <a:spcPts val="3240"/>
              </a:lnSpc>
            </a:pPr>
            <a:endParaRPr lang="en-US" sz="2700" spc="405" dirty="0">
              <a:solidFill>
                <a:srgbClr val="121110"/>
              </a:solidFill>
              <a:latin typeface="Muli Bold"/>
              <a:ea typeface="Muli Bold"/>
              <a:cs typeface="Muli Bold"/>
              <a:sym typeface="Muli Bold"/>
            </a:endParaRPr>
          </a:p>
        </p:txBody>
      </p:sp>
      <p:sp>
        <p:nvSpPr>
          <p:cNvPr id="8" name="TextBox 8"/>
          <p:cNvSpPr txBox="1"/>
          <p:nvPr/>
        </p:nvSpPr>
        <p:spPr>
          <a:xfrm>
            <a:off x="9760894" y="6927765"/>
            <a:ext cx="7792055" cy="2986587"/>
          </a:xfrm>
          <a:prstGeom prst="rect">
            <a:avLst/>
          </a:prstGeom>
        </p:spPr>
        <p:txBody>
          <a:bodyPr lIns="0" tIns="0" rIns="0" bIns="0" rtlCol="0" anchor="t">
            <a:spAutoFit/>
          </a:bodyPr>
          <a:lstStyle/>
          <a:p>
            <a:pPr algn="ctr">
              <a:lnSpc>
                <a:spcPts val="3000"/>
              </a:lnSpc>
            </a:pPr>
            <a:r>
              <a:rPr lang="en-US" sz="2500" b="1" spc="375" dirty="0">
                <a:solidFill>
                  <a:srgbClr val="121110"/>
                </a:solidFill>
                <a:latin typeface="Gadugi" panose="020B0502040204020203" pitchFamily="34" charset="0"/>
                <a:ea typeface="Gadugi" panose="020B0502040204020203" pitchFamily="34" charset="0"/>
                <a:cs typeface="Muli Black"/>
                <a:sym typeface="Muli Black"/>
              </a:rPr>
              <a:t>Solution:</a:t>
            </a:r>
          </a:p>
          <a:p>
            <a:pPr algn="just">
              <a:lnSpc>
                <a:spcPts val="3359"/>
              </a:lnSpc>
            </a:pPr>
            <a:r>
              <a:rPr lang="en-US" sz="2800" spc="419" dirty="0">
                <a:solidFill>
                  <a:srgbClr val="121110"/>
                </a:solidFill>
                <a:latin typeface="Gadugi" panose="020B0502040204020203" pitchFamily="34" charset="0"/>
                <a:ea typeface="Gadugi" panose="020B0502040204020203" pitchFamily="34" charset="0"/>
                <a:cs typeface="Muli Bold"/>
                <a:sym typeface="Muli Bold"/>
              </a:rPr>
              <a:t>The “VIR-TRIAL" uses AR technology to let users virtually try on items in real-time, reducing uncertainty and enhancing the online shopping experience.</a:t>
            </a:r>
          </a:p>
          <a:p>
            <a:pPr marL="0" lvl="0" indent="0" algn="ctr">
              <a:lnSpc>
                <a:spcPts val="3359"/>
              </a:lnSpc>
            </a:pPr>
            <a:endParaRPr lang="en-US" sz="2799" spc="419" dirty="0">
              <a:solidFill>
                <a:srgbClr val="121110"/>
              </a:solidFill>
              <a:latin typeface="Muli Bold"/>
              <a:ea typeface="Muli Bold"/>
              <a:cs typeface="Muli Bold"/>
              <a:sym typeface="Muli 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6CFC9"/>
        </a:solidFill>
        <a:effectLst/>
      </p:bgPr>
    </p:bg>
    <p:spTree>
      <p:nvGrpSpPr>
        <p:cNvPr id="1" name=""/>
        <p:cNvGrpSpPr/>
        <p:nvPr/>
      </p:nvGrpSpPr>
      <p:grpSpPr>
        <a:xfrm>
          <a:off x="0" y="0"/>
          <a:ext cx="0" cy="0"/>
          <a:chOff x="0" y="0"/>
          <a:chExt cx="0" cy="0"/>
        </a:xfrm>
      </p:grpSpPr>
      <p:sp>
        <p:nvSpPr>
          <p:cNvPr id="2" name="AutoShape 2"/>
          <p:cNvSpPr/>
          <p:nvPr/>
        </p:nvSpPr>
        <p:spPr>
          <a:xfrm>
            <a:off x="9295554" y="0"/>
            <a:ext cx="8992446" cy="10287000"/>
          </a:xfrm>
          <a:prstGeom prst="rect">
            <a:avLst/>
          </a:prstGeom>
          <a:solidFill>
            <a:srgbClr val="181A16"/>
          </a:solidFill>
        </p:spPr>
      </p:sp>
      <p:grpSp>
        <p:nvGrpSpPr>
          <p:cNvPr id="3" name="Group 3"/>
          <p:cNvGrpSpPr/>
          <p:nvPr/>
        </p:nvGrpSpPr>
        <p:grpSpPr>
          <a:xfrm>
            <a:off x="10303350" y="1028700"/>
            <a:ext cx="6955950" cy="8229600"/>
            <a:chOff x="0" y="0"/>
            <a:chExt cx="9274600" cy="10972800"/>
          </a:xfrm>
        </p:grpSpPr>
        <p:sp>
          <p:nvSpPr>
            <p:cNvPr id="4" name="Freeform 4"/>
            <p:cNvSpPr/>
            <p:nvPr/>
          </p:nvSpPr>
          <p:spPr>
            <a:xfrm>
              <a:off x="0" y="0"/>
              <a:ext cx="9274600" cy="10972800"/>
            </a:xfrm>
            <a:custGeom>
              <a:avLst/>
              <a:gdLst/>
              <a:ahLst/>
              <a:cxnLst/>
              <a:rect l="l" t="t" r="r" b="b"/>
              <a:pathLst>
                <a:path w="9274600" h="10972800">
                  <a:moveTo>
                    <a:pt x="0" y="0"/>
                  </a:moveTo>
                  <a:lnTo>
                    <a:pt x="9274600" y="0"/>
                  </a:lnTo>
                  <a:lnTo>
                    <a:pt x="9274600" y="10972800"/>
                  </a:lnTo>
                  <a:lnTo>
                    <a:pt x="0" y="10972800"/>
                  </a:lnTo>
                  <a:close/>
                </a:path>
              </a:pathLst>
            </a:custGeom>
            <a:blipFill>
              <a:blip r:embed="rId2"/>
              <a:stretch>
                <a:fillRect l="-38340" r="-38340"/>
              </a:stretch>
            </a:blipFill>
          </p:spPr>
        </p:sp>
      </p:grpSp>
      <p:sp>
        <p:nvSpPr>
          <p:cNvPr id="5" name="AutoShape 5"/>
          <p:cNvSpPr/>
          <p:nvPr/>
        </p:nvSpPr>
        <p:spPr>
          <a:xfrm>
            <a:off x="1028700" y="0"/>
            <a:ext cx="1398091" cy="1212401"/>
          </a:xfrm>
          <a:prstGeom prst="rect">
            <a:avLst/>
          </a:prstGeom>
          <a:solidFill>
            <a:srgbClr val="5B432D"/>
          </a:solidFill>
        </p:spPr>
      </p:sp>
      <p:sp>
        <p:nvSpPr>
          <p:cNvPr id="6" name="TextBox 6"/>
          <p:cNvSpPr txBox="1"/>
          <p:nvPr/>
        </p:nvSpPr>
        <p:spPr>
          <a:xfrm>
            <a:off x="1028700" y="1718402"/>
            <a:ext cx="7182997" cy="926472"/>
          </a:xfrm>
          <a:prstGeom prst="rect">
            <a:avLst/>
          </a:prstGeom>
        </p:spPr>
        <p:txBody>
          <a:bodyPr lIns="0" tIns="0" rIns="0" bIns="0" rtlCol="0" anchor="t">
            <a:spAutoFit/>
          </a:bodyPr>
          <a:lstStyle/>
          <a:p>
            <a:pPr marL="0" lvl="0" indent="0" algn="l">
              <a:lnSpc>
                <a:spcPts val="7680"/>
              </a:lnSpc>
            </a:pPr>
            <a:r>
              <a:rPr lang="en-US" sz="6400" b="1" i="1" dirty="0">
                <a:solidFill>
                  <a:srgbClr val="121110"/>
                </a:solidFill>
                <a:latin typeface="Gadugi" panose="020B0502040204020203" pitchFamily="34" charset="0"/>
                <a:ea typeface="Gadugi" panose="020B0502040204020203" pitchFamily="34" charset="0"/>
                <a:cs typeface="Muli Black Italics"/>
                <a:sym typeface="Muli Black Italics"/>
              </a:rPr>
              <a:t>INTRODUCTION</a:t>
            </a:r>
          </a:p>
        </p:txBody>
      </p:sp>
      <p:sp>
        <p:nvSpPr>
          <p:cNvPr id="7" name="TextBox 7"/>
          <p:cNvSpPr txBox="1"/>
          <p:nvPr/>
        </p:nvSpPr>
        <p:spPr>
          <a:xfrm>
            <a:off x="411753" y="3150875"/>
            <a:ext cx="8046448" cy="5697650"/>
          </a:xfrm>
          <a:prstGeom prst="rect">
            <a:avLst/>
          </a:prstGeom>
        </p:spPr>
        <p:txBody>
          <a:bodyPr wrap="square" lIns="0" tIns="0" rIns="0" bIns="0" rtlCol="0" anchor="t">
            <a:spAutoFit/>
          </a:bodyPr>
          <a:lstStyle/>
          <a:p>
            <a:pPr marL="0" lvl="0" indent="0" algn="just">
              <a:lnSpc>
                <a:spcPts val="5009"/>
              </a:lnSpc>
            </a:pPr>
            <a:r>
              <a:rPr lang="en-US" sz="3000" spc="30" dirty="0">
                <a:solidFill>
                  <a:srgbClr val="121110"/>
                </a:solidFill>
                <a:latin typeface="Gadugi" panose="020B0502040204020203" pitchFamily="34" charset="0"/>
                <a:ea typeface="Gadugi" panose="020B0502040204020203" pitchFamily="34" charset="0"/>
                <a:cs typeface="Muli Regular Bold"/>
                <a:sym typeface="Muli Regular Bold"/>
              </a:rPr>
              <a:t>Our project, “VIR-TRIAL" revolutionizes online shopping by allowing users to virtually try on clothes and accessories using AR technology. This application helps solve the issue of uncertainty regarding fit and appearance, offering a more interactive and engaging shopping experience. By integrating real-time body detection, it enhances convenience and personalization in the digital shopping space.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6CFC9"/>
        </a:solidFill>
        <a:effectLst/>
      </p:bgPr>
    </p:bg>
    <p:spTree>
      <p:nvGrpSpPr>
        <p:cNvPr id="1" name=""/>
        <p:cNvGrpSpPr/>
        <p:nvPr/>
      </p:nvGrpSpPr>
      <p:grpSpPr>
        <a:xfrm>
          <a:off x="0" y="0"/>
          <a:ext cx="0" cy="0"/>
          <a:chOff x="0" y="0"/>
          <a:chExt cx="0" cy="0"/>
        </a:xfrm>
      </p:grpSpPr>
      <p:sp>
        <p:nvSpPr>
          <p:cNvPr id="2" name="TextBox 2"/>
          <p:cNvSpPr txBox="1"/>
          <p:nvPr/>
        </p:nvSpPr>
        <p:spPr>
          <a:xfrm>
            <a:off x="1028700" y="460979"/>
            <a:ext cx="3940748" cy="762000"/>
          </a:xfrm>
          <a:prstGeom prst="rect">
            <a:avLst/>
          </a:prstGeom>
        </p:spPr>
        <p:txBody>
          <a:bodyPr lIns="0" tIns="0" rIns="0" bIns="0" rtlCol="0" anchor="t">
            <a:spAutoFit/>
          </a:bodyPr>
          <a:lstStyle/>
          <a:p>
            <a:pPr marL="0" lvl="0" indent="0" algn="l">
              <a:lnSpc>
                <a:spcPts val="6000"/>
              </a:lnSpc>
            </a:pPr>
            <a:r>
              <a:rPr lang="en-US" sz="5000" b="1" i="1" dirty="0">
                <a:solidFill>
                  <a:srgbClr val="121110"/>
                </a:solidFill>
                <a:latin typeface="Gadugi" panose="020B0502040204020203" pitchFamily="34" charset="0"/>
                <a:ea typeface="Gadugi" panose="020B0502040204020203" pitchFamily="34" charset="0"/>
                <a:cs typeface="Muli Black Italics"/>
                <a:sym typeface="Muli Black Italics"/>
              </a:rPr>
              <a:t>OBJECTIVES</a:t>
            </a:r>
          </a:p>
        </p:txBody>
      </p:sp>
      <p:sp>
        <p:nvSpPr>
          <p:cNvPr id="3" name="AutoShape 3"/>
          <p:cNvSpPr/>
          <p:nvPr/>
        </p:nvSpPr>
        <p:spPr>
          <a:xfrm>
            <a:off x="840325" y="1714015"/>
            <a:ext cx="16209475" cy="1816961"/>
          </a:xfrm>
          <a:prstGeom prst="rect">
            <a:avLst/>
          </a:prstGeom>
          <a:solidFill>
            <a:srgbClr val="181A16"/>
          </a:solidFill>
        </p:spPr>
      </p:sp>
      <p:sp>
        <p:nvSpPr>
          <p:cNvPr id="4" name="TextBox 4"/>
          <p:cNvSpPr txBox="1"/>
          <p:nvPr/>
        </p:nvSpPr>
        <p:spPr>
          <a:xfrm>
            <a:off x="1299529" y="2188364"/>
            <a:ext cx="15291065" cy="1353185"/>
          </a:xfrm>
          <a:prstGeom prst="rect">
            <a:avLst/>
          </a:prstGeom>
        </p:spPr>
        <p:txBody>
          <a:bodyPr lIns="0" tIns="0" rIns="0" bIns="0" rtlCol="0" anchor="t">
            <a:spAutoFit/>
          </a:bodyPr>
          <a:lstStyle/>
          <a:p>
            <a:pPr algn="l">
              <a:lnSpc>
                <a:spcPts val="3640"/>
              </a:lnSpc>
            </a:pPr>
            <a:r>
              <a:rPr lang="en-US" sz="2600" spc="338" dirty="0">
                <a:solidFill>
                  <a:srgbClr val="F7F6F5"/>
                </a:solidFill>
                <a:latin typeface="Gadugi" panose="020B0502040204020203" pitchFamily="34" charset="0"/>
                <a:ea typeface="Gadugi" panose="020B0502040204020203" pitchFamily="34" charset="0"/>
                <a:cs typeface="Muli Regular Bold Italics"/>
                <a:sym typeface="Muli Regular Bold Italics"/>
              </a:rPr>
              <a:t>Enhance Online Shopping Experience by offering a virtual platform to try on clothing and accessories in real-time using AR technology</a:t>
            </a:r>
            <a:r>
              <a:rPr lang="en-US" sz="2600" b="1" i="1" spc="338" dirty="0">
                <a:solidFill>
                  <a:srgbClr val="F7F6F5"/>
                </a:solidFill>
                <a:latin typeface="Gadugi" panose="020B0502040204020203" pitchFamily="34" charset="0"/>
                <a:ea typeface="Gadugi" panose="020B0502040204020203" pitchFamily="34" charset="0"/>
                <a:cs typeface="Muli Regular Bold Italics"/>
                <a:sym typeface="Muli Regular Bold Italics"/>
              </a:rPr>
              <a:t>.</a:t>
            </a:r>
          </a:p>
          <a:p>
            <a:pPr marL="0" lvl="0" indent="0" algn="l">
              <a:lnSpc>
                <a:spcPts val="3640"/>
              </a:lnSpc>
            </a:pPr>
            <a:endParaRPr lang="en-US" sz="2600" b="1" i="1" spc="338" dirty="0">
              <a:solidFill>
                <a:srgbClr val="F7F6F5"/>
              </a:solidFill>
              <a:latin typeface="Gadugi" panose="020B0502040204020203" pitchFamily="34" charset="0"/>
              <a:ea typeface="Gadugi" panose="020B0502040204020203" pitchFamily="34" charset="0"/>
              <a:cs typeface="Muli Regular Bold Italics"/>
              <a:sym typeface="Muli Regular Bold Italics"/>
            </a:endParaRPr>
          </a:p>
        </p:txBody>
      </p:sp>
      <p:sp>
        <p:nvSpPr>
          <p:cNvPr id="5" name="AutoShape 5"/>
          <p:cNvSpPr/>
          <p:nvPr/>
        </p:nvSpPr>
        <p:spPr>
          <a:xfrm>
            <a:off x="840325" y="5667546"/>
            <a:ext cx="16209475" cy="1741073"/>
          </a:xfrm>
          <a:prstGeom prst="rect">
            <a:avLst/>
          </a:prstGeom>
          <a:solidFill>
            <a:srgbClr val="181A16"/>
          </a:solidFill>
        </p:spPr>
      </p:sp>
      <p:sp>
        <p:nvSpPr>
          <p:cNvPr id="6" name="AutoShape 6"/>
          <p:cNvSpPr/>
          <p:nvPr/>
        </p:nvSpPr>
        <p:spPr>
          <a:xfrm>
            <a:off x="840325" y="3809210"/>
            <a:ext cx="16209475" cy="1582111"/>
          </a:xfrm>
          <a:prstGeom prst="rect">
            <a:avLst/>
          </a:prstGeom>
          <a:solidFill>
            <a:srgbClr val="181A16"/>
          </a:solidFill>
        </p:spPr>
      </p:sp>
      <p:sp>
        <p:nvSpPr>
          <p:cNvPr id="7" name="TextBox 7"/>
          <p:cNvSpPr txBox="1"/>
          <p:nvPr/>
        </p:nvSpPr>
        <p:spPr>
          <a:xfrm>
            <a:off x="1179138" y="4075910"/>
            <a:ext cx="15261020" cy="795089"/>
          </a:xfrm>
          <a:prstGeom prst="rect">
            <a:avLst/>
          </a:prstGeom>
        </p:spPr>
        <p:txBody>
          <a:bodyPr lIns="0" tIns="0" rIns="0" bIns="0" rtlCol="0" anchor="t">
            <a:spAutoFit/>
          </a:bodyPr>
          <a:lstStyle/>
          <a:p>
            <a:pPr algn="just">
              <a:lnSpc>
                <a:spcPts val="3120"/>
              </a:lnSpc>
              <a:spcBef>
                <a:spcPct val="0"/>
              </a:spcBef>
            </a:pPr>
            <a:r>
              <a:rPr lang="en-US" sz="2600" spc="390" dirty="0">
                <a:solidFill>
                  <a:srgbClr val="F7F6F5"/>
                </a:solidFill>
                <a:latin typeface="Gadugi" panose="020B0502040204020203" pitchFamily="34" charset="0"/>
                <a:ea typeface="Gadugi" panose="020B0502040204020203" pitchFamily="34" charset="0"/>
                <a:cs typeface="Muli Regular"/>
                <a:sym typeface="Muli Regular"/>
              </a:rPr>
              <a:t>Improve Fit and Style Accuracy by allowing users to visualize how clothes and accessories fit on their bodies, reducing uncertainty.</a:t>
            </a:r>
          </a:p>
        </p:txBody>
      </p:sp>
      <p:sp>
        <p:nvSpPr>
          <p:cNvPr id="8" name="AutoShape 8"/>
          <p:cNvSpPr/>
          <p:nvPr/>
        </p:nvSpPr>
        <p:spPr>
          <a:xfrm>
            <a:off x="840325" y="7846769"/>
            <a:ext cx="16209475" cy="1741073"/>
          </a:xfrm>
          <a:prstGeom prst="rect">
            <a:avLst/>
          </a:prstGeom>
          <a:solidFill>
            <a:srgbClr val="181A16"/>
          </a:solidFill>
        </p:spPr>
      </p:sp>
      <p:sp>
        <p:nvSpPr>
          <p:cNvPr id="9" name="TextBox 9"/>
          <p:cNvSpPr txBox="1"/>
          <p:nvPr/>
        </p:nvSpPr>
        <p:spPr>
          <a:xfrm>
            <a:off x="514350" y="6118983"/>
            <a:ext cx="16590596" cy="838200"/>
          </a:xfrm>
          <a:prstGeom prst="rect">
            <a:avLst/>
          </a:prstGeom>
        </p:spPr>
        <p:txBody>
          <a:bodyPr lIns="0" tIns="0" rIns="0" bIns="0" rtlCol="0" anchor="t">
            <a:spAutoFit/>
          </a:bodyPr>
          <a:lstStyle/>
          <a:p>
            <a:pPr algn="ctr">
              <a:lnSpc>
                <a:spcPts val="3359"/>
              </a:lnSpc>
              <a:spcBef>
                <a:spcPct val="0"/>
              </a:spcBef>
            </a:pPr>
            <a:r>
              <a:rPr lang="en-US" sz="2799" spc="419" dirty="0">
                <a:solidFill>
                  <a:srgbClr val="F7F6F5"/>
                </a:solidFill>
                <a:latin typeface="Gadugi" panose="020B0502040204020203" pitchFamily="34" charset="0"/>
                <a:ea typeface="Gadugi" panose="020B0502040204020203" pitchFamily="34" charset="0"/>
                <a:cs typeface="Muli Regular"/>
                <a:sym typeface="Muli Regular"/>
              </a:rPr>
              <a:t>Reduce </a:t>
            </a:r>
            <a:r>
              <a:rPr lang="en-US" sz="2400" spc="419" dirty="0">
                <a:solidFill>
                  <a:srgbClr val="F7F6F5"/>
                </a:solidFill>
                <a:latin typeface="Gadugi" panose="020B0502040204020203" pitchFamily="34" charset="0"/>
                <a:ea typeface="Gadugi" panose="020B0502040204020203" pitchFamily="34" charset="0"/>
                <a:cs typeface="Muli Regular"/>
                <a:sym typeface="Muli Regular"/>
              </a:rPr>
              <a:t>Return</a:t>
            </a:r>
            <a:r>
              <a:rPr lang="en-US" sz="2799" spc="419" dirty="0">
                <a:solidFill>
                  <a:srgbClr val="F7F6F5"/>
                </a:solidFill>
                <a:latin typeface="Gadugi" panose="020B0502040204020203" pitchFamily="34" charset="0"/>
                <a:ea typeface="Gadugi" panose="020B0502040204020203" pitchFamily="34" charset="0"/>
                <a:cs typeface="Muli Regular"/>
                <a:sym typeface="Muli Regular"/>
              </a:rPr>
              <a:t> Rates by helping users make more informed purchasing decisions, minimizing the need for returns.</a:t>
            </a:r>
          </a:p>
        </p:txBody>
      </p:sp>
      <p:sp>
        <p:nvSpPr>
          <p:cNvPr id="10" name="TextBox 10"/>
          <p:cNvSpPr txBox="1"/>
          <p:nvPr/>
        </p:nvSpPr>
        <p:spPr>
          <a:xfrm>
            <a:off x="840325" y="8237294"/>
            <a:ext cx="15449395" cy="838200"/>
          </a:xfrm>
          <a:prstGeom prst="rect">
            <a:avLst/>
          </a:prstGeom>
        </p:spPr>
        <p:txBody>
          <a:bodyPr lIns="0" tIns="0" rIns="0" bIns="0" rtlCol="0" anchor="t">
            <a:spAutoFit/>
          </a:bodyPr>
          <a:lstStyle/>
          <a:p>
            <a:pPr algn="ctr">
              <a:lnSpc>
                <a:spcPts val="3359"/>
              </a:lnSpc>
              <a:spcBef>
                <a:spcPct val="0"/>
              </a:spcBef>
            </a:pPr>
            <a:r>
              <a:rPr lang="en-US" sz="2799" spc="419" dirty="0">
                <a:solidFill>
                  <a:srgbClr val="F7F6F5"/>
                </a:solidFill>
                <a:latin typeface="Gadugi" panose="020B0502040204020203" pitchFamily="34" charset="0"/>
                <a:ea typeface="Gadugi" panose="020B0502040204020203" pitchFamily="34" charset="0"/>
                <a:cs typeface="Muli Regular"/>
                <a:sym typeface="Muli Regular"/>
              </a:rPr>
              <a:t>Increase Customer Satisfaction by providing an interactive and </a:t>
            </a:r>
            <a:r>
              <a:rPr lang="en-US" sz="2400" spc="419" dirty="0">
                <a:solidFill>
                  <a:srgbClr val="F7F6F5"/>
                </a:solidFill>
                <a:latin typeface="Gadugi" panose="020B0502040204020203" pitchFamily="34" charset="0"/>
                <a:ea typeface="Gadugi" panose="020B0502040204020203" pitchFamily="34" charset="0"/>
                <a:cs typeface="Muli Regular"/>
                <a:sym typeface="Muli Regular"/>
              </a:rPr>
              <a:t>personalized</a:t>
            </a:r>
            <a:r>
              <a:rPr lang="en-US" sz="2799" spc="419" dirty="0">
                <a:solidFill>
                  <a:srgbClr val="F7F6F5"/>
                </a:solidFill>
                <a:latin typeface="Gadugi" panose="020B0502040204020203" pitchFamily="34" charset="0"/>
                <a:ea typeface="Gadugi" panose="020B0502040204020203" pitchFamily="34" charset="0"/>
                <a:cs typeface="Muli Regular"/>
                <a:sym typeface="Muli Regular"/>
              </a:rPr>
              <a:t> shopping experience with AR integration.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6CFC9"/>
        </a:solidFill>
        <a:effectLst/>
      </p:bgPr>
    </p:bg>
    <p:spTree>
      <p:nvGrpSpPr>
        <p:cNvPr id="1" name=""/>
        <p:cNvGrpSpPr/>
        <p:nvPr/>
      </p:nvGrpSpPr>
      <p:grpSpPr>
        <a:xfrm>
          <a:off x="0" y="0"/>
          <a:ext cx="0" cy="0"/>
          <a:chOff x="0" y="0"/>
          <a:chExt cx="0" cy="0"/>
        </a:xfrm>
      </p:grpSpPr>
      <p:sp>
        <p:nvSpPr>
          <p:cNvPr id="2" name="AutoShape 2"/>
          <p:cNvSpPr/>
          <p:nvPr/>
        </p:nvSpPr>
        <p:spPr>
          <a:xfrm>
            <a:off x="0" y="0"/>
            <a:ext cx="18288000" cy="3291456"/>
          </a:xfrm>
          <a:prstGeom prst="rect">
            <a:avLst/>
          </a:prstGeom>
          <a:solidFill>
            <a:srgbClr val="181A16"/>
          </a:solidFill>
        </p:spPr>
      </p:sp>
      <p:sp>
        <p:nvSpPr>
          <p:cNvPr id="3" name="TextBox 3"/>
          <p:cNvSpPr txBox="1"/>
          <p:nvPr/>
        </p:nvSpPr>
        <p:spPr>
          <a:xfrm>
            <a:off x="1433774" y="1454525"/>
            <a:ext cx="16101718" cy="762000"/>
          </a:xfrm>
          <a:prstGeom prst="rect">
            <a:avLst/>
          </a:prstGeom>
        </p:spPr>
        <p:txBody>
          <a:bodyPr lIns="0" tIns="0" rIns="0" bIns="0" rtlCol="0" anchor="t">
            <a:spAutoFit/>
          </a:bodyPr>
          <a:lstStyle/>
          <a:p>
            <a:pPr marL="0" lvl="0" indent="0" algn="ctr">
              <a:lnSpc>
                <a:spcPts val="6000"/>
              </a:lnSpc>
            </a:pPr>
            <a:r>
              <a:rPr lang="en-US" sz="5000" b="1" i="1" dirty="0">
                <a:solidFill>
                  <a:srgbClr val="F7F6F5"/>
                </a:solidFill>
                <a:latin typeface="Gadugi" panose="020B0502040204020203" pitchFamily="34" charset="0"/>
                <a:ea typeface="Gadugi" panose="020B0502040204020203" pitchFamily="34" charset="0"/>
                <a:cs typeface="Muli Black Italics"/>
                <a:sym typeface="Muli Black Italics"/>
              </a:rPr>
              <a:t>PROPOSED PLAN</a:t>
            </a:r>
          </a:p>
        </p:txBody>
      </p:sp>
      <p:sp>
        <p:nvSpPr>
          <p:cNvPr id="4" name="AutoShape 4"/>
          <p:cNvSpPr/>
          <p:nvPr/>
        </p:nvSpPr>
        <p:spPr>
          <a:xfrm>
            <a:off x="6038265" y="3291456"/>
            <a:ext cx="261754" cy="281318"/>
          </a:xfrm>
          <a:prstGeom prst="rect">
            <a:avLst/>
          </a:prstGeom>
          <a:solidFill>
            <a:srgbClr val="181A16"/>
          </a:solidFill>
        </p:spPr>
      </p:sp>
      <p:sp>
        <p:nvSpPr>
          <p:cNvPr id="5" name="TextBox 5"/>
          <p:cNvSpPr txBox="1"/>
          <p:nvPr/>
        </p:nvSpPr>
        <p:spPr>
          <a:xfrm>
            <a:off x="4822949" y="5918835"/>
            <a:ext cx="4184798" cy="3012812"/>
          </a:xfrm>
          <a:prstGeom prst="rect">
            <a:avLst/>
          </a:prstGeom>
        </p:spPr>
        <p:txBody>
          <a:bodyPr lIns="0" tIns="0" rIns="0" bIns="0" rtlCol="0" anchor="t">
            <a:spAutoFit/>
          </a:bodyPr>
          <a:lstStyle/>
          <a:p>
            <a:pPr marL="0" lvl="0" indent="0" algn="just">
              <a:lnSpc>
                <a:spcPts val="3359"/>
              </a:lnSpc>
            </a:pPr>
            <a:r>
              <a:rPr lang="en-US" sz="2400" spc="312" dirty="0">
                <a:solidFill>
                  <a:srgbClr val="121110"/>
                </a:solidFill>
                <a:latin typeface="Gadugi" panose="020B0502040204020203" pitchFamily="34" charset="0"/>
                <a:ea typeface="Gadugi" panose="020B0502040204020203" pitchFamily="34" charset="0"/>
                <a:cs typeface="Muli Regular Bold Italics"/>
                <a:sym typeface="Muli Regular Bold Italics"/>
              </a:rPr>
              <a:t>Implement body detection and fitting algorithms, integrate 2D models of clothing and accessories, and build a responsive user interface.</a:t>
            </a:r>
          </a:p>
        </p:txBody>
      </p:sp>
      <p:sp>
        <p:nvSpPr>
          <p:cNvPr id="6" name="AutoShape 6"/>
          <p:cNvSpPr/>
          <p:nvPr/>
        </p:nvSpPr>
        <p:spPr>
          <a:xfrm>
            <a:off x="10643418" y="3291456"/>
            <a:ext cx="261754" cy="281318"/>
          </a:xfrm>
          <a:prstGeom prst="rect">
            <a:avLst/>
          </a:prstGeom>
          <a:solidFill>
            <a:srgbClr val="181A16"/>
          </a:solidFill>
        </p:spPr>
      </p:sp>
      <p:sp>
        <p:nvSpPr>
          <p:cNvPr id="7" name="AutoShape 7"/>
          <p:cNvSpPr/>
          <p:nvPr/>
        </p:nvSpPr>
        <p:spPr>
          <a:xfrm>
            <a:off x="1433774" y="3291456"/>
            <a:ext cx="261754" cy="281318"/>
          </a:xfrm>
          <a:prstGeom prst="rect">
            <a:avLst/>
          </a:prstGeom>
          <a:solidFill>
            <a:srgbClr val="181A16"/>
          </a:solidFill>
        </p:spPr>
      </p:sp>
      <p:sp>
        <p:nvSpPr>
          <p:cNvPr id="8" name="TextBox 8"/>
          <p:cNvSpPr txBox="1"/>
          <p:nvPr/>
        </p:nvSpPr>
        <p:spPr>
          <a:xfrm>
            <a:off x="399438" y="3923439"/>
            <a:ext cx="2935812" cy="824865"/>
          </a:xfrm>
          <a:prstGeom prst="rect">
            <a:avLst/>
          </a:prstGeom>
        </p:spPr>
        <p:txBody>
          <a:bodyPr lIns="0" tIns="0" rIns="0" bIns="0" rtlCol="0" anchor="t">
            <a:spAutoFit/>
          </a:bodyPr>
          <a:lstStyle/>
          <a:p>
            <a:pPr marL="0" lvl="0" indent="0" algn="ctr">
              <a:lnSpc>
                <a:spcPts val="3359"/>
              </a:lnSpc>
            </a:pPr>
            <a:r>
              <a:rPr lang="en-US" sz="2400" b="1" i="1" spc="312" dirty="0">
                <a:solidFill>
                  <a:srgbClr val="121110"/>
                </a:solidFill>
                <a:latin typeface="Gadugi" panose="020B0502040204020203" pitchFamily="34" charset="0"/>
                <a:ea typeface="Gadugi" panose="020B0502040204020203" pitchFamily="34" charset="0"/>
                <a:cs typeface="Muli Regular Bold Italics"/>
                <a:sym typeface="Muli Regular Bold Italics"/>
              </a:rPr>
              <a:t>RESEARCH AND PLANNING</a:t>
            </a:r>
          </a:p>
        </p:txBody>
      </p:sp>
      <p:sp>
        <p:nvSpPr>
          <p:cNvPr id="9" name="TextBox 9"/>
          <p:cNvSpPr txBox="1"/>
          <p:nvPr/>
        </p:nvSpPr>
        <p:spPr>
          <a:xfrm>
            <a:off x="9629775" y="5918835"/>
            <a:ext cx="3889583" cy="3460371"/>
          </a:xfrm>
          <a:prstGeom prst="rect">
            <a:avLst/>
          </a:prstGeom>
        </p:spPr>
        <p:txBody>
          <a:bodyPr lIns="0" tIns="0" rIns="0" bIns="0" rtlCol="0" anchor="t">
            <a:spAutoFit/>
          </a:bodyPr>
          <a:lstStyle/>
          <a:p>
            <a:pPr marL="0" lvl="0" indent="0" algn="just">
              <a:lnSpc>
                <a:spcPts val="3359"/>
              </a:lnSpc>
            </a:pPr>
            <a:r>
              <a:rPr lang="en-US" sz="2400" spc="312" dirty="0">
                <a:solidFill>
                  <a:srgbClr val="121110"/>
                </a:solidFill>
                <a:latin typeface="Gadugi" panose="020B0502040204020203" pitchFamily="34" charset="0"/>
                <a:ea typeface="Gadugi" panose="020B0502040204020203" pitchFamily="34" charset="0"/>
                <a:cs typeface="Muli Regular Bold Italics"/>
                <a:sym typeface="Muli Regular Bold Italics"/>
              </a:rPr>
              <a:t>Conduct user testing to gather feedback on usability and accuracy. Optimize the application for performance and compatibility across devices</a:t>
            </a:r>
          </a:p>
        </p:txBody>
      </p:sp>
      <p:sp>
        <p:nvSpPr>
          <p:cNvPr id="10" name="AutoShape 10"/>
          <p:cNvSpPr/>
          <p:nvPr/>
        </p:nvSpPr>
        <p:spPr>
          <a:xfrm>
            <a:off x="15248572" y="3291456"/>
            <a:ext cx="261754" cy="281318"/>
          </a:xfrm>
          <a:prstGeom prst="rect">
            <a:avLst/>
          </a:prstGeom>
          <a:solidFill>
            <a:srgbClr val="181A16"/>
          </a:solidFill>
        </p:spPr>
      </p:sp>
      <p:sp>
        <p:nvSpPr>
          <p:cNvPr id="11" name="TextBox 11"/>
          <p:cNvSpPr txBox="1"/>
          <p:nvPr/>
        </p:nvSpPr>
        <p:spPr>
          <a:xfrm>
            <a:off x="399438" y="5918835"/>
            <a:ext cx="3935001" cy="3024354"/>
          </a:xfrm>
          <a:prstGeom prst="rect">
            <a:avLst/>
          </a:prstGeom>
        </p:spPr>
        <p:txBody>
          <a:bodyPr lIns="0" tIns="0" rIns="0" bIns="0" rtlCol="0" anchor="t">
            <a:spAutoFit/>
          </a:bodyPr>
          <a:lstStyle/>
          <a:p>
            <a:pPr marL="0" lvl="0" indent="0" algn="just">
              <a:lnSpc>
                <a:spcPts val="3359"/>
              </a:lnSpc>
            </a:pPr>
            <a:r>
              <a:rPr lang="en-US" sz="2400" spc="312" dirty="0">
                <a:solidFill>
                  <a:srgbClr val="121110"/>
                </a:solidFill>
                <a:latin typeface="Gadugi" panose="020B0502040204020203" pitchFamily="34" charset="0"/>
                <a:ea typeface="Gadugi" panose="020B0502040204020203" pitchFamily="34" charset="0"/>
                <a:cs typeface="Muli Regular Bold Italics"/>
                <a:sym typeface="Muli Regular Bold Italics"/>
              </a:rPr>
              <a:t>Creating a website and Defining project scope, requirements, and AR technologies. Develop wireframes for the user interface and interaction flow.</a:t>
            </a:r>
          </a:p>
        </p:txBody>
      </p:sp>
      <p:sp>
        <p:nvSpPr>
          <p:cNvPr id="12" name="TextBox 12"/>
          <p:cNvSpPr txBox="1"/>
          <p:nvPr/>
        </p:nvSpPr>
        <p:spPr>
          <a:xfrm>
            <a:off x="4822949" y="3923439"/>
            <a:ext cx="2935812" cy="844270"/>
          </a:xfrm>
          <a:prstGeom prst="rect">
            <a:avLst/>
          </a:prstGeom>
        </p:spPr>
        <p:txBody>
          <a:bodyPr lIns="0" tIns="0" rIns="0" bIns="0" rtlCol="0" anchor="t">
            <a:spAutoFit/>
          </a:bodyPr>
          <a:lstStyle/>
          <a:p>
            <a:pPr marL="0" lvl="0" indent="0" algn="ctr">
              <a:lnSpc>
                <a:spcPts val="3359"/>
              </a:lnSpc>
            </a:pPr>
            <a:r>
              <a:rPr lang="en-US" sz="2400" b="1" i="1" spc="312" dirty="0">
                <a:solidFill>
                  <a:srgbClr val="121110"/>
                </a:solidFill>
                <a:latin typeface="Gadugi" panose="020B0502040204020203" pitchFamily="34" charset="0"/>
                <a:ea typeface="Gadugi" panose="020B0502040204020203" pitchFamily="34" charset="0"/>
                <a:cs typeface="Muli Regular Bold Italics"/>
                <a:sym typeface="Muli Regular Bold Italics"/>
              </a:rPr>
              <a:t>DEVELOPMENT PHASE</a:t>
            </a:r>
          </a:p>
        </p:txBody>
      </p:sp>
      <p:sp>
        <p:nvSpPr>
          <p:cNvPr id="13" name="TextBox 13"/>
          <p:cNvSpPr txBox="1"/>
          <p:nvPr/>
        </p:nvSpPr>
        <p:spPr>
          <a:xfrm>
            <a:off x="14042420" y="4132989"/>
            <a:ext cx="2935812" cy="405765"/>
          </a:xfrm>
          <a:prstGeom prst="rect">
            <a:avLst/>
          </a:prstGeom>
        </p:spPr>
        <p:txBody>
          <a:bodyPr lIns="0" tIns="0" rIns="0" bIns="0" rtlCol="0" anchor="t">
            <a:spAutoFit/>
          </a:bodyPr>
          <a:lstStyle/>
          <a:p>
            <a:pPr marL="0" lvl="0" indent="0" algn="ctr">
              <a:lnSpc>
                <a:spcPts val="3359"/>
              </a:lnSpc>
            </a:pPr>
            <a:r>
              <a:rPr lang="en-US" sz="2400" b="1" i="1" spc="312" dirty="0">
                <a:solidFill>
                  <a:srgbClr val="121110"/>
                </a:solidFill>
                <a:latin typeface="Gadugi" panose="020B0502040204020203" pitchFamily="34" charset="0"/>
                <a:ea typeface="Gadugi" panose="020B0502040204020203" pitchFamily="34" charset="0"/>
                <a:cs typeface="Muli Regular Bold Italics"/>
                <a:sym typeface="Muli Regular Bold Italics"/>
              </a:rPr>
              <a:t>FINALIZATION</a:t>
            </a:r>
          </a:p>
        </p:txBody>
      </p:sp>
      <p:sp>
        <p:nvSpPr>
          <p:cNvPr id="14" name="TextBox 14"/>
          <p:cNvSpPr txBox="1"/>
          <p:nvPr/>
        </p:nvSpPr>
        <p:spPr>
          <a:xfrm>
            <a:off x="9628813" y="3923439"/>
            <a:ext cx="2935812" cy="824865"/>
          </a:xfrm>
          <a:prstGeom prst="rect">
            <a:avLst/>
          </a:prstGeom>
        </p:spPr>
        <p:txBody>
          <a:bodyPr lIns="0" tIns="0" rIns="0" bIns="0" rtlCol="0" anchor="t">
            <a:spAutoFit/>
          </a:bodyPr>
          <a:lstStyle/>
          <a:p>
            <a:pPr marL="0" lvl="0" indent="0" algn="ctr">
              <a:lnSpc>
                <a:spcPts val="3359"/>
              </a:lnSpc>
            </a:pPr>
            <a:r>
              <a:rPr lang="en-US" sz="2400" b="1" i="1" spc="312" dirty="0">
                <a:solidFill>
                  <a:srgbClr val="121110"/>
                </a:solidFill>
                <a:latin typeface="Gadugi" panose="020B0502040204020203" pitchFamily="34" charset="0"/>
                <a:ea typeface="Gadugi" panose="020B0502040204020203" pitchFamily="34" charset="0"/>
                <a:cs typeface="Muli Regular Bold Italics"/>
                <a:sym typeface="Muli Regular Bold Italics"/>
              </a:rPr>
              <a:t>TESTING AND OPTIMIZATION</a:t>
            </a:r>
          </a:p>
        </p:txBody>
      </p:sp>
      <p:sp>
        <p:nvSpPr>
          <p:cNvPr id="15" name="TextBox 15"/>
          <p:cNvSpPr txBox="1"/>
          <p:nvPr/>
        </p:nvSpPr>
        <p:spPr>
          <a:xfrm>
            <a:off x="13911543" y="5886715"/>
            <a:ext cx="4183267" cy="3191987"/>
          </a:xfrm>
          <a:prstGeom prst="rect">
            <a:avLst/>
          </a:prstGeom>
        </p:spPr>
        <p:txBody>
          <a:bodyPr lIns="0" tIns="0" rIns="0" bIns="0" rtlCol="0" anchor="t">
            <a:spAutoFit/>
          </a:bodyPr>
          <a:lstStyle/>
          <a:p>
            <a:pPr marL="0" lvl="0" indent="0" algn="just">
              <a:lnSpc>
                <a:spcPts val="3613"/>
              </a:lnSpc>
            </a:pPr>
            <a:r>
              <a:rPr lang="en-US" sz="2581" spc="335" dirty="0">
                <a:solidFill>
                  <a:srgbClr val="121110"/>
                </a:solidFill>
                <a:latin typeface="Gadugi" panose="020B0502040204020203" pitchFamily="34" charset="0"/>
                <a:ea typeface="Gadugi" panose="020B0502040204020203" pitchFamily="34" charset="0"/>
                <a:cs typeface="Muli Regular Bold Italics"/>
                <a:sym typeface="Muli Regular Bold Italics"/>
              </a:rPr>
              <a:t>Fix bugs, refine the code, ensure smooth operation on various devices, and prepare project documentation and a final presentation.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6CFC9"/>
        </a:solidFill>
        <a:effectLst/>
      </p:bgPr>
    </p:bg>
    <p:spTree>
      <p:nvGrpSpPr>
        <p:cNvPr id="1" name=""/>
        <p:cNvGrpSpPr/>
        <p:nvPr/>
      </p:nvGrpSpPr>
      <p:grpSpPr>
        <a:xfrm>
          <a:off x="0" y="0"/>
          <a:ext cx="0" cy="0"/>
          <a:chOff x="0" y="0"/>
          <a:chExt cx="0" cy="0"/>
        </a:xfrm>
      </p:grpSpPr>
      <p:sp>
        <p:nvSpPr>
          <p:cNvPr id="2" name="AutoShape 2"/>
          <p:cNvSpPr/>
          <p:nvPr/>
        </p:nvSpPr>
        <p:spPr>
          <a:xfrm>
            <a:off x="0" y="0"/>
            <a:ext cx="18288000" cy="1664548"/>
          </a:xfrm>
          <a:prstGeom prst="rect">
            <a:avLst/>
          </a:prstGeom>
          <a:solidFill>
            <a:srgbClr val="181A16"/>
          </a:solidFill>
        </p:spPr>
      </p:sp>
      <p:sp>
        <p:nvSpPr>
          <p:cNvPr id="3" name="TextBox 3"/>
          <p:cNvSpPr txBox="1"/>
          <p:nvPr/>
        </p:nvSpPr>
        <p:spPr>
          <a:xfrm>
            <a:off x="1295400" y="2019300"/>
            <a:ext cx="15392400" cy="6647974"/>
          </a:xfrm>
          <a:prstGeom prst="rect">
            <a:avLst/>
          </a:prstGeom>
        </p:spPr>
        <p:txBody>
          <a:bodyPr wrap="square" lIns="0" tIns="0" rIns="0" bIns="0" rtlCol="0" anchor="t">
            <a:spAutoFit/>
          </a:bodyPr>
          <a:lstStyle/>
          <a:p>
            <a:pPr marL="0" indent="0">
              <a:buNone/>
            </a:pPr>
            <a:r>
              <a:rPr lang="en-US" sz="3000" b="1" dirty="0">
                <a:latin typeface="Gadugi" panose="020B0502040204020203" pitchFamily="34" charset="0"/>
                <a:ea typeface="Gadugi" panose="020B0502040204020203" pitchFamily="34" charset="0"/>
              </a:rPr>
              <a:t>AR Apps like Zara's AR</a:t>
            </a:r>
          </a:p>
          <a:p>
            <a:endParaRPr lang="en-US" sz="3000" b="1" dirty="0">
              <a:latin typeface="Gadugi" panose="020B0502040204020203" pitchFamily="34" charset="0"/>
              <a:ea typeface="Gadugi" panose="020B0502040204020203" pitchFamily="34" charset="0"/>
            </a:endParaRPr>
          </a:p>
          <a:p>
            <a:pPr marL="285750" indent="-285750">
              <a:buFont typeface="Courier New" panose="02070309020205020404" pitchFamily="49" charset="0"/>
              <a:buChar char="o"/>
            </a:pPr>
            <a:r>
              <a:rPr lang="en-US" dirty="0">
                <a:latin typeface="Gadugi" panose="020B0502040204020203" pitchFamily="34" charset="0"/>
                <a:ea typeface="Gadugi" panose="020B0502040204020203" pitchFamily="34" charset="0"/>
              </a:rPr>
              <a:t>   </a:t>
            </a:r>
            <a:r>
              <a:rPr lang="en-US" sz="2600" dirty="0">
                <a:latin typeface="Gadugi" panose="020B0502040204020203" pitchFamily="34" charset="0"/>
                <a:ea typeface="Gadugi" panose="020B0502040204020203" pitchFamily="34" charset="0"/>
              </a:rPr>
              <a:t>Limited interaction and no real-time try-on for users</a:t>
            </a:r>
          </a:p>
          <a:p>
            <a:pPr marL="457200" indent="-457200">
              <a:buFont typeface="Courier New" panose="02070309020205020404" pitchFamily="49" charset="0"/>
              <a:buChar char="o"/>
            </a:pPr>
            <a:r>
              <a:rPr lang="en-US" sz="2600" dirty="0">
                <a:latin typeface="Gadugi" panose="020B0502040204020203" pitchFamily="34" charset="0"/>
                <a:ea typeface="Gadugi" panose="020B0502040204020203" pitchFamily="34" charset="0"/>
              </a:rPr>
              <a:t>Focused mainly on displaying clothing on pre-set models</a:t>
            </a:r>
          </a:p>
          <a:p>
            <a:pPr marL="457200" indent="-457200">
              <a:buFont typeface="Courier New" panose="02070309020205020404" pitchFamily="49" charset="0"/>
              <a:buChar char="o"/>
            </a:pPr>
            <a:r>
              <a:rPr lang="en-US" sz="2600" dirty="0">
                <a:latin typeface="Gadugi" panose="020B0502040204020203" pitchFamily="34" charset="0"/>
                <a:ea typeface="Gadugi" panose="020B0502040204020203" pitchFamily="34" charset="0"/>
              </a:rPr>
              <a:t> Often lacks body fitting accuracy and customization</a:t>
            </a:r>
          </a:p>
          <a:p>
            <a:pPr marL="457200" indent="-457200">
              <a:buFont typeface="Courier New" panose="02070309020205020404" pitchFamily="49" charset="0"/>
              <a:buChar char="o"/>
            </a:pPr>
            <a:r>
              <a:rPr lang="en-US" sz="2600" dirty="0">
                <a:latin typeface="Gadugi" panose="020B0502040204020203" pitchFamily="34" charset="0"/>
                <a:ea typeface="Gadugi" panose="020B0502040204020203" pitchFamily="34" charset="0"/>
              </a:rPr>
              <a:t> Supports only specific product categories (e.g., clothing, no accessories)</a:t>
            </a:r>
          </a:p>
          <a:p>
            <a:endParaRPr lang="en-US" sz="2600" dirty="0">
              <a:latin typeface="Gadugi" panose="020B0502040204020203" pitchFamily="34" charset="0"/>
              <a:ea typeface="Gadugi" panose="020B0502040204020203" pitchFamily="34" charset="0"/>
            </a:endParaRPr>
          </a:p>
          <a:p>
            <a:pPr marL="0" indent="0">
              <a:buNone/>
            </a:pPr>
            <a:endParaRPr lang="en-US" sz="2600" dirty="0">
              <a:latin typeface="Gadugi" panose="020B0502040204020203" pitchFamily="34" charset="0"/>
              <a:ea typeface="Gadugi" panose="020B0502040204020203" pitchFamily="34" charset="0"/>
            </a:endParaRPr>
          </a:p>
          <a:p>
            <a:pPr marL="0" indent="0">
              <a:buNone/>
            </a:pPr>
            <a:r>
              <a:rPr lang="en-IN" sz="3000" b="1" dirty="0">
                <a:latin typeface="Gadugi" panose="020B0502040204020203" pitchFamily="34" charset="0"/>
                <a:ea typeface="Gadugi" panose="020B0502040204020203" pitchFamily="34" charset="0"/>
              </a:rPr>
              <a:t>Myntra’s Virtual Try-On (VTO)</a:t>
            </a:r>
          </a:p>
          <a:p>
            <a:pPr marL="0" indent="0">
              <a:buNone/>
            </a:pPr>
            <a:endParaRPr lang="en-US" sz="3000" b="1" dirty="0">
              <a:latin typeface="Gadugi" panose="020B0502040204020203" pitchFamily="34" charset="0"/>
              <a:ea typeface="Gadugi" panose="020B0502040204020203" pitchFamily="34" charset="0"/>
            </a:endParaRPr>
          </a:p>
          <a:p>
            <a:pPr lvl="1" indent="-342900">
              <a:buFont typeface="Courier New" panose="02070309020205020404" pitchFamily="49" charset="0"/>
              <a:buChar char="o"/>
            </a:pPr>
            <a:r>
              <a:rPr lang="en-US" sz="2600" spc="300" dirty="0">
                <a:latin typeface="Gadugi" panose="020B0502040204020203" pitchFamily="34" charset="0"/>
                <a:ea typeface="Gadugi" panose="020B0502040204020203" pitchFamily="34" charset="0"/>
              </a:rPr>
              <a:t>Only works for specific product categories like jewelry and eyewear, with limited or no support for clothing or shoes.</a:t>
            </a:r>
            <a:endParaRPr lang="en-IN" sz="2600" spc="300" dirty="0">
              <a:latin typeface="Gadugi" panose="020B0502040204020203" pitchFamily="34" charset="0"/>
              <a:ea typeface="Gadugi" panose="020B0502040204020203" pitchFamily="34" charset="0"/>
            </a:endParaRPr>
          </a:p>
          <a:p>
            <a:pPr lvl="1" indent="-342900">
              <a:buFont typeface="Courier New" panose="02070309020205020404" pitchFamily="49" charset="0"/>
              <a:buChar char="o"/>
            </a:pPr>
            <a:r>
              <a:rPr lang="en-US" sz="2600" spc="300" dirty="0">
                <a:latin typeface="Gadugi" panose="020B0502040204020203" pitchFamily="34" charset="0"/>
                <a:ea typeface="Gadugi" panose="020B0502040204020203" pitchFamily="34" charset="0"/>
              </a:rPr>
              <a:t>Requires a good internet connection and a device with AR compatibility, which can exclude users with slower internet or older devices.</a:t>
            </a:r>
          </a:p>
          <a:p>
            <a:pPr lvl="1" indent="-342900">
              <a:buFont typeface="Courier New" panose="02070309020205020404" pitchFamily="49" charset="0"/>
              <a:buChar char="o"/>
            </a:pPr>
            <a:r>
              <a:rPr lang="en-US" sz="2600" spc="300" dirty="0">
                <a:latin typeface="Gadugi" panose="020B0502040204020203" pitchFamily="34" charset="0"/>
                <a:ea typeface="Gadugi" panose="020B0502040204020203" pitchFamily="34" charset="0"/>
              </a:rPr>
              <a:t>Virtual rendering of jewelry and accessories may lack the fine details like texture and shine that could affect the customer’s perception</a:t>
            </a:r>
            <a:r>
              <a:rPr lang="en-US" sz="2600" spc="300" dirty="0">
                <a:latin typeface="Muli Regular Bold Italics" panose="020B0604020202020204" charset="0"/>
              </a:rPr>
              <a:t>.</a:t>
            </a:r>
          </a:p>
        </p:txBody>
      </p:sp>
      <p:sp>
        <p:nvSpPr>
          <p:cNvPr id="4" name="TextBox 3">
            <a:extLst>
              <a:ext uri="{FF2B5EF4-FFF2-40B4-BE49-F238E27FC236}">
                <a16:creationId xmlns:a16="http://schemas.microsoft.com/office/drawing/2014/main" id="{82369CCE-A39D-A3C9-D01C-DB9B180EF6C5}"/>
              </a:ext>
            </a:extLst>
          </p:cNvPr>
          <p:cNvSpPr txBox="1"/>
          <p:nvPr/>
        </p:nvSpPr>
        <p:spPr>
          <a:xfrm>
            <a:off x="6477000" y="464219"/>
            <a:ext cx="6019800" cy="1200329"/>
          </a:xfrm>
          <a:prstGeom prst="rect">
            <a:avLst/>
          </a:prstGeom>
          <a:noFill/>
        </p:spPr>
        <p:txBody>
          <a:bodyPr wrap="square" rtlCol="0">
            <a:spAutoFit/>
          </a:bodyPr>
          <a:lstStyle/>
          <a:p>
            <a:r>
              <a:rPr lang="en-US" sz="3600" b="1" i="1" spc="402" dirty="0">
                <a:solidFill>
                  <a:schemeClr val="bg1"/>
                </a:solidFill>
                <a:latin typeface="Gadugi" panose="020B0502040204020203" pitchFamily="34" charset="0"/>
                <a:ea typeface="Gadugi" panose="020B0502040204020203" pitchFamily="34" charset="0"/>
                <a:cs typeface="Days"/>
                <a:sym typeface="Days"/>
              </a:rPr>
              <a:t>Existing Systems</a:t>
            </a:r>
          </a:p>
          <a:p>
            <a:endParaRPr lang="en-IN" sz="3600" i="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17A05D-310A-0782-E28B-A1811C54E277}"/>
              </a:ext>
            </a:extLst>
          </p:cNvPr>
          <p:cNvSpPr>
            <a:spLocks noGrp="1"/>
          </p:cNvSpPr>
          <p:nvPr>
            <p:ph type="title"/>
          </p:nvPr>
        </p:nvSpPr>
        <p:spPr>
          <a:xfrm>
            <a:off x="0" y="-114300"/>
            <a:ext cx="18288000" cy="1828800"/>
          </a:xfrm>
          <a:solidFill>
            <a:schemeClr val="tx1"/>
          </a:solidFill>
        </p:spPr>
        <p:txBody>
          <a:bodyPr>
            <a:normAutofit fontScale="90000"/>
          </a:bodyPr>
          <a:lstStyle/>
          <a:p>
            <a:br>
              <a:rPr lang="en-IN" sz="4400" b="1" dirty="0">
                <a:solidFill>
                  <a:schemeClr val="bg1"/>
                </a:solidFill>
                <a:latin typeface="Gadugi" panose="020B0502040204020203" pitchFamily="34" charset="0"/>
                <a:ea typeface="Gadugi" panose="020B0502040204020203" pitchFamily="34" charset="0"/>
              </a:rPr>
            </a:br>
            <a:r>
              <a:rPr lang="en-IN" sz="4400" b="1" i="1" dirty="0">
                <a:solidFill>
                  <a:schemeClr val="bg1"/>
                </a:solidFill>
                <a:latin typeface="Gadugi" panose="020B0502040204020203" pitchFamily="34" charset="0"/>
                <a:ea typeface="Gadugi" panose="020B0502040204020203" pitchFamily="34" charset="0"/>
              </a:rPr>
              <a:t>Proposed Solution</a:t>
            </a:r>
            <a:br>
              <a:rPr lang="en-IN" sz="4400" b="1" i="1" dirty="0">
                <a:solidFill>
                  <a:schemeClr val="bg1"/>
                </a:solidFill>
                <a:latin typeface="Gadugi" panose="020B0502040204020203" pitchFamily="34" charset="0"/>
                <a:ea typeface="Gadugi" panose="020B0502040204020203" pitchFamily="34" charset="0"/>
              </a:rPr>
            </a:br>
            <a:endParaRPr lang="en-IN" i="1" dirty="0">
              <a:solidFill>
                <a:schemeClr val="bg1"/>
              </a:solidFill>
            </a:endParaRPr>
          </a:p>
        </p:txBody>
      </p:sp>
      <p:sp>
        <p:nvSpPr>
          <p:cNvPr id="5" name="Content Placeholder 4">
            <a:extLst>
              <a:ext uri="{FF2B5EF4-FFF2-40B4-BE49-F238E27FC236}">
                <a16:creationId xmlns:a16="http://schemas.microsoft.com/office/drawing/2014/main" id="{1FB0E651-D52B-843C-DBEB-EE1DB6C7C958}"/>
              </a:ext>
            </a:extLst>
          </p:cNvPr>
          <p:cNvSpPr>
            <a:spLocks noGrp="1"/>
          </p:cNvSpPr>
          <p:nvPr>
            <p:ph idx="1"/>
          </p:nvPr>
        </p:nvSpPr>
        <p:spPr>
          <a:xfrm>
            <a:off x="1676400" y="1943100"/>
            <a:ext cx="14185490" cy="8115300"/>
          </a:xfrm>
        </p:spPr>
        <p:txBody>
          <a:bodyPr>
            <a:normAutofit/>
          </a:bodyPr>
          <a:lstStyle/>
          <a:p>
            <a:pPr marL="0" indent="0">
              <a:buNone/>
            </a:pPr>
            <a:endParaRPr lang="en-IN" sz="3900" b="1" dirty="0">
              <a:latin typeface="Gadugi" panose="020B0502040204020203" pitchFamily="34" charset="0"/>
              <a:ea typeface="Gadugi" panose="020B0502040204020203" pitchFamily="34" charset="0"/>
            </a:endParaRPr>
          </a:p>
          <a:p>
            <a:pPr marL="0" indent="0" algn="just">
              <a:lnSpc>
                <a:spcPct val="150000"/>
              </a:lnSpc>
              <a:buNone/>
            </a:pPr>
            <a:r>
              <a:rPr lang="en-US" sz="2800" dirty="0">
                <a:latin typeface="Gadugi" panose="020B0502040204020203" pitchFamily="34" charset="0"/>
                <a:ea typeface="Gadugi" panose="020B0502040204020203" pitchFamily="34" charset="0"/>
              </a:rPr>
              <a:t>The VIR-TRIAL project offers a virtual try-on experience for t-shirts, frocks, goggles, necklaces, and tiaras. Users can select an item, and by clicking the "Try Now" button, their webcam is activated. For clothing items like t-shirts and frocks, the garment will be aligned and scaled based on key body points like the shoulders and waist. For accessories like goggles, necklaces, and tiaras, face detection ensures proper placement. The system will track the user’s movements to keep the overlayed items in place as they move.  Using OpenCV and </a:t>
            </a:r>
            <a:r>
              <a:rPr lang="en-US" sz="2800" dirty="0" err="1">
                <a:latin typeface="Gadugi" panose="020B0502040204020203" pitchFamily="34" charset="0"/>
                <a:ea typeface="Gadugi" panose="020B0502040204020203" pitchFamily="34" charset="0"/>
              </a:rPr>
              <a:t>MediaPipe</a:t>
            </a:r>
            <a:r>
              <a:rPr lang="en-US" sz="2800" dirty="0">
                <a:latin typeface="Gadugi" panose="020B0502040204020203" pitchFamily="34" charset="0"/>
                <a:ea typeface="Gadugi" panose="020B0502040204020203" pitchFamily="34" charset="0"/>
              </a:rPr>
              <a:t> for body and face detection, the system overlays the selected item on the user in real-time, adjusting its fit based on body landmarks for clothing or face placement for accessories. The system tracks the user's movements to ensure items stay correctly positioned. </a:t>
            </a:r>
            <a:endParaRPr lang="en-IN" sz="2800" dirty="0">
              <a:latin typeface="Gadugi" panose="020B0502040204020203" pitchFamily="34" charset="0"/>
              <a:ea typeface="Gadugi" panose="020B0502040204020203" pitchFamily="34" charset="0"/>
            </a:endParaRPr>
          </a:p>
        </p:txBody>
      </p:sp>
    </p:spTree>
    <p:extLst>
      <p:ext uri="{BB962C8B-B14F-4D97-AF65-F5344CB8AC3E}">
        <p14:creationId xmlns:p14="http://schemas.microsoft.com/office/powerpoint/2010/main" val="4221078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5DD224-2FF5-625D-3131-71E2CB855C2B}"/>
              </a:ext>
            </a:extLst>
          </p:cNvPr>
          <p:cNvSpPr>
            <a:spLocks noGrp="1"/>
          </p:cNvSpPr>
          <p:nvPr>
            <p:ph idx="1"/>
          </p:nvPr>
        </p:nvSpPr>
        <p:spPr>
          <a:xfrm>
            <a:off x="2057400" y="2171700"/>
            <a:ext cx="13411200" cy="8763000"/>
          </a:xfrm>
        </p:spPr>
        <p:txBody>
          <a:bodyPr>
            <a:noAutofit/>
          </a:bodyPr>
          <a:lstStyle/>
          <a:p>
            <a:pPr marL="0" indent="0">
              <a:buNone/>
            </a:pPr>
            <a:r>
              <a:rPr lang="en-US" sz="3000" b="1" spc="300" dirty="0">
                <a:latin typeface="Gadugi" panose="020B0502040204020203" pitchFamily="34" charset="0"/>
                <a:ea typeface="Gadugi" panose="020B0502040204020203" pitchFamily="34" charset="0"/>
              </a:rPr>
              <a:t>1.Python:</a:t>
            </a:r>
          </a:p>
          <a:p>
            <a:pPr marL="0" indent="0">
              <a:buNone/>
            </a:pPr>
            <a:r>
              <a:rPr lang="en-US" sz="3000" dirty="0"/>
              <a:t>We used Python because it’s great for doing complex tasks</a:t>
            </a:r>
          </a:p>
          <a:p>
            <a:pPr marL="0" indent="0">
              <a:buNone/>
            </a:pPr>
            <a:endParaRPr lang="en-US" sz="3000" dirty="0"/>
          </a:p>
          <a:p>
            <a:pPr marL="0" indent="0">
              <a:buNone/>
            </a:pPr>
            <a:r>
              <a:rPr lang="en-US" sz="3000" b="1" spc="300" dirty="0">
                <a:latin typeface="Gadugi" panose="020B0502040204020203" pitchFamily="34" charset="0"/>
                <a:ea typeface="Gadugi" panose="020B0502040204020203" pitchFamily="34" charset="0"/>
              </a:rPr>
              <a:t>2. Sprite (Image Handling)</a:t>
            </a:r>
          </a:p>
          <a:p>
            <a:pPr marL="0" indent="0">
              <a:buNone/>
            </a:pPr>
            <a:r>
              <a:rPr lang="en-US" sz="3000" dirty="0"/>
              <a:t>Sprite helps us manage the clothing and accessories</a:t>
            </a:r>
          </a:p>
          <a:p>
            <a:pPr marL="0" indent="0">
              <a:buNone/>
            </a:pPr>
            <a:endParaRPr lang="en-US" sz="3000" b="1" spc="300" dirty="0">
              <a:latin typeface="Gadugi" panose="020B0502040204020203" pitchFamily="34" charset="0"/>
              <a:ea typeface="Gadugi" panose="020B0502040204020203" pitchFamily="34" charset="0"/>
            </a:endParaRPr>
          </a:p>
          <a:p>
            <a:pPr marL="0" indent="0">
              <a:buNone/>
            </a:pPr>
            <a:r>
              <a:rPr lang="en-US" sz="3000" b="1" spc="300" dirty="0">
                <a:latin typeface="Gadugi" panose="020B0502040204020203" pitchFamily="34" charset="0"/>
                <a:ea typeface="Gadugi" panose="020B0502040204020203" pitchFamily="34" charset="0"/>
              </a:rPr>
              <a:t>3.</a:t>
            </a:r>
            <a:r>
              <a:rPr lang="en-US" sz="3000" dirty="0"/>
              <a:t> </a:t>
            </a:r>
            <a:r>
              <a:rPr lang="en-US" sz="3000" b="1" dirty="0" err="1"/>
              <a:t>Haarcascade</a:t>
            </a:r>
            <a:r>
              <a:rPr lang="en-US" sz="3000" b="1" dirty="0"/>
              <a:t> XML Files</a:t>
            </a:r>
          </a:p>
          <a:p>
            <a:pPr marL="0" indent="0">
              <a:buNone/>
            </a:pPr>
            <a:r>
              <a:rPr lang="en-US" sz="3000" dirty="0"/>
              <a:t>These are files that help us recognize faces and detect body parts.</a:t>
            </a:r>
          </a:p>
          <a:p>
            <a:pPr marL="0" indent="0">
              <a:buNone/>
            </a:pPr>
            <a:endParaRPr lang="en-IN" sz="3000" dirty="0"/>
          </a:p>
          <a:p>
            <a:pPr marL="0" indent="0">
              <a:buNone/>
            </a:pPr>
            <a:r>
              <a:rPr lang="en-IN" sz="3000" b="1" dirty="0"/>
              <a:t>5. Frontend</a:t>
            </a:r>
          </a:p>
          <a:p>
            <a:pPr marL="0" indent="0">
              <a:buNone/>
            </a:pPr>
            <a:r>
              <a:rPr lang="en-US" sz="3000" dirty="0"/>
              <a:t>HTML, CSS, and JavaScript work together to create the part of the website </a:t>
            </a:r>
          </a:p>
          <a:p>
            <a:pPr marL="0" indent="0">
              <a:buNone/>
            </a:pPr>
            <a:endParaRPr lang="en-US" sz="3000" b="1" spc="300" dirty="0">
              <a:latin typeface="Gadugi" panose="020B0502040204020203" pitchFamily="34" charset="0"/>
              <a:ea typeface="Gadugi" panose="020B0502040204020203" pitchFamily="34" charset="0"/>
            </a:endParaRPr>
          </a:p>
          <a:p>
            <a:pPr marL="0" indent="0">
              <a:buNone/>
            </a:pPr>
            <a:endParaRPr lang="en-US" sz="3000" b="1" spc="300" dirty="0">
              <a:latin typeface="Gadugi" panose="020B0502040204020203" pitchFamily="34" charset="0"/>
              <a:ea typeface="Gadugi" panose="020B0502040204020203" pitchFamily="34" charset="0"/>
            </a:endParaRPr>
          </a:p>
          <a:p>
            <a:pPr marL="0" indent="0">
              <a:buNone/>
            </a:pPr>
            <a:r>
              <a:rPr lang="en-US" sz="3000" b="1" spc="300" dirty="0">
                <a:latin typeface="Gadugi" panose="020B0502040204020203" pitchFamily="34" charset="0"/>
                <a:ea typeface="Gadugi" panose="020B0502040204020203" pitchFamily="34" charset="0"/>
              </a:rPr>
              <a:t> </a:t>
            </a:r>
          </a:p>
          <a:p>
            <a:pPr marL="0" indent="0">
              <a:buNone/>
            </a:pPr>
            <a:endParaRPr lang="en-US" sz="3000" b="1" spc="300" dirty="0">
              <a:latin typeface="Gadugi" panose="020B0502040204020203" pitchFamily="34" charset="0"/>
              <a:ea typeface="Gadugi" panose="020B0502040204020203" pitchFamily="34" charset="0"/>
            </a:endParaRPr>
          </a:p>
          <a:p>
            <a:pPr marL="0" indent="0">
              <a:buNone/>
            </a:pPr>
            <a:endParaRPr lang="en-US" sz="3000" b="1" spc="300" dirty="0">
              <a:latin typeface="Gadugi" panose="020B0502040204020203" pitchFamily="34" charset="0"/>
              <a:ea typeface="Gadugi" panose="020B0502040204020203" pitchFamily="34" charset="0"/>
            </a:endParaRPr>
          </a:p>
          <a:p>
            <a:pPr marL="0" indent="0">
              <a:buNone/>
            </a:pPr>
            <a:endParaRPr lang="en-US" sz="3000" b="1" spc="300" dirty="0">
              <a:latin typeface="Gadugi" panose="020B0502040204020203" pitchFamily="34" charset="0"/>
              <a:ea typeface="Gadugi" panose="020B0502040204020203" pitchFamily="34" charset="0"/>
            </a:endParaRPr>
          </a:p>
          <a:p>
            <a:pPr marL="0" indent="0">
              <a:buNone/>
            </a:pPr>
            <a:endParaRPr lang="en-US" sz="3000" b="1" spc="300" dirty="0">
              <a:latin typeface="Gadugi" panose="020B0502040204020203" pitchFamily="34" charset="0"/>
              <a:ea typeface="Gadugi" panose="020B0502040204020203" pitchFamily="34" charset="0"/>
            </a:endParaRPr>
          </a:p>
        </p:txBody>
      </p:sp>
      <p:sp>
        <p:nvSpPr>
          <p:cNvPr id="4" name="AutoShape 2">
            <a:extLst>
              <a:ext uri="{FF2B5EF4-FFF2-40B4-BE49-F238E27FC236}">
                <a16:creationId xmlns:a16="http://schemas.microsoft.com/office/drawing/2014/main" id="{FBE26096-ACDA-9C08-2879-FF321819BCCE}"/>
              </a:ext>
            </a:extLst>
          </p:cNvPr>
          <p:cNvSpPr>
            <a:spLocks noGrp="1"/>
          </p:cNvSpPr>
          <p:nvPr>
            <p:ph type="title"/>
          </p:nvPr>
        </p:nvSpPr>
        <p:spPr>
          <a:xfrm>
            <a:off x="0" y="0"/>
            <a:ext cx="18288000" cy="1333500"/>
          </a:xfrm>
          <a:prstGeom prst="rect">
            <a:avLst/>
          </a:prstGeom>
          <a:solidFill>
            <a:schemeClr val="tx1"/>
          </a:solidFill>
        </p:spPr>
        <p:txBody>
          <a:bodyPr>
            <a:normAutofit fontScale="90000"/>
          </a:bodyPr>
          <a:lstStyle/>
          <a:p>
            <a:br>
              <a:rPr lang="en-US" sz="4400" b="1" i="1" dirty="0">
                <a:solidFill>
                  <a:srgbClr val="F7F6F5"/>
                </a:solidFill>
                <a:latin typeface="Gadugi" panose="020B0502040204020203" pitchFamily="34" charset="0"/>
                <a:ea typeface="Gadugi" panose="020B0502040204020203" pitchFamily="34" charset="0"/>
                <a:cs typeface="Muli Black Italics"/>
                <a:sym typeface="Muli Black Italics"/>
              </a:rPr>
            </a:br>
            <a:r>
              <a:rPr lang="en-US" sz="4400" b="1" i="1" dirty="0">
                <a:solidFill>
                  <a:srgbClr val="F7F6F5"/>
                </a:solidFill>
                <a:latin typeface="Gadugi" panose="020B0502040204020203" pitchFamily="34" charset="0"/>
                <a:ea typeface="Gadugi" panose="020B0502040204020203" pitchFamily="34" charset="0"/>
                <a:cs typeface="Muli Black Italics"/>
                <a:sym typeface="Muli Black Italics"/>
              </a:rPr>
              <a:t>TECHNOLOGIES USED</a:t>
            </a:r>
            <a:br>
              <a:rPr lang="en-US" sz="4400" b="1" i="1" dirty="0">
                <a:solidFill>
                  <a:srgbClr val="F7F6F5"/>
                </a:solidFill>
                <a:latin typeface="Gadugi" panose="020B0502040204020203" pitchFamily="34" charset="0"/>
                <a:ea typeface="Gadugi" panose="020B0502040204020203" pitchFamily="34" charset="0"/>
                <a:cs typeface="Muli Black Italics"/>
                <a:sym typeface="Muli Black Italics"/>
              </a:rPr>
            </a:br>
            <a:endParaRPr lang="en-IN" dirty="0"/>
          </a:p>
        </p:txBody>
      </p:sp>
      <p:sp>
        <p:nvSpPr>
          <p:cNvPr id="2" name="Rectangle 1">
            <a:extLst>
              <a:ext uri="{FF2B5EF4-FFF2-40B4-BE49-F238E27FC236}">
                <a16:creationId xmlns:a16="http://schemas.microsoft.com/office/drawing/2014/main" id="{C5ED9F63-513E-6393-71B6-766A2368DABD}"/>
              </a:ext>
            </a:extLst>
          </p:cNvPr>
          <p:cNvSpPr>
            <a:spLocks noChangeArrowheads="1"/>
          </p:cNvSpPr>
          <p:nvPr/>
        </p:nvSpPr>
        <p:spPr bwMode="auto">
          <a:xfrm>
            <a:off x="0" y="-184666"/>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35653884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1175</TotalTime>
  <Words>1105</Words>
  <Application>Microsoft Office PowerPoint</Application>
  <PresentationFormat>Custom</PresentationFormat>
  <Paragraphs>120</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Muli Regular Bold Italics</vt:lpstr>
      <vt:lpstr>Times New Roman</vt:lpstr>
      <vt:lpstr>Gadugi</vt:lpstr>
      <vt:lpstr>Courier New</vt:lpstr>
      <vt:lpstr>Muli Bold</vt:lpstr>
      <vt:lpstr>Office Theme</vt:lpstr>
      <vt:lpstr>VIR-TRIAL Because your style shouldn’t wait for a changing room</vt:lpstr>
      <vt:lpstr>PowerPoint Presentation</vt:lpstr>
      <vt:lpstr>PowerPoint Presentation</vt:lpstr>
      <vt:lpstr>PowerPoint Presentation</vt:lpstr>
      <vt:lpstr>PowerPoint Presentation</vt:lpstr>
      <vt:lpstr>PowerPoint Presentation</vt:lpstr>
      <vt:lpstr>PowerPoint Presentation</vt:lpstr>
      <vt:lpstr> Proposed Solution </vt:lpstr>
      <vt:lpstr> TECHNOLOGIES USED </vt:lpstr>
      <vt:lpstr>Benefits of Virtual Trial Room</vt:lpstr>
      <vt:lpstr>Market Statistics &amp; Trends</vt:lpstr>
      <vt:lpstr>Project Design</vt:lpstr>
      <vt:lpstr>Extra Features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TRIAL ROOM</dc:title>
  <dc:creator>FARIHA</dc:creator>
  <cp:lastModifiedBy>suhani kusuma</cp:lastModifiedBy>
  <cp:revision>34</cp:revision>
  <dcterms:created xsi:type="dcterms:W3CDTF">2006-08-16T00:00:00Z</dcterms:created>
  <dcterms:modified xsi:type="dcterms:W3CDTF">2024-11-28T13:37:45Z</dcterms:modified>
  <dc:identifier>DAGT1T8koo4</dc:identifier>
</cp:coreProperties>
</file>