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7" r:id="rId9"/>
    <p:sldId id="266" r:id="rId10"/>
    <p:sldId id="263" r:id="rId11"/>
    <p:sldId id="268" r:id="rId12"/>
    <p:sldId id="270" r:id="rId13"/>
    <p:sldId id="272" r:id="rId14"/>
    <p:sldId id="273" r:id="rId15"/>
    <p:sldId id="275" r:id="rId16"/>
    <p:sldId id="277" r:id="rId17"/>
    <p:sldId id="280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BD4E4-5820-41DB-A0BF-CCABEFC6FC0E}" v="20" dt="2023-03-20T09:21:54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258D-05E3-37D7-84CD-A5CE3D5B8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689" y="442602"/>
            <a:ext cx="8991600" cy="1239894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WINE QUALITY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B1231-A30F-8C3A-514B-153B5B6B0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205" y="2858938"/>
            <a:ext cx="6682072" cy="2570770"/>
          </a:xfrm>
        </p:spPr>
        <p:txBody>
          <a:bodyPr>
            <a:normAutofit fontScale="25000" lnSpcReduction="2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9600" b="0" i="0" u="none" strike="noStrike" dirty="0"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PRESENTED BY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9600" b="0" dirty="0">
              <a:effectLst/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600" b="0" i="0" u="none" strike="noStrike" dirty="0"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             SAHITHI SIRIKONDA - 2103A51291</a:t>
            </a:r>
          </a:p>
          <a:p>
            <a:pPr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            SUHANI  KUSUMA     - 2103A51269</a:t>
            </a:r>
          </a:p>
          <a:p>
            <a:pPr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600" b="0" dirty="0"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             FARIHA  MAHEEN      - 2103A51127</a:t>
            </a:r>
          </a:p>
          <a:p>
            <a:pPr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600" b="0" i="0" u="none" strike="noStrike" dirty="0"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          </a:t>
            </a:r>
            <a:endParaRPr lang="en-US" sz="9600" b="0" dirty="0">
              <a:effectLst/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9600" b="0" i="0" u="none" strike="noStrike" dirty="0"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         </a:t>
            </a:r>
            <a:endParaRPr lang="en-US" sz="9600" b="0" dirty="0">
              <a:effectLst/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2" descr="Predicting Wine Quality with Several Classification Techniques | by Terence  Shin | Towards Data Science">
            <a:extLst>
              <a:ext uri="{FF2B5EF4-FFF2-40B4-BE49-F238E27FC236}">
                <a16:creationId xmlns:a16="http://schemas.microsoft.com/office/drawing/2014/main" id="{F58C058E-E28B-2B26-C006-878DD7E21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760" y="2325916"/>
            <a:ext cx="3655727" cy="220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90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E9CB-8FE2-96A8-71A6-7C0714490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855" y="208913"/>
            <a:ext cx="7729728" cy="761471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AC51E-26A5-EB13-B4EF-DEC0BE164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053" y="1390261"/>
            <a:ext cx="10719318" cy="4460032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A simple strategy begins with collecting and preparing wine data, followed by determining the most accurate and effective classification approach from ML methods.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A machine learning classifier takes some input data and tries to predict  whether it is low-quality wine, mediocre wine, or high-quality wine.</a:t>
            </a: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6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600" b="0" i="0" u="none" strike="noStrike" dirty="0"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By using our dataset, we must train our machine learning model, which involves Data analysis and Data </a:t>
            </a:r>
            <a:r>
              <a:rPr lang="en-US" sz="2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P</a:t>
            </a:r>
            <a:r>
              <a:rPr lang="en-US" sz="2600" b="0" i="0" u="none" strike="noStrike" dirty="0"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reprocessing. Data analysis selects only the most important data from a dataset.</a:t>
            </a: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6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600" b="0" i="0" u="none" strike="noStrike" dirty="0"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The purpose of Data Preprocessing is to transform the data into our Machine Learning model so that it will be compatible</a:t>
            </a: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600" b="0" i="0" u="none" strike="noStrike" dirty="0">
              <a:effectLst/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As we apply multiple Regression and Classification models to check the accuracy score, the Random Forest Classifier gives us the best accuracy compared to other models, so we will use that model.</a:t>
            </a:r>
            <a:endParaRPr lang="en-IN" sz="26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b="0" dirty="0">
              <a:effectLst/>
              <a:latin typeface="Arial Rounded MT Bold" panose="020F07040305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7111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67F3035-7115-4357-9F27-18E193D73D43}"/>
              </a:ext>
            </a:extLst>
          </p:cNvPr>
          <p:cNvSpPr/>
          <p:nvPr/>
        </p:nvSpPr>
        <p:spPr>
          <a:xfrm>
            <a:off x="358588" y="484093"/>
            <a:ext cx="10165977" cy="1368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29360">
              <a:spcAft>
                <a:spcPts val="0"/>
              </a:spcAft>
            </a:pPr>
            <a:r>
              <a:rPr lang="en-US" sz="2000" b="1" kern="0" dirty="0">
                <a:latin typeface="Arial Rounded MT Bold" panose="020F0704030504030204" pitchFamily="34" charset="0"/>
                <a:ea typeface="Times New Roman" panose="02020603050405020304" pitchFamily="18" charset="0"/>
              </a:rPr>
              <a:t>THE</a:t>
            </a:r>
            <a:r>
              <a:rPr lang="en-US" sz="2000" b="1" kern="0" spc="5" dirty="0">
                <a:latin typeface="Arial Rounded MT Bold" panose="020F07040305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b="1" kern="0" dirty="0">
                <a:latin typeface="Arial Rounded MT Bold" panose="020F0704030504030204" pitchFamily="34" charset="0"/>
                <a:ea typeface="Times New Roman" panose="02020603050405020304" pitchFamily="18" charset="0"/>
              </a:rPr>
              <a:t>ALGORITHMS</a:t>
            </a:r>
            <a:r>
              <a:rPr lang="en-US" sz="2000" b="1" kern="0" spc="-15" dirty="0">
                <a:latin typeface="Arial Rounded MT Bold" panose="020F07040305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b="1" kern="0" dirty="0">
                <a:latin typeface="Arial Rounded MT Bold" panose="020F0704030504030204" pitchFamily="34" charset="0"/>
                <a:ea typeface="Times New Roman" panose="02020603050405020304" pitchFamily="18" charset="0"/>
              </a:rPr>
              <a:t>USED</a:t>
            </a:r>
            <a:r>
              <a:rPr lang="en-US" sz="2000" b="1" kern="0" spc="5" dirty="0">
                <a:latin typeface="Arial Rounded MT Bold" panose="020F07040305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b="1" kern="0" dirty="0">
                <a:latin typeface="Arial Rounded MT Bold" panose="020F0704030504030204" pitchFamily="34" charset="0"/>
                <a:ea typeface="Times New Roman" panose="02020603050405020304" pitchFamily="18" charset="0"/>
              </a:rPr>
              <a:t>HERE</a:t>
            </a:r>
            <a:r>
              <a:rPr lang="en-US" sz="2000" b="1" kern="0" spc="-15" dirty="0">
                <a:latin typeface="Arial Rounded MT Bold" panose="020F07040305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b="1" kern="0" dirty="0">
                <a:latin typeface="Arial Rounded MT Bold" panose="020F0704030504030204" pitchFamily="34" charset="0"/>
                <a:ea typeface="Times New Roman" panose="02020603050405020304" pitchFamily="18" charset="0"/>
              </a:rPr>
              <a:t>ARE</a:t>
            </a:r>
            <a:endParaRPr lang="en-IN" sz="2000" b="1" kern="0" dirty="0">
              <a:latin typeface="Arial Rounded MT Bold" panose="020F0704030504030204" pitchFamily="34" charset="0"/>
              <a:ea typeface="Times New Roman" panose="02020603050405020304" pitchFamily="18" charset="0"/>
            </a:endParaRPr>
          </a:p>
          <a:p>
            <a:pPr>
              <a:spcBef>
                <a:spcPts val="5"/>
              </a:spcBef>
              <a:spcAft>
                <a:spcPts val="0"/>
              </a:spcAft>
            </a:pPr>
            <a:r>
              <a:rPr lang="en-US" b="1" dirty="0">
                <a:latin typeface="Arial Rounded MT Bold" panose="020F0704030504030204" pitchFamily="34" charset="0"/>
                <a:ea typeface="Times New Roman" panose="02020603050405020304" pitchFamily="18" charset="0"/>
              </a:rPr>
              <a:t> </a:t>
            </a:r>
            <a:endParaRPr lang="en-IN" dirty="0">
              <a:latin typeface="Arial Rounded MT Bold" panose="020F0704030504030204" pitchFamily="34" charset="0"/>
              <a:ea typeface="Times New Roman" panose="02020603050405020304" pitchFamily="18" charset="0"/>
            </a:endParaRPr>
          </a:p>
          <a:p>
            <a:pPr marL="342900" marR="415925" lvl="0" indent="-34290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SzPts val="1300"/>
              <a:buFont typeface="Times New Roman" panose="02020603050405020304" pitchFamily="18" charset="0"/>
              <a:buAutoNum type="arabicPeriod"/>
              <a:tabLst>
                <a:tab pos="211455" algn="l"/>
              </a:tabLst>
            </a:pPr>
            <a:r>
              <a:rPr lang="en-US" sz="1600" b="1" spc="-5" dirty="0">
                <a:latin typeface="Arial Rounded MT Bold" panose="020F0704030504030204" pitchFamily="34" charset="0"/>
                <a:ea typeface="Times New Roman" panose="02020603050405020304" pitchFamily="18" charset="0"/>
              </a:rPr>
              <a:t>LOGISTIC</a:t>
            </a:r>
            <a:r>
              <a:rPr lang="en-US" sz="1600" b="1" spc="-50" dirty="0">
                <a:latin typeface="Arial Rounded MT Bold" panose="020F0704030504030204" pitchFamily="34" charset="0"/>
                <a:ea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Arial Rounded MT Bold" panose="020F0704030504030204" pitchFamily="34" charset="0"/>
                <a:ea typeface="Times New Roman" panose="02020603050405020304" pitchFamily="18" charset="0"/>
              </a:rPr>
              <a:t>REGRESSION:</a:t>
            </a:r>
          </a:p>
          <a:p>
            <a:pPr marL="342900" marR="415925" lvl="0" indent="-34290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SzPts val="1300"/>
              <a:buFont typeface="Times New Roman" panose="02020603050405020304" pitchFamily="18" charset="0"/>
              <a:buAutoNum type="arabicPeriod"/>
              <a:tabLst>
                <a:tab pos="211455" algn="l"/>
              </a:tabLst>
            </a:pPr>
            <a:endParaRPr lang="en-IN" sz="1600" dirty="0">
              <a:latin typeface="Arial Rounded MT Bold" panose="020F0704030504030204" pitchFamily="34" charset="0"/>
            </a:endParaRPr>
          </a:p>
        </p:txBody>
      </p:sp>
      <p:pic>
        <p:nvPicPr>
          <p:cNvPr id="2" name="image27.png">
            <a:extLst>
              <a:ext uri="{FF2B5EF4-FFF2-40B4-BE49-F238E27FC236}">
                <a16:creationId xmlns:a16="http://schemas.microsoft.com/office/drawing/2014/main" id="{C4764BD7-026F-EE33-B33F-916F5C990EF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7213" y="1568824"/>
            <a:ext cx="7785137" cy="48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17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81905-0CC1-4396-B4EE-CF6C7F96EA85}"/>
              </a:ext>
            </a:extLst>
          </p:cNvPr>
          <p:cNvSpPr/>
          <p:nvPr/>
        </p:nvSpPr>
        <p:spPr>
          <a:xfrm>
            <a:off x="645459" y="510988"/>
            <a:ext cx="9726705" cy="834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16560" lvl="0" algn="just">
              <a:lnSpc>
                <a:spcPct val="150000"/>
              </a:lnSpc>
              <a:spcBef>
                <a:spcPts val="445"/>
              </a:spcBef>
              <a:spcAft>
                <a:spcPts val="0"/>
              </a:spcAft>
              <a:buSzPts val="1300"/>
              <a:tabLst>
                <a:tab pos="211455" algn="l"/>
              </a:tabLst>
            </a:pPr>
            <a:r>
              <a:rPr lang="en-US" sz="1600" b="1" spc="-5" dirty="0">
                <a:latin typeface="Arial Rounded MT Bold" panose="020F0704030504030204" pitchFamily="34" charset="0"/>
                <a:ea typeface="Times New Roman" panose="02020603050405020304" pitchFamily="18" charset="0"/>
              </a:rPr>
              <a:t>2.DECISION TREE</a:t>
            </a:r>
            <a:r>
              <a:rPr lang="en-US" sz="1600" spc="-5" dirty="0">
                <a:latin typeface="Arial Rounded MT Bold" panose="020F0704030504030204" pitchFamily="34" charset="0"/>
                <a:ea typeface="Times New Roman" panose="02020603050405020304" pitchFamily="18" charset="0"/>
              </a:rPr>
              <a:t>:</a:t>
            </a:r>
          </a:p>
          <a:p>
            <a:pPr marL="342900" marR="416560" lvl="0" indent="-342900" algn="just">
              <a:lnSpc>
                <a:spcPct val="150000"/>
              </a:lnSpc>
              <a:spcBef>
                <a:spcPts val="445"/>
              </a:spcBef>
              <a:spcAft>
                <a:spcPts val="0"/>
              </a:spcAft>
              <a:buSzPts val="1300"/>
              <a:buFont typeface="Times New Roman" panose="02020603050405020304" pitchFamily="18" charset="0"/>
              <a:buAutoNum type="arabicPeriod"/>
              <a:tabLst>
                <a:tab pos="211455" algn="l"/>
              </a:tabLst>
            </a:pPr>
            <a:endParaRPr lang="en-IN" sz="1600" dirty="0">
              <a:effectLst/>
              <a:latin typeface="Arial Rounded MT Bold" panose="020F07040305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3" name="image28.png">
            <a:extLst>
              <a:ext uri="{FF2B5EF4-FFF2-40B4-BE49-F238E27FC236}">
                <a16:creationId xmlns:a16="http://schemas.microsoft.com/office/drawing/2014/main" id="{6C7ABCBE-817F-4911-95FA-79A188F01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18" y="1345832"/>
            <a:ext cx="10919671" cy="528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308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image29.jpeg">
            <a:extLst>
              <a:ext uri="{FF2B5EF4-FFF2-40B4-BE49-F238E27FC236}">
                <a16:creationId xmlns:a16="http://schemas.microsoft.com/office/drawing/2014/main" id="{70459E76-2A73-4EAE-AAF3-43881525A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46" y="815789"/>
            <a:ext cx="852543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8">
            <a:extLst>
              <a:ext uri="{FF2B5EF4-FFF2-40B4-BE49-F238E27FC236}">
                <a16:creationId xmlns:a16="http://schemas.microsoft.com/office/drawing/2014/main" id="{CDC821D1-88F6-4764-8634-1279E6887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6C22A6E-4AC8-4CA2-A63E-3B47CCABB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2781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E36A5E7-25FB-4FE6-A610-B2ED78B86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84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610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3D6015-972C-4B46-9840-A9271C52FAA4}"/>
              </a:ext>
            </a:extLst>
          </p:cNvPr>
          <p:cNvSpPr/>
          <p:nvPr/>
        </p:nvSpPr>
        <p:spPr>
          <a:xfrm>
            <a:off x="412376" y="349624"/>
            <a:ext cx="11340352" cy="797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565" marR="418465" algn="just">
              <a:lnSpc>
                <a:spcPct val="150000"/>
              </a:lnSpc>
              <a:spcBef>
                <a:spcPts val="445"/>
              </a:spcBef>
              <a:spcAft>
                <a:spcPts val="0"/>
              </a:spcAft>
            </a:pPr>
            <a:r>
              <a:rPr lang="en-US" sz="1600" b="1" dirty="0">
                <a:latin typeface="Arial Rounded MT Bold" panose="020F0704030504030204" pitchFamily="34" charset="0"/>
                <a:ea typeface="Times New Roman" panose="02020603050405020304" pitchFamily="18" charset="0"/>
              </a:rPr>
              <a:t>3.K-NEAREST NEIGHBOUR:</a:t>
            </a:r>
          </a:p>
          <a:p>
            <a:pPr marL="75565" marR="418465" algn="just">
              <a:lnSpc>
                <a:spcPct val="150000"/>
              </a:lnSpc>
              <a:spcBef>
                <a:spcPts val="445"/>
              </a:spcBef>
              <a:spcAft>
                <a:spcPts val="0"/>
              </a:spcAft>
            </a:pP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image31.png">
            <a:extLst>
              <a:ext uri="{FF2B5EF4-FFF2-40B4-BE49-F238E27FC236}">
                <a16:creationId xmlns:a16="http://schemas.microsoft.com/office/drawing/2014/main" id="{6FA772D9-A36C-C96C-D177-F379AA6FF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92" y="1403348"/>
            <a:ext cx="10156805" cy="465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678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32.png">
            <a:extLst>
              <a:ext uri="{FF2B5EF4-FFF2-40B4-BE49-F238E27FC236}">
                <a16:creationId xmlns:a16="http://schemas.microsoft.com/office/drawing/2014/main" id="{52341F19-1FFB-4BA7-B996-034C648FD42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8494" y="950259"/>
            <a:ext cx="9260541" cy="53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10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DAD8DD-3737-4193-ABC1-D07DCB0D2F78}"/>
              </a:ext>
            </a:extLst>
          </p:cNvPr>
          <p:cNvSpPr/>
          <p:nvPr/>
        </p:nvSpPr>
        <p:spPr>
          <a:xfrm>
            <a:off x="331693" y="286871"/>
            <a:ext cx="11519647" cy="871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15925" lvl="0" indent="-34290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300"/>
              <a:buFont typeface="Times New Roman" panose="02020603050405020304" pitchFamily="18" charset="0"/>
              <a:buAutoNum type="arabicPeriod" startAt="4"/>
              <a:tabLst>
                <a:tab pos="211455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SUPPORT VECTOR MACHINE:</a:t>
            </a:r>
          </a:p>
          <a:p>
            <a:pPr marL="342900" marR="415925" lvl="0" indent="-34290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300"/>
              <a:buFont typeface="Times New Roman" panose="02020603050405020304" pitchFamily="18" charset="0"/>
              <a:buAutoNum type="arabicPeriod" startAt="4"/>
              <a:tabLst>
                <a:tab pos="211455" algn="l"/>
              </a:tabLst>
            </a:pP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image35.png">
            <a:extLst>
              <a:ext uri="{FF2B5EF4-FFF2-40B4-BE49-F238E27FC236}">
                <a16:creationId xmlns:a16="http://schemas.microsoft.com/office/drawing/2014/main" id="{6C900A86-EE75-2BA8-1D7E-D5DAFE43E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131" y="920163"/>
            <a:ext cx="9144000" cy="553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921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36.jpeg">
            <a:extLst>
              <a:ext uri="{FF2B5EF4-FFF2-40B4-BE49-F238E27FC236}">
                <a16:creationId xmlns:a16="http://schemas.microsoft.com/office/drawing/2014/main" id="{754B9382-911B-48E3-B406-B6539B24BA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2929" y="672353"/>
            <a:ext cx="8346142" cy="536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44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D595-3B06-158E-3743-A33E2EC2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499" y="292888"/>
            <a:ext cx="7729728" cy="910761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BF434-1563-8AF3-A8A6-E661B232A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266" y="1576873"/>
            <a:ext cx="9413468" cy="4516017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With the invention of machine learning techniques, the process has become much more efficient and takes a lot less time.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 A number of machine learning techniques and models  were used to assess the quality of wine according to the attributes it depends on.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These models enhance the effectiveness of the quality assessment process for the manufacturing industry which has a tremendous impact on our economy.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This project aims to determine which features are the best quality red wine indicators and generate insights into each of these factors to our model’s red wine quality.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75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4EE7-8408-F0A1-3C79-57F990E6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597" y="339540"/>
            <a:ext cx="7729728" cy="882771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ED15E-47EF-6011-264D-32B3DE8B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61" y="1558212"/>
            <a:ext cx="10860833" cy="3956180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6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The quality of the wine is a very important part for the consumers as well as the manufacturing industries. Industries are increasing their sales using product quality certification.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6400" b="0" i="0" u="none" strike="noStrike" dirty="0"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As the quality of a product is reviewed at the end of production, it is a time-consuming process, requiring numerous human experts for assessment of quality and is extremely expensive.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IN" sz="6400" b="0" i="0" u="none" strike="noStrike" dirty="0"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The quality of a wine is determined by the input variables like Fixed acidity ,Volatile acidity, Citric acid, Residual sugar, Chlorides, Free sulphur dioxide, Total sulphur  dioxide , Density, pH, Sulphates</a:t>
            </a:r>
            <a:r>
              <a:rPr lang="en-IN" sz="6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IN" sz="6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Determining good wine quality can result in good health of people.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IN" sz="64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6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Determining wine quality in which wine contains antioxidants that might benefit the heart and blood circulation. It used for memory and thinking skills.</a:t>
            </a:r>
          </a:p>
          <a:p>
            <a:pPr marL="0" indent="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64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6400" b="0" i="0" u="none" strike="noStrike" dirty="0"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Wine quality prediction leads to good quality of wine which prevents </a:t>
            </a:r>
            <a:r>
              <a:rPr lang="en-US" sz="6400" b="0" i="0" u="none" strike="noStrike" dirty="0" err="1"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diabeties</a:t>
            </a:r>
            <a:r>
              <a:rPr lang="en-US" sz="6400" b="0" i="0" u="none" strike="noStrike" dirty="0"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, anxiety and cancer.</a:t>
            </a:r>
          </a:p>
          <a:p>
            <a:pPr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7200" b="0" dirty="0">
              <a:effectLst/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endParaRPr lang="en-IN" dirty="0">
              <a:latin typeface="+mn-lt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endParaRPr lang="en-IN" sz="1800" dirty="0">
              <a:latin typeface="+mn-lt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endParaRPr lang="en-US" sz="1800" b="0" i="0" u="none" strike="noStrike" dirty="0">
              <a:effectLst/>
              <a:latin typeface="+mn-lt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endParaRPr lang="en-US" sz="1800" b="0" i="0" u="none" strike="noStrike" dirty="0">
              <a:effectLst/>
              <a:latin typeface="+mn-lt"/>
              <a:cs typeface="Times New Roman" panose="02020603050405020304" pitchFamily="18" charset="0"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/>
            </a:b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63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54D5-BCCD-B700-63C8-ED4AB7E4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275" y="165105"/>
            <a:ext cx="7729728" cy="714818"/>
          </a:xfrm>
        </p:spPr>
        <p:txBody>
          <a:bodyPr>
            <a:normAutofit fontScale="90000"/>
          </a:bodyPr>
          <a:lstStyle/>
          <a:p>
            <a:br>
              <a:rPr lang="en-US" sz="2800" dirty="0">
                <a:cs typeface="Times New Roman" panose="02020603050405020304" pitchFamily="18" charset="0"/>
              </a:rPr>
            </a:br>
            <a:r>
              <a:rPr lang="en-US" sz="2800" dirty="0">
                <a:latin typeface="Algerian" panose="04020705040A02060702" pitchFamily="82" charset="0"/>
                <a:cs typeface="Times New Roman" panose="02020603050405020304" pitchFamily="18" charset="0"/>
              </a:rPr>
              <a:t>ABOUT DATA SET</a:t>
            </a:r>
            <a:br>
              <a:rPr lang="en-US" sz="2800" dirty="0"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67B63-B498-2065-F33C-E4EF7916A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473" y="1129004"/>
            <a:ext cx="11324253" cy="5563891"/>
          </a:xfrm>
        </p:spPr>
        <p:txBody>
          <a:bodyPr>
            <a:normAutofit fontScale="25000" lnSpcReduction="20000"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6400" dirty="0">
                <a:latin typeface="Arial Rounded MT Bold" panose="020F0704030504030204" pitchFamily="34" charset="0"/>
              </a:rPr>
              <a:t>volatile acidity      :   Volatile acidity is the gaseous acids present in  wine.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6400" dirty="0">
                <a:latin typeface="Arial Rounded MT Bold" panose="020F0704030504030204" pitchFamily="34" charset="0"/>
              </a:rPr>
              <a:t>fixed acidity          :   Primary fixed acids found in wine are tartaric, succinic, citric, and malic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6400" dirty="0">
                <a:latin typeface="Arial Rounded MT Bold" panose="020F0704030504030204" pitchFamily="34" charset="0"/>
              </a:rPr>
              <a:t>residual sugar       :   Amount of sugar left after fermentation.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6400" dirty="0">
                <a:latin typeface="Arial Rounded MT Bold" panose="020F0704030504030204" pitchFamily="34" charset="0"/>
              </a:rPr>
              <a:t>citric acid              :    It is weak organic acid, found in citrus fruits  naturally.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6400" dirty="0">
                <a:latin typeface="Arial Rounded MT Bold" panose="020F0704030504030204" pitchFamily="34" charset="0"/>
              </a:rPr>
              <a:t>Chlorides               :   Amount of salt present in wine.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6400" dirty="0">
                <a:latin typeface="Arial Rounded MT Bold" panose="020F0704030504030204" pitchFamily="34" charset="0"/>
              </a:rPr>
              <a:t>free sulphur dioxide :   So2 is used for prevention of wine by oxidation and microbial spoilage.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6400" dirty="0">
                <a:latin typeface="Arial Rounded MT Bold" panose="020F0704030504030204" pitchFamily="34" charset="0"/>
              </a:rPr>
              <a:t>pH                            :    In wine pH is used for checking acidity density 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6400" dirty="0">
                <a:latin typeface="Arial Rounded MT Bold" panose="020F0704030504030204" pitchFamily="34" charset="0"/>
              </a:rPr>
              <a:t>sulphates               :    Added sulphites preserve freshness and protect  wine from oxidation, and bacteria.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6400" dirty="0">
                <a:latin typeface="Arial Rounded MT Bold" panose="020F0704030504030204" pitchFamily="34" charset="0"/>
              </a:rPr>
              <a:t>alcohol                   :   Percent of alcohol present in wine.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6400" dirty="0">
                <a:latin typeface="Arial Rounded MT Bold" panose="020F0704030504030204" pitchFamily="34" charset="0"/>
              </a:rPr>
              <a:t>There are 1600 rows and 12 columns in data set.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6400" dirty="0">
                <a:latin typeface="Arial Rounded MT Bold" panose="020F0704030504030204" pitchFamily="34" charset="0"/>
              </a:rPr>
              <a:t>y axis is quality of wine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423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2161C-9209-1A33-9667-FA3E7C4A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79" y="694105"/>
            <a:ext cx="7729728" cy="770801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TARGET VARIABLE- QUALITY OF WINE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E0861-E08F-0AA8-0DE2-6AA579E92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53" y="1744824"/>
            <a:ext cx="11038114" cy="5038531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02124"/>
                </a:solidFill>
                <a:effectLst/>
                <a:latin typeface="Arial Rounded MT Bold" panose="020F0704030504030204" pitchFamily="34" charset="0"/>
              </a:rPr>
              <a:t>The final indicators of red wine quality are 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 Rounded MT Bold" panose="020F0704030504030204" pitchFamily="34" charset="0"/>
              </a:rPr>
              <a:t>intensity and finish</a:t>
            </a:r>
            <a:r>
              <a:rPr lang="en-US" b="0" i="0" dirty="0">
                <a:solidFill>
                  <a:srgbClr val="202124"/>
                </a:solidFill>
                <a:effectLst/>
                <a:latin typeface="Arial Rounded MT Bold" panose="020F0704030504030204" pitchFamily="34" charset="0"/>
              </a:rPr>
              <a:t>. High-quality wines will express intense flavors and a lingering finish, with flavors lasting after you've swallowed the wine. Flavors that disappear immediately can indicate that your wine is of moderate quality at best.</a:t>
            </a:r>
            <a:r>
              <a:rPr lang="en-US" b="1" i="0" dirty="0">
                <a:solidFill>
                  <a:srgbClr val="202124"/>
                </a:solidFill>
                <a:effectLst/>
                <a:latin typeface="Arial Rounded MT Bold" panose="020F0704030504030204" pitchFamily="34" charset="0"/>
              </a:rPr>
              <a:t> 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202124"/>
                </a:solidFill>
                <a:effectLst/>
                <a:latin typeface="Arial Rounded MT Bold" panose="020F0704030504030204" pitchFamily="34" charset="0"/>
              </a:rPr>
              <a:t>RISERVA</a:t>
            </a:r>
            <a:r>
              <a:rPr lang="en-US" b="0" i="0" dirty="0">
                <a:solidFill>
                  <a:srgbClr val="202124"/>
                </a:solidFill>
                <a:effectLst/>
                <a:latin typeface="Arial Rounded MT Bold" panose="020F0704030504030204" pitchFamily="34" charset="0"/>
              </a:rPr>
              <a:t> .This term indicates the winery has full confidence this wine has high potential and shows their best quality.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E42D9-3856-47D4-B7E3-E234E77DD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038" y="4640813"/>
            <a:ext cx="23526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8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FDD9-50C4-B7A7-9726-0D899483E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928" y="320880"/>
            <a:ext cx="7090145" cy="976075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DATA 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74853D-8140-27B2-3DB2-C1B508CEE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988" y="1487906"/>
            <a:ext cx="8988132" cy="516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2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45EDA1-48FD-D89C-A3E9-0E4A68F92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221" y="327025"/>
            <a:ext cx="4072787" cy="310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AA0F12-7E18-587E-3CFC-C0B3FCBDE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365" y="184733"/>
            <a:ext cx="3880854" cy="310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D84AFE-FB09-D154-AAA4-DE666E3C3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136" y="3571293"/>
            <a:ext cx="4072786" cy="3335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511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D03A93-4214-FB5E-C290-23C41F613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17" y="266216"/>
            <a:ext cx="3877354" cy="2943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6D8501-9EAE-5049-4869-72A9A7CB8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733" y="266216"/>
            <a:ext cx="3877354" cy="2943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686118-5639-97C6-DE65-E2873FB38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561" y="3344537"/>
            <a:ext cx="4254419" cy="3247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7136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5BA9F4-3FE1-C94C-330B-3AF9A1AF9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40" y="182530"/>
            <a:ext cx="4396079" cy="2793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AB75E9-DE75-C673-4322-0064E284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233" y="182530"/>
            <a:ext cx="4262341" cy="2904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92122C-7286-A0B4-DA00-24C16470A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41" y="3424334"/>
            <a:ext cx="4351848" cy="2793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F85BB5-4B55-A282-B962-252370467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3233" y="3424334"/>
            <a:ext cx="4350754" cy="2793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154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6118-505E-0603-8AC2-709D20110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532" y="208913"/>
            <a:ext cx="7729728" cy="908687"/>
          </a:xfrm>
        </p:spPr>
        <p:txBody>
          <a:bodyPr/>
          <a:lstStyle/>
          <a:p>
            <a:r>
              <a:rPr lang="en-IN">
                <a:latin typeface="Algerian" panose="04020705040A02060702" pitchFamily="82" charset="0"/>
              </a:rPr>
              <a:t>Corelation matrix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E67C8B-476D-1F4F-FD44-685F6D69D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6532" y="1828801"/>
            <a:ext cx="7824154" cy="4275494"/>
          </a:xfrm>
        </p:spPr>
      </p:pic>
    </p:spTree>
    <p:extLst>
      <p:ext uri="{BB962C8B-B14F-4D97-AF65-F5344CB8AC3E}">
        <p14:creationId xmlns:p14="http://schemas.microsoft.com/office/powerpoint/2010/main" val="1314134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243</TotalTime>
  <Words>667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Algerian</vt:lpstr>
      <vt:lpstr>Arial</vt:lpstr>
      <vt:lpstr>Arial Rounded MT Bold</vt:lpstr>
      <vt:lpstr>Gill Sans MT</vt:lpstr>
      <vt:lpstr>Times New Roman</vt:lpstr>
      <vt:lpstr>Wingdings</vt:lpstr>
      <vt:lpstr>Parcel</vt:lpstr>
      <vt:lpstr>WINE QUALITY PREDICTION</vt:lpstr>
      <vt:lpstr>INTRODUCTION</vt:lpstr>
      <vt:lpstr> ABOUT DATA SET </vt:lpstr>
      <vt:lpstr>TARGET VARIABLE- QUALITY OF WINE</vt:lpstr>
      <vt:lpstr>DATA SET</vt:lpstr>
      <vt:lpstr>PowerPoint Presentation</vt:lpstr>
      <vt:lpstr>PowerPoint Presentation</vt:lpstr>
      <vt:lpstr>PowerPoint Presentation</vt:lpstr>
      <vt:lpstr>Corelation matrix</vt:lpstr>
      <vt:lpstr>WORKING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 PREDICTION</dc:title>
  <dc:creator>suhani kusuma</dc:creator>
  <cp:lastModifiedBy>suhani kusuma</cp:lastModifiedBy>
  <cp:revision>8</cp:revision>
  <dcterms:created xsi:type="dcterms:W3CDTF">2023-03-13T15:16:32Z</dcterms:created>
  <dcterms:modified xsi:type="dcterms:W3CDTF">2023-04-23T13:23:54Z</dcterms:modified>
</cp:coreProperties>
</file>