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9" r:id="rId6"/>
    <p:sldId id="269" r:id="rId7"/>
    <p:sldId id="275" r:id="rId8"/>
    <p:sldId id="270" r:id="rId9"/>
    <p:sldId id="271" r:id="rId10"/>
    <p:sldId id="276" r:id="rId11"/>
    <p:sldId id="263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1Cv8%20(&#1080;&#1090;&#1086;&#1075;&#1086;&#1074;&#1072;&#1103;).dt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7273" y="4625010"/>
            <a:ext cx="4769644" cy="1412304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курса, группы ИСП.20А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Суханова Екатерина Дмитриевна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553" y="98961"/>
            <a:ext cx="11656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  <a:endParaRPr lang="ru-RU" sz="2000" dirty="0" smtClean="0"/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Ликино-Дулёвский политехнический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олледж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филиал ГГТУ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8893" y="6104377"/>
            <a:ext cx="136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198" y="2039687"/>
            <a:ext cx="952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по автоматизации учёта оплаты труда менеджеров организации ООО «ЦА «Максималист»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7614" y="303261"/>
            <a:ext cx="3664384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135" y="2128854"/>
            <a:ext cx="86613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параметр «Регистратор», который позволяет видеть табличную часть только одного документа.</a:t>
            </a:r>
          </a:p>
          <a:p>
            <a:r>
              <a:rPr lang="ru-RU" dirty="0"/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34" y="3113739"/>
            <a:ext cx="8661343" cy="146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4" y="3113739"/>
            <a:ext cx="11079121" cy="495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30" y="2128854"/>
            <a:ext cx="5455914" cy="17649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r="13585"/>
          <a:stretch/>
        </p:blipFill>
        <p:spPr>
          <a:xfrm>
            <a:off x="1020129" y="4098624"/>
            <a:ext cx="10108224" cy="21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86962"/>
              </p:ext>
            </p:extLst>
          </p:nvPr>
        </p:nvGraphicFramePr>
        <p:xfrm>
          <a:off x="203200" y="914400"/>
          <a:ext cx="6108700" cy="532334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53673">
                  <a:extLst>
                    <a:ext uri="{9D8B030D-6E8A-4147-A177-3AD203B41FA5}">
                      <a16:colId xmlns:a16="http://schemas.microsoft.com/office/drawing/2014/main" val="3973897555"/>
                    </a:ext>
                  </a:extLst>
                </a:gridCol>
                <a:gridCol w="3855027">
                  <a:extLst>
                    <a:ext uri="{9D8B030D-6E8A-4147-A177-3AD203B41FA5}">
                      <a16:colId xmlns:a16="http://schemas.microsoft.com/office/drawing/2014/main" val="1850540832"/>
                    </a:ext>
                  </a:extLst>
                </a:gridCol>
              </a:tblGrid>
              <a:tr h="337021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39905"/>
                  </a:ext>
                </a:extLst>
              </a:tr>
              <a:tr h="359560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Заголовок/название теста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Добавить элемент,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указав один из полей.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81923"/>
                  </a:ext>
                </a:extLst>
              </a:tr>
              <a:tr h="497584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Краткое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изложение теста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Попытка добавления записи в справочник «Сотрудники»,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если не указать одно из полей.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0093"/>
                  </a:ext>
                </a:extLst>
              </a:tr>
              <a:tr h="907359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теста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«Создать» в справочнике и заполнить следующие данные: ФИО,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дата рождения и телефон. Но оставить значение поля «Номер телефона» пустым.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47799"/>
                  </a:ext>
                </a:extLst>
              </a:tr>
              <a:tr h="497584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ФИО: Матюхин Игорь Яковлевич, Дата рождения: 02.04.1987, Номер телефона: пустое.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23401"/>
                  </a:ext>
                </a:extLst>
              </a:tr>
              <a:tr h="497584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Предупреждающее сообщение о незаполненном поле «Номер телефона».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18619"/>
                  </a:ext>
                </a:extLst>
              </a:tr>
              <a:tr h="497584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о том, что поле «Номер телефона» не заполнено.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9225"/>
                  </a:ext>
                </a:extLst>
              </a:tr>
              <a:tr h="907359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Предварительное условие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главном меню пользовательского интерфейса должна быть подсистема в которой хранится нужный нам справочник для добавления данных.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12933"/>
                  </a:ext>
                </a:extLst>
              </a:tr>
              <a:tr h="359560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Постусловие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справочник не добавляются данные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885"/>
                  </a:ext>
                </a:extLst>
              </a:tr>
              <a:tr h="29269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Зачет/Незачет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Зачет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7055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3283"/>
              </p:ext>
            </p:extLst>
          </p:nvPr>
        </p:nvGraphicFramePr>
        <p:xfrm>
          <a:off x="6515100" y="931313"/>
          <a:ext cx="5397500" cy="52937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31736">
                  <a:extLst>
                    <a:ext uri="{9D8B030D-6E8A-4147-A177-3AD203B41FA5}">
                      <a16:colId xmlns:a16="http://schemas.microsoft.com/office/drawing/2014/main" val="3973897555"/>
                    </a:ext>
                  </a:extLst>
                </a:gridCol>
                <a:gridCol w="3165764">
                  <a:extLst>
                    <a:ext uri="{9D8B030D-6E8A-4147-A177-3AD203B41FA5}">
                      <a16:colId xmlns:a16="http://schemas.microsoft.com/office/drawing/2014/main" val="1850540832"/>
                    </a:ext>
                  </a:extLst>
                </a:gridCol>
              </a:tblGrid>
              <a:tr h="31559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</a:t>
                      </a: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39905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Заголовок/название теста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поисковую строку цифр с буквами.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81923"/>
                  </a:ext>
                </a:extLst>
              </a:tr>
              <a:tr h="923027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Краткое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изложение теста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0093"/>
                  </a:ext>
                </a:extLst>
              </a:tr>
              <a:tr h="719961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теста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поисковую строку вводим символ, который точно есть в записи, затем, которого нет ни в одной записи.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47799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поисковую строку введём значение «Б9».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23401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Записи не должны отображаться.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18619"/>
                  </a:ext>
                </a:extLst>
              </a:tr>
              <a:tr h="51689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о том, что поле «Номер телефона» не заполнено.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9225"/>
                  </a:ext>
                </a:extLst>
              </a:tr>
              <a:tr h="51689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Предварительное условие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таблице должна быть информация, чтобы осуществить поиск.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12933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Постусловие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отобразилось ни одной записи.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885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Зачет/Незачет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Зачет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70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13829"/>
              </p:ext>
            </p:extLst>
          </p:nvPr>
        </p:nvGraphicFramePr>
        <p:xfrm>
          <a:off x="400050" y="1454878"/>
          <a:ext cx="11235689" cy="1685392"/>
        </p:xfrm>
        <a:graphic>
          <a:graphicData uri="http://schemas.openxmlformats.org/drawingml/2006/table">
            <a:tbl>
              <a:tblPr firstRow="1" firstCol="1" bandRow="1"/>
              <a:tblGrid>
                <a:gridCol w="411480">
                  <a:extLst>
                    <a:ext uri="{9D8B030D-6E8A-4147-A177-3AD203B41FA5}">
                      <a16:colId xmlns:a16="http://schemas.microsoft.com/office/drawing/2014/main" val="139754085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400284903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3327544638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32567525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3771022916"/>
                    </a:ext>
                  </a:extLst>
                </a:gridCol>
                <a:gridCol w="3634739">
                  <a:extLst>
                    <a:ext uri="{9D8B030D-6E8A-4147-A177-3AD203B41FA5}">
                      <a16:colId xmlns:a16="http://schemas.microsoft.com/office/drawing/2014/main" val="2408967382"/>
                    </a:ext>
                  </a:extLst>
                </a:gridCol>
              </a:tblGrid>
              <a:tr h="11959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 работника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Пенсионный фонд РФ – ПФР (22%), руб.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социального страхования РФ –ФССРФ (2.9%), руб.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ФОМС (5.1%), руб.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отчислений на социальное страхование и обеспечение (ОСО), руб.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50151"/>
                  </a:ext>
                </a:extLst>
              </a:tr>
              <a:tr h="489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Разработчик</a:t>
                      </a:r>
                      <a:endParaRPr lang="ru-RU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1 980</a:t>
                      </a:r>
                      <a:endParaRPr lang="ru-RU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459</a:t>
                      </a:r>
                      <a:endParaRPr lang="ru-RU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2 700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31871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16433" y="940134"/>
            <a:ext cx="7006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отчислений на социальное страхование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01242"/>
              </p:ext>
            </p:extLst>
          </p:nvPr>
        </p:nvGraphicFramePr>
        <p:xfrm>
          <a:off x="400050" y="4270128"/>
          <a:ext cx="11235689" cy="2063600"/>
        </p:xfrm>
        <a:graphic>
          <a:graphicData uri="http://schemas.openxmlformats.org/drawingml/2006/table">
            <a:tbl>
              <a:tblPr firstRow="1" firstCol="1" bandRow="1"/>
              <a:tblGrid>
                <a:gridCol w="697066">
                  <a:extLst>
                    <a:ext uri="{9D8B030D-6E8A-4147-A177-3AD203B41FA5}">
                      <a16:colId xmlns:a16="http://schemas.microsoft.com/office/drawing/2014/main" val="1485275391"/>
                    </a:ext>
                  </a:extLst>
                </a:gridCol>
                <a:gridCol w="5263922">
                  <a:extLst>
                    <a:ext uri="{9D8B030D-6E8A-4147-A177-3AD203B41FA5}">
                      <a16:colId xmlns:a16="http://schemas.microsoft.com/office/drawing/2014/main" val="3309184724"/>
                    </a:ext>
                  </a:extLst>
                </a:gridCol>
                <a:gridCol w="5274701">
                  <a:extLst>
                    <a:ext uri="{9D8B030D-6E8A-4147-A177-3AD203B41FA5}">
                      <a16:colId xmlns:a16="http://schemas.microsoft.com/office/drawing/2014/main" val="1184555750"/>
                    </a:ext>
                  </a:extLst>
                </a:gridCol>
              </a:tblGrid>
              <a:tr h="514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spc="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kern="1200" spc="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spc="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2000" kern="1200" spc="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spc="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 рублях</a:t>
                      </a:r>
                      <a:endParaRPr lang="ru-RU" sz="2000" kern="1200" spc="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840622"/>
                  </a:ext>
                </a:extLst>
              </a:tr>
              <a:tr h="387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оплаты труда (ФОТ)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11 700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57989"/>
                  </a:ext>
                </a:extLst>
              </a:tr>
              <a:tr h="387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Косвенные расходы (КР) 10% от ФОТ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75366"/>
                  </a:ext>
                </a:extLst>
              </a:tr>
              <a:tr h="387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продажу (РП) (ФОТ + КР) * 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29079"/>
                  </a:ext>
                </a:extLst>
              </a:tr>
              <a:tr h="387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себестоимость (ПС)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14 157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40187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109527" y="3734134"/>
            <a:ext cx="3526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базовой себестоимости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997526"/>
            <a:ext cx="11406188" cy="561570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в соответствии с этапами жизненного цикла программного продукта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Проанализированы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собран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 теоретической и практической направленности для разработки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автоматизирует рабочие процессы сотрудника бухгалтера по зарплате и менеджеров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приложения выполнены такие задачи как, изучение литературы, относящейся к предметной области, формирование требований к разрабатываемому программному продукту, разработка программного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базовой стоимости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 пользователя и программиста.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 учёту оплаты труда менеджеров на предприятии.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работоспособности приложения были реализованы планы тестирования, на основе которых выполнены тестовые сценарии. Документирование позволило рассмотреть программный модуль с точки зрения программиста, пользователя и тестировщика.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7273" y="4625010"/>
            <a:ext cx="4769644" cy="1412304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курса, группы ИСП.20А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Суханова Екатерина Дмитриевна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553" y="98961"/>
            <a:ext cx="11656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  <a:endParaRPr lang="ru-RU" sz="2000" dirty="0" smtClean="0"/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Ликино-Дулёвский политехнический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олледж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филиал ГГТУ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8893" y="6104377"/>
            <a:ext cx="136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198" y="2039687"/>
            <a:ext cx="952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по автоматизации учёта оплаты труда менеджеров организации ООО «ЦА «Максималист»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1333" y="1292875"/>
            <a:ext cx="511694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Постановка задачи</a:t>
            </a:r>
            <a:endParaRPr lang="ru-RU" sz="3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Проектирование</a:t>
            </a:r>
            <a:endParaRPr lang="ru-RU" sz="3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Руководство программиста</a:t>
            </a:r>
            <a:endParaRPr lang="ru-RU" sz="3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Руководство пользователя</a:t>
            </a:r>
            <a:endParaRPr lang="ru-RU" sz="3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Тестирование</a:t>
            </a:r>
            <a:endParaRPr lang="ru-RU" sz="3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Экономика</a:t>
            </a:r>
            <a:endParaRPr lang="ru-RU" sz="3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Заключение</a:t>
            </a:r>
            <a:endParaRPr lang="ru-RU" sz="3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382962" y="294024"/>
            <a:ext cx="5373688" cy="60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94024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699"/>
            <a:ext cx="11406188" cy="538364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/>
              <a:t>	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автоматизация деятельности организации или части выполняемых ею функций позволяет снизить затраты на обработку документов, повысить качество работы за 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счёт 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ускорения процессов поиска, обработки и предоставления нужной информации, что в результате обеспечивает повышение эффективности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 </a:t>
            </a: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проанализировать бизнес-процессы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материал 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путей совершенствования 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учёта расчётов 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оплате 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труда, 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приложение, которое автоматизирует рабочие процессы сотрудника бухгалтерии по учёту оплаты труда 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менеджеров.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8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</a:t>
            </a: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приложения: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Просматривать, редактировать и удалять информацию о сотрудниках и ключевых показателях эффективности;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Сортировать информацию в таблицах по основным полям или фильтровать по дате создания объектов, его номеру, по менеджерам для удобного просмотра;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Добавлять и удалять информацию в объектах;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 на печать документ: Лист индивидуального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статистики в виде отчёта</a:t>
            </a: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пользователя.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94024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699"/>
            <a:ext cx="11406188" cy="53836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мощный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моделирования, который используется для анализа, документирования и реорганизации сложных бизнес-процессов.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определить точки конфликтов и достичь их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согласования.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возможности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 (IDEF0) – систематический анализ бизнеса и рассмотрение регулярно решаемых задач-функций, ресурсов, результатов;</a:t>
            </a:r>
          </a:p>
          <a:p>
            <a:pPr lvl="0"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потоков данных (DFD), передающихся между различными операциями;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потоков работ (IDEF3) – анализ операций процесса, а также точек принятия решений, влияющих на ход процесса.</a:t>
            </a:r>
            <a:endParaRPr lang="ru-RU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56" y="203672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роектирование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632" y="1819223"/>
            <a:ext cx="7642293" cy="4677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9602" y="1336211"/>
            <a:ext cx="568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IDEF0 – Расчёт заработной платы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83291" y="1870332"/>
            <a:ext cx="6973023" cy="4626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9364" y="1321253"/>
            <a:ext cx="832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Декомпозированная модель IDEF0 – Расчёт заработной платы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3910" y="1337627"/>
            <a:ext cx="603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DFD – Расчёт надбавок и взысканий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910118" y="1814250"/>
            <a:ext cx="6319365" cy="46586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84943" y="1284948"/>
            <a:ext cx="736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IDEF3 – Формирование заработной ведомости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292" y="1880845"/>
            <a:ext cx="6646192" cy="46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2" grpId="0"/>
      <p:bldP spid="12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5905" y="201660"/>
            <a:ext cx="6767802" cy="605367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700"/>
            <a:ext cx="11406188" cy="499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была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выбрана платформа для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конфигураций 1С: Предприятие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1С:Предприятие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 программный продукт компании «1С», предназначенный для автоматизации деятельности на предприятии.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платформа предоставляет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механизмы управления объектами.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в специальном режиме работы программного продукта под названием «Конфигуратор», затем запускается режим работы под названием «1С:Предприятие», в котором пользователь получает доступ к основным функциям, реализованным в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прикладном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решении (конфигурации). </a:t>
            </a:r>
          </a:p>
        </p:txBody>
      </p:sp>
    </p:spTree>
    <p:extLst>
      <p:ext uri="{BB962C8B-B14F-4D97-AF65-F5344CB8AC3E}">
        <p14:creationId xmlns:p14="http://schemas.microsoft.com/office/powerpoint/2010/main" val="11042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295" y="240843"/>
            <a:ext cx="6984569" cy="605367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700"/>
            <a:ext cx="11406188" cy="499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25" y="1534391"/>
            <a:ext cx="2630660" cy="51161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t="701"/>
          <a:stretch/>
        </p:blipFill>
        <p:spPr>
          <a:xfrm>
            <a:off x="4779307" y="1531757"/>
            <a:ext cx="2600547" cy="5110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82" b="-1"/>
          <a:stretch/>
        </p:blipFill>
        <p:spPr>
          <a:xfrm>
            <a:off x="7549025" y="1531757"/>
            <a:ext cx="2655805" cy="5110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16345" y="1038959"/>
            <a:ext cx="350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конфигурации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5989" y="160272"/>
            <a:ext cx="6567632" cy="605367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9" y="1098243"/>
            <a:ext cx="4110582" cy="17465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2" y="1098243"/>
            <a:ext cx="6145229" cy="2938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31" y="1701912"/>
            <a:ext cx="7219719" cy="26071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031" y="1928612"/>
            <a:ext cx="7522174" cy="39045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654" y="2381438"/>
            <a:ext cx="5168867" cy="193951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721" y="2615449"/>
            <a:ext cx="7240169" cy="40302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031" y="3322787"/>
            <a:ext cx="10363333" cy="30140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0528" y="1575228"/>
            <a:ext cx="6227382" cy="336534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3779" y="1098242"/>
            <a:ext cx="7195438" cy="3405644"/>
          </a:xfrm>
          <a:prstGeom prst="rect">
            <a:avLst/>
          </a:prstGeom>
        </p:spPr>
      </p:pic>
      <p:sp>
        <p:nvSpPr>
          <p:cNvPr id="17" name="Прямоугольник с двумя скругленными противолежащими углами 16">
            <a:hlinkClick r:id="rId11" action="ppaction://hlinkfile"/>
          </p:cNvPr>
          <p:cNvSpPr/>
          <p:nvPr/>
        </p:nvSpPr>
        <p:spPr>
          <a:xfrm>
            <a:off x="9353621" y="146849"/>
            <a:ext cx="2586744" cy="785091"/>
          </a:xfrm>
          <a:prstGeom prst="round2DiagRect">
            <a:avLst/>
          </a:prstGeom>
          <a:solidFill>
            <a:srgbClr val="6EE8FC">
              <a:alpha val="74902"/>
            </a:srgbClr>
          </a:solidFill>
          <a:ln w="19050">
            <a:solidFill>
              <a:schemeClr val="tx1"/>
            </a:solidFill>
          </a:ln>
          <a:effectLst>
            <a:glow rad="5588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к приложению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700"/>
            <a:ext cx="11406188" cy="4991100"/>
          </a:xfrm>
        </p:spPr>
        <p:txBody>
          <a:bodyPr>
            <a:normAutofit/>
          </a:bodyPr>
          <a:lstStyle/>
          <a:p>
            <a:pPr marL="0" lvl="0" indent="0" algn="just">
              <a:buClr>
                <a:prstClr val="white"/>
              </a:buClr>
              <a:buNone/>
            </a:pPr>
            <a:r>
              <a:rPr lang="ru-RU" dirty="0" smtClean="0"/>
              <a:t>	</a:t>
            </a:r>
            <a:r>
              <a:rPr lang="ru-RU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 </a:t>
            </a:r>
            <a:r>
              <a:rPr lang="ru-RU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образом.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ru-RU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тестирования </a:t>
            </a:r>
            <a:r>
              <a:rPr lang="ru-RU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проверка соответствия ПО предъявляемым требованиям, обеспечение уверенности в качестве ПО, поиск очевидных ошибок в программном обеспечении, которые должны быть выявлены до того, как их обнаружат пользователи программы.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ru-RU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сценарий </a:t>
            </a:r>
            <a:r>
              <a:rPr lang="ru-RU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 case) – это совокупность шагов, конкретных условий и параметров, необходимых для проверки реализации тестируемой функции или её части.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357</TotalTime>
  <Words>1083</Words>
  <Application>Microsoft Office PowerPoint</Application>
  <PresentationFormat>Широкоэкранный</PresentationFormat>
  <Paragraphs>140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Symbol</vt:lpstr>
      <vt:lpstr>Times New Roman</vt:lpstr>
      <vt:lpstr>Wingdings 3</vt:lpstr>
      <vt:lpstr>Сектор</vt:lpstr>
      <vt:lpstr>Презентация PowerPoint</vt:lpstr>
      <vt:lpstr>Презентация PowerPoint</vt:lpstr>
      <vt:lpstr>Постановка задачи</vt:lpstr>
      <vt:lpstr>Проектирование</vt:lpstr>
      <vt:lpstr>Проектирование</vt:lpstr>
      <vt:lpstr>Руководство программиста</vt:lpstr>
      <vt:lpstr>Руководство программиста</vt:lpstr>
      <vt:lpstr>Руководство пользователя</vt:lpstr>
      <vt:lpstr>Тестирование</vt:lpstr>
      <vt:lpstr>Тестирование</vt:lpstr>
      <vt:lpstr>Тестирование</vt:lpstr>
      <vt:lpstr>Экономика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TC-28</dc:creator>
  <cp:lastModifiedBy>Екатерина Суханова</cp:lastModifiedBy>
  <cp:revision>60</cp:revision>
  <dcterms:created xsi:type="dcterms:W3CDTF">2024-01-15T10:33:43Z</dcterms:created>
  <dcterms:modified xsi:type="dcterms:W3CDTF">2024-06-08T11:37:39Z</dcterms:modified>
</cp:coreProperties>
</file>