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sldIdLst>
    <p:sldId id="256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305" r:id="rId17"/>
    <p:sldId id="274" r:id="rId18"/>
    <p:sldId id="275" r:id="rId19"/>
    <p:sldId id="276" r:id="rId20"/>
    <p:sldId id="277" r:id="rId21"/>
    <p:sldId id="278" r:id="rId22"/>
    <p:sldId id="285" r:id="rId23"/>
    <p:sldId id="286" r:id="rId24"/>
    <p:sldId id="287" r:id="rId25"/>
    <p:sldId id="288" r:id="rId26"/>
    <p:sldId id="289" r:id="rId27"/>
    <p:sldId id="290" r:id="rId28"/>
    <p:sldId id="304" r:id="rId29"/>
    <p:sldId id="306" r:id="rId30"/>
    <p:sldId id="307" r:id="rId31"/>
  </p:sldIdLst>
  <p:sldSz cx="9144000" cy="6858000" type="screen4x3"/>
  <p:notesSz cx="6858000" cy="9144000"/>
  <p:defaultTextStyle>
    <a:defPPr>
      <a:defRPr lang="ru-RU"/>
    </a:defPPr>
    <a:lvl1pPr algn="just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just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just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just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just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SzPct val="70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DB75"/>
    <a:srgbClr val="E5E6AA"/>
    <a:srgbClr val="A78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32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44 w 1000"/>
                <a:gd name="T1" fmla="*/ 913 h 1000"/>
                <a:gd name="T2" fmla="*/ 0 w 1000"/>
                <a:gd name="T3" fmla="*/ 913 h 1000"/>
                <a:gd name="T4" fmla="*/ 0 w 1000"/>
                <a:gd name="T5" fmla="*/ 0 h 1000"/>
                <a:gd name="T6" fmla="*/ 144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65 w 1000"/>
                <a:gd name="T3" fmla="*/ 0 h 1000"/>
                <a:gd name="T4" fmla="*/ 165 w 1000"/>
                <a:gd name="T5" fmla="*/ 864 h 1000"/>
                <a:gd name="T6" fmla="*/ 0 w 1000"/>
                <a:gd name="T7" fmla="*/ 864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706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B80AFA-89BA-442B-85A5-FAAB517C41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93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62AC5-9097-470A-B6A9-D68F646A56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74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C408-E0BA-4C80-8A2B-B7C1CE6172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871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8972F-3DEF-4C21-BAA0-E7264A94B7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298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18FB0-EDF9-44F3-AAE1-2211C5AB75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04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073C8-E141-4891-9284-F8D792FA2A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81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3D5B9-5221-4D05-8EF9-E053BD3E24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200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1613F-5C60-42B4-AAC3-259034A587C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630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675C3-25A8-473C-8406-88C1BD7727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1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1B00C-5E4E-48AD-81D4-98BB50AA32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62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6E4F3-52BC-45FC-8DA4-4585D1E09B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183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2DBC0-1954-4CF2-9BCD-23F3EF1030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45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51487-F430-4DE7-BD6F-4616321D7A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97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6FE1527A-715A-438A-A832-F1E14438CE7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524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1524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52400 w 1000"/>
              <a:gd name="T3" fmla="*/ 0 h 1000"/>
              <a:gd name="T4" fmla="*/ 152400 w 1000"/>
              <a:gd name="T5" fmla="*/ 1073150 h 1000"/>
              <a:gd name="T6" fmla="*/ 0 w 1000"/>
              <a:gd name="T7" fmla="*/ 107315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1" y="1700808"/>
            <a:ext cx="7733233" cy="1600200"/>
          </a:xfrm>
        </p:spPr>
        <p:txBody>
          <a:bodyPr/>
          <a:lstStyle/>
          <a:p>
            <a:pPr algn="ctr" eaLnBrk="1" hangingPunct="1"/>
            <a:r>
              <a:rPr lang="ru-RU" altLang="ru-RU" sz="5000" b="1" dirty="0">
                <a:solidFill>
                  <a:srgbClr val="A78225"/>
                </a:solidFill>
                <a:latin typeface="Bookman Old Style" panose="02050604050505020204" pitchFamily="18" charset="0"/>
              </a:rPr>
              <a:t>Тема</a:t>
            </a:r>
            <a:br>
              <a:rPr lang="ru-RU" altLang="ru-RU" sz="5000" b="1" dirty="0">
                <a:solidFill>
                  <a:srgbClr val="A78225"/>
                </a:solidFill>
                <a:latin typeface="Bookman Old Style" panose="02050604050505020204" pitchFamily="18" charset="0"/>
              </a:rPr>
            </a:br>
            <a:r>
              <a:rPr lang="ru-RU" altLang="ru-RU" sz="5000" b="1" dirty="0">
                <a:solidFill>
                  <a:srgbClr val="A78225"/>
                </a:solidFill>
                <a:latin typeface="Bookman Old Style" panose="02050604050505020204" pitchFamily="18" charset="0"/>
              </a:rPr>
              <a:t>Модели оценки надежности </a:t>
            </a:r>
            <a:r>
              <a:rPr lang="ru-RU" altLang="ru-RU" sz="5000" b="1" dirty="0" smtClean="0">
                <a:solidFill>
                  <a:srgbClr val="A78225"/>
                </a:solidFill>
                <a:latin typeface="Bookman Old Style" panose="02050604050505020204" pitchFamily="18" charset="0"/>
              </a:rPr>
              <a:t>ПО</a:t>
            </a:r>
            <a:r>
              <a:rPr lang="ru-RU" altLang="ru-RU" sz="7200" b="1" dirty="0">
                <a:solidFill>
                  <a:srgbClr val="A78225"/>
                </a:solidFill>
                <a:latin typeface="Bookman Old Style" panose="02050604050505020204" pitchFamily="18" charset="0"/>
              </a:rPr>
              <a:t/>
            </a:r>
            <a:br>
              <a:rPr lang="ru-RU" altLang="ru-RU" sz="7200" b="1" dirty="0">
                <a:solidFill>
                  <a:srgbClr val="A78225"/>
                </a:solidFill>
                <a:latin typeface="Bookman Old Style" panose="02050604050505020204" pitchFamily="18" charset="0"/>
              </a:rPr>
            </a:br>
            <a:endParaRPr lang="ru-RU" altLang="ru-RU" sz="7200" b="1" dirty="0" smtClean="0">
              <a:solidFill>
                <a:srgbClr val="A78225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411413" y="3213100"/>
            <a:ext cx="59769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Решение</a:t>
            </a:r>
            <a:r>
              <a:rPr lang="en-US" altLang="ru-RU" sz="2000"/>
              <a:t>.</a:t>
            </a:r>
          </a:p>
          <a:p>
            <a:pPr eaLnBrk="1" hangingPunct="1"/>
            <a:endParaRPr lang="en-US" altLang="ru-RU" sz="2000"/>
          </a:p>
          <a:p>
            <a:pPr eaLnBrk="1" hangingPunct="1"/>
            <a:endParaRPr lang="en-US" altLang="ru-RU" sz="2000"/>
          </a:p>
          <a:p>
            <a:pPr eaLnBrk="1" hangingPunct="1"/>
            <a:endParaRPr lang="en-US" altLang="ru-RU" sz="2000"/>
          </a:p>
          <a:p>
            <a:pPr eaLnBrk="1" hangingPunct="1"/>
            <a:endParaRPr lang="ru-RU" altLang="ru-RU" sz="2000"/>
          </a:p>
          <a:p>
            <a:pPr eaLnBrk="1" hangingPunct="1"/>
            <a:endParaRPr lang="ru-RU" altLang="ru-RU" sz="2000" b="1"/>
          </a:p>
          <a:p>
            <a:pPr eaLnBrk="1" hangingPunct="1"/>
            <a:endParaRPr lang="ru-RU" altLang="ru-RU" sz="2000" b="1"/>
          </a:p>
          <a:p>
            <a:pPr eaLnBrk="1" hangingPunct="1"/>
            <a:r>
              <a:rPr lang="ru-RU" altLang="ru-RU" sz="2000" b="1"/>
              <a:t>Ответ</a:t>
            </a:r>
            <a:r>
              <a:rPr lang="ru-RU" altLang="ru-RU" sz="2000"/>
              <a:t>: с вероятностью 80% можно утверждать, 	что в программе осталось 2 ошибки.</a:t>
            </a:r>
          </a:p>
          <a:p>
            <a:pPr eaLnBrk="1" hangingPunct="1"/>
            <a:endParaRPr lang="ru-RU" altLang="ru-RU" sz="2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68338"/>
            <a:ext cx="7158037" cy="744537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Модель Миллса (задача 1)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3141663"/>
            <a:ext cx="1368425" cy="18002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b="1" i="1" smtClean="0"/>
              <a:t>Дано</a:t>
            </a:r>
            <a:r>
              <a:rPr lang="ru-RU" altLang="ru-RU" sz="200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k=4;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n=2;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S=20;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V=20;</a:t>
            </a:r>
            <a:endParaRPr lang="ru-RU" altLang="ru-RU" sz="2000" smtClean="0"/>
          </a:p>
        </p:txBody>
      </p:sp>
      <p:graphicFrame>
        <p:nvGraphicFramePr>
          <p:cNvPr id="9728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3573463"/>
          <a:ext cx="4176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Формула" r:id="rId3" imgW="1384300" imgH="393700" progId="Equation.3">
                  <p:embed/>
                </p:oleObj>
              </mc:Choice>
              <mc:Fallback>
                <p:oleObj name="Формула" r:id="rId3" imgW="1384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41767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827088" y="5084763"/>
            <a:ext cx="1441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Найти</a:t>
            </a:r>
            <a:r>
              <a:rPr lang="ru-RU" altLang="ru-RU" sz="2000"/>
              <a:t>:</a:t>
            </a:r>
          </a:p>
          <a:p>
            <a:pPr eaLnBrk="1" hangingPunct="1"/>
            <a:r>
              <a:rPr lang="en-US" altLang="ru-RU" sz="2000"/>
              <a:t>N</a:t>
            </a:r>
            <a:r>
              <a:rPr lang="ru-RU" altLang="ru-RU" sz="2000"/>
              <a:t> - ?</a:t>
            </a:r>
          </a:p>
          <a:p>
            <a:pPr eaLnBrk="1" hangingPunct="1"/>
            <a:r>
              <a:rPr lang="en-US" altLang="ru-RU" sz="2000"/>
              <a:t>C</a:t>
            </a:r>
            <a:r>
              <a:rPr lang="ru-RU" altLang="ru-RU" sz="2000"/>
              <a:t> - ?</a:t>
            </a:r>
          </a:p>
        </p:txBody>
      </p:sp>
      <p:graphicFrame>
        <p:nvGraphicFramePr>
          <p:cNvPr id="9728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4292600"/>
          <a:ext cx="36734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Формула" r:id="rId5" imgW="1892300" imgH="393700" progId="Equation.3">
                  <p:embed/>
                </p:oleObj>
              </mc:Choice>
              <mc:Fallback>
                <p:oleObj name="Формула" r:id="rId5" imgW="18923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2600"/>
                        <a:ext cx="36734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1"/>
          <p:cNvSpPr>
            <a:spLocks noChangeShapeType="1"/>
          </p:cNvSpPr>
          <p:nvPr/>
        </p:nvSpPr>
        <p:spPr bwMode="auto">
          <a:xfrm>
            <a:off x="971550" y="2636838"/>
            <a:ext cx="1871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2339975" y="3213100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4" name="Line 15"/>
          <p:cNvSpPr>
            <a:spLocks noChangeShapeType="1"/>
          </p:cNvSpPr>
          <p:nvPr/>
        </p:nvSpPr>
        <p:spPr bwMode="auto">
          <a:xfrm flipH="1">
            <a:off x="900113" y="501332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900113" y="1765300"/>
            <a:ext cx="7488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7300" indent="-1257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Условие</a:t>
            </a:r>
            <a:r>
              <a:rPr lang="ru-RU" altLang="ru-RU"/>
              <a:t>: Предположительно, перед началом тестирования в программе было 4 ошибки, искусственно было внесено ещё 20. В процессе тестирования выявили 20 внесённых и 2 собственные ошибки. Оценить надёжность программы.</a:t>
            </a:r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971550" y="306863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411413" y="3213100"/>
            <a:ext cx="5976937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1700" indent="-901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Решение</a:t>
            </a:r>
            <a:r>
              <a:rPr lang="en-US" altLang="ru-RU" sz="2000"/>
              <a:t>.</a:t>
            </a:r>
          </a:p>
          <a:p>
            <a:pPr eaLnBrk="1" hangingPunct="1"/>
            <a:endParaRPr lang="en-US" altLang="ru-RU" sz="2000"/>
          </a:p>
          <a:p>
            <a:pPr eaLnBrk="1" hangingPunct="1"/>
            <a:endParaRPr lang="en-US" altLang="ru-RU" sz="2000"/>
          </a:p>
          <a:p>
            <a:pPr eaLnBrk="1" hangingPunct="1"/>
            <a:endParaRPr lang="en-US" altLang="ru-RU" sz="2000"/>
          </a:p>
          <a:p>
            <a:pPr eaLnBrk="1" hangingPunct="1"/>
            <a:endParaRPr lang="ru-RU" altLang="ru-RU" sz="2000"/>
          </a:p>
          <a:p>
            <a:pPr eaLnBrk="1" hangingPunct="1"/>
            <a:endParaRPr lang="ru-RU" altLang="ru-RU" sz="2000" b="1"/>
          </a:p>
          <a:p>
            <a:pPr eaLnBrk="1" hangingPunct="1"/>
            <a:endParaRPr lang="ru-RU" altLang="ru-RU" sz="2000" b="1"/>
          </a:p>
          <a:p>
            <a:pPr eaLnBrk="1" hangingPunct="1"/>
            <a:endParaRPr lang="ru-RU" altLang="ru-RU" sz="2000" b="1"/>
          </a:p>
          <a:p>
            <a:pPr eaLnBrk="1" hangingPunct="1"/>
            <a:r>
              <a:rPr lang="ru-RU" altLang="ru-RU" sz="2000" b="1"/>
              <a:t>Ответ</a:t>
            </a:r>
            <a:r>
              <a:rPr lang="ru-RU" altLang="ru-RU" sz="2000"/>
              <a:t>: с вероятностью 33% можно утверждать, 	что в программе остались от 2 до 3 ошибок.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931863" y="739775"/>
            <a:ext cx="7158037" cy="673100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Модель Миллса (задача 2)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3141663"/>
            <a:ext cx="1150937" cy="18002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000" b="1" i="1" smtClean="0"/>
              <a:t>Дано</a:t>
            </a:r>
            <a:r>
              <a:rPr lang="ru-RU" altLang="ru-RU" sz="200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k=3;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n=2;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S=</a:t>
            </a:r>
            <a:r>
              <a:rPr lang="ru-RU" altLang="ru-RU" sz="2000" smtClean="0"/>
              <a:t>6</a:t>
            </a:r>
            <a:r>
              <a:rPr lang="en-US" altLang="ru-RU" sz="20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000" smtClean="0"/>
              <a:t>V=j=5;</a:t>
            </a:r>
            <a:endParaRPr lang="ru-RU" altLang="ru-RU" sz="2000" smtClean="0"/>
          </a:p>
        </p:txBody>
      </p:sp>
      <p:graphicFrame>
        <p:nvGraphicFramePr>
          <p:cNvPr id="10240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3573463"/>
          <a:ext cx="2016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Формула" r:id="rId3" imgW="1422400" imgH="393700" progId="Equation.3">
                  <p:embed/>
                </p:oleObj>
              </mc:Choice>
              <mc:Fallback>
                <p:oleObj name="Формула" r:id="rId3" imgW="1422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20161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27088" y="5084763"/>
            <a:ext cx="1512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Найти</a:t>
            </a:r>
            <a:r>
              <a:rPr lang="ru-RU" altLang="ru-RU" sz="2000"/>
              <a:t>:</a:t>
            </a:r>
          </a:p>
          <a:p>
            <a:pPr eaLnBrk="1" hangingPunct="1"/>
            <a:r>
              <a:rPr lang="en-US" altLang="ru-RU" sz="2000"/>
              <a:t>N</a:t>
            </a:r>
            <a:r>
              <a:rPr lang="ru-RU" altLang="ru-RU" sz="2000"/>
              <a:t> - ?</a:t>
            </a:r>
          </a:p>
          <a:p>
            <a:pPr eaLnBrk="1" hangingPunct="1"/>
            <a:r>
              <a:rPr lang="en-US" altLang="ru-RU" sz="2000"/>
              <a:t>C</a:t>
            </a:r>
            <a:r>
              <a:rPr lang="ru-RU" altLang="ru-RU" sz="2000"/>
              <a:t> - ?</a:t>
            </a:r>
          </a:p>
        </p:txBody>
      </p:sp>
      <p:graphicFrame>
        <p:nvGraphicFramePr>
          <p:cNvPr id="10240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4076700"/>
          <a:ext cx="45370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Формула" r:id="rId5" imgW="2844800" imgH="838200" progId="Equation.3">
                  <p:embed/>
                </p:oleObj>
              </mc:Choice>
              <mc:Fallback>
                <p:oleObj name="Формула" r:id="rId5" imgW="28448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453707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71550" y="2636838"/>
            <a:ext cx="1871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339975" y="3213100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900113" y="501332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00113" y="1765300"/>
            <a:ext cx="74882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7300" indent="-1257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Условие</a:t>
            </a:r>
            <a:r>
              <a:rPr lang="ru-RU" altLang="ru-RU"/>
              <a:t>: Предположительно, перед началом тестирования в программе было 3 ошибки. Искусственно было внесено ещё 6. В процессе тестирования выявили 5 внесённых и 2 собственные ошибки. Оценить надёжность программы.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971550" y="306863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484784"/>
            <a:ext cx="7510463" cy="439214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altLang="ru-RU" sz="1400" dirty="0" err="1"/>
              <a:t>Липов</a:t>
            </a:r>
            <a:r>
              <a:rPr lang="ru-RU" altLang="ru-RU" sz="1400" dirty="0"/>
              <a:t> модифицировал модель Миллса, рассмотрев вероятность обнаружения ошибки при использовании различного числа </a:t>
            </a:r>
            <a:r>
              <a:rPr lang="ru-RU" altLang="ru-RU" sz="1400" dirty="0" smtClean="0"/>
              <a:t>тестов. </a:t>
            </a:r>
            <a:r>
              <a:rPr lang="ru-RU" altLang="ru-RU" sz="1400" dirty="0" smtClean="0"/>
              <a:t>Модель </a:t>
            </a:r>
            <a:r>
              <a:rPr lang="ru-RU" altLang="ru-RU" sz="1400" dirty="0" smtClean="0"/>
              <a:t>даёт возможность оценить вероятность присутствия в программе определённого количества ошибок</a:t>
            </a:r>
            <a:r>
              <a:rPr lang="ru-RU" altLang="ru-RU" sz="1400" dirty="0"/>
              <a:t>. </a:t>
            </a:r>
            <a:endParaRPr lang="ru-RU" altLang="ru-RU" sz="1400" dirty="0" smtClean="0"/>
          </a:p>
          <a:p>
            <a:pPr marL="0" indent="0" algn="just" eaLnBrk="1" hangingPunct="1">
              <a:buNone/>
            </a:pPr>
            <a:r>
              <a:rPr lang="en-US" altLang="ru-RU" sz="1400" dirty="0" smtClean="0"/>
              <a:t>q</a:t>
            </a:r>
            <a:r>
              <a:rPr lang="ru-RU" altLang="ru-RU" sz="1400" dirty="0" smtClean="0"/>
              <a:t> </a:t>
            </a:r>
            <a:r>
              <a:rPr lang="en-US" altLang="ru-RU" sz="1400" dirty="0" smtClean="0"/>
              <a:t>–</a:t>
            </a:r>
            <a:r>
              <a:rPr lang="ru-RU" altLang="ru-RU" sz="1400" dirty="0" smtClean="0"/>
              <a:t> вероятность обнаружения ошибки в каждом тесте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400" dirty="0" smtClean="0"/>
              <a:t>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400" dirty="0" smtClean="0"/>
              <a:t>	  </a:t>
            </a:r>
            <a:r>
              <a:rPr lang="ru-RU" altLang="ru-RU" sz="1600" dirty="0" smtClean="0"/>
              <a:t>при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ru-RU" altLang="ru-RU" sz="1600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960438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СМ: модель Липова</a:t>
            </a:r>
          </a:p>
        </p:txBody>
      </p:sp>
      <p:graphicFrame>
        <p:nvGraphicFramePr>
          <p:cNvPr id="1946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4575" y="2616200"/>
          <a:ext cx="863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Формула" r:id="rId3" imgW="647419" imgH="393529" progId="Equation.3">
                  <p:embed/>
                </p:oleObj>
              </mc:Choice>
              <mc:Fallback>
                <p:oleObj name="Формула" r:id="rId3" imgW="64741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616200"/>
                        <a:ext cx="8636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073275" y="4081463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Формула" r:id="rId5" imgW="114151" imgH="215619" progId="Equation.3">
                  <p:embed/>
                </p:oleObj>
              </mc:Choice>
              <mc:Fallback>
                <p:oleObj name="Формула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081463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9469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636838"/>
          <a:ext cx="935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Формула" r:id="rId7" imgW="647419" imgH="406224" progId="Equation.3">
                  <p:embed/>
                </p:oleObj>
              </mc:Choice>
              <mc:Fallback>
                <p:oleObj name="Формула" r:id="rId7" imgW="64741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838"/>
                        <a:ext cx="935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20"/>
          <p:cNvGraphicFramePr>
            <a:graphicFrameLocks noChangeAspect="1"/>
          </p:cNvGraphicFramePr>
          <p:nvPr/>
        </p:nvGraphicFramePr>
        <p:xfrm>
          <a:off x="2339975" y="4422775"/>
          <a:ext cx="46085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Формула" r:id="rId9" imgW="2768600" imgH="787400" progId="Equation.3">
                  <p:embed/>
                </p:oleObj>
              </mc:Choice>
              <mc:Fallback>
                <p:oleObj name="Формула" r:id="rId9" imgW="27686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22775"/>
                        <a:ext cx="460851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2124075" y="5842000"/>
            <a:ext cx="576103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количество тестов, проводимых при тестировании</a:t>
            </a:r>
          </a:p>
          <a:p>
            <a:pPr eaLnBrk="1" hangingPunct="1"/>
            <a:r>
              <a:rPr lang="ru-RU" altLang="ru-RU" sz="1400"/>
              <a:t>       </a:t>
            </a:r>
            <a:r>
              <a:rPr lang="en-US" altLang="ru-RU" sz="1400"/>
              <a:t>q – </a:t>
            </a:r>
            <a:r>
              <a:rPr lang="ru-RU" altLang="ru-RU" sz="1400"/>
              <a:t>вероятность обнаружения ошибки в каждом из тестов</a:t>
            </a:r>
          </a:p>
          <a:p>
            <a:pPr eaLnBrk="1" hangingPunct="1"/>
            <a:r>
              <a:rPr lang="ru-RU" altLang="ru-RU" sz="1400"/>
              <a:t>       </a:t>
            </a:r>
            <a:r>
              <a:rPr lang="en-US" altLang="ru-RU" sz="1400"/>
              <a:t>S – </a:t>
            </a:r>
            <a:r>
              <a:rPr lang="ru-RU" altLang="ru-RU" sz="1400"/>
              <a:t>общее количество искусственно внесённых ошибок</a:t>
            </a:r>
          </a:p>
          <a:p>
            <a:pPr eaLnBrk="1" hangingPunct="1"/>
            <a:r>
              <a:rPr lang="ru-RU" altLang="ru-RU" sz="1400"/>
              <a:t>       </a:t>
            </a:r>
            <a:r>
              <a:rPr lang="en-US" altLang="ru-RU" sz="1400"/>
              <a:t>N – </a:t>
            </a:r>
            <a:r>
              <a:rPr lang="ru-RU" altLang="ru-RU" sz="1400"/>
              <a:t>количество собственных ошибок до начала тестирования</a:t>
            </a:r>
          </a:p>
        </p:txBody>
      </p:sp>
      <p:graphicFrame>
        <p:nvGraphicFramePr>
          <p:cNvPr id="19472" name="Object 22"/>
          <p:cNvGraphicFramePr>
            <a:graphicFrameLocks noChangeAspect="1"/>
          </p:cNvGraphicFramePr>
          <p:nvPr/>
        </p:nvGraphicFramePr>
        <p:xfrm>
          <a:off x="1042988" y="3298825"/>
          <a:ext cx="27368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Формула" r:id="rId11" imgW="1828800" imgH="1295400" progId="Equation.3">
                  <p:embed/>
                </p:oleObj>
              </mc:Choice>
              <mc:Fallback>
                <p:oleObj name="Формула" r:id="rId11" imgW="18288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98825"/>
                        <a:ext cx="27368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4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60350"/>
            <a:ext cx="7169150" cy="1223963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СМ: простая интуитивная модель (начало)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654925" cy="41148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Предполагается проводить тестирование двумя независимыми группами лиц, использующими независимые тесты. Программа некоторое время тестируется параллельно, затем результаты сравниваются.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        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          </a:t>
            </a:r>
            <a:r>
              <a:rPr lang="en-US" altLang="ru-RU" sz="1600" smtClean="0"/>
              <a:t>-</a:t>
            </a:r>
            <a:r>
              <a:rPr lang="ru-RU" altLang="ru-RU" sz="1600" smtClean="0"/>
              <a:t> ошибки, обнаруженные первой группой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          - ошибки, обнаруженные второй группой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          - ошибки обнаруженные обеими группами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1600" smtClean="0"/>
              <a:t>          - предполагаемое количество ошибок в программе</a:t>
            </a:r>
          </a:p>
        </p:txBody>
      </p:sp>
      <p:graphicFrame>
        <p:nvGraphicFramePr>
          <p:cNvPr id="20484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63650" y="3068638"/>
          <a:ext cx="355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Формула" r:id="rId3" imgW="266584" imgH="863225" progId="Equation.3">
                  <p:embed/>
                </p:oleObj>
              </mc:Choice>
              <mc:Fallback>
                <p:oleObj name="Формула" r:id="rId3" imgW="266584" imgH="8632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068638"/>
                        <a:ext cx="355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2073275" y="4081463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Формула" r:id="rId5" imgW="114151" imgH="215619" progId="Equation.3">
                  <p:embed/>
                </p:oleObj>
              </mc:Choice>
              <mc:Fallback>
                <p:oleObj name="Формула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081463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1692275" y="4508500"/>
            <a:ext cx="5400675" cy="1584325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400"/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2627313" y="4941888"/>
            <a:ext cx="2016125" cy="649287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/>
              <a:t>N</a:t>
            </a:r>
            <a:r>
              <a:rPr lang="en-US" altLang="ru-RU" sz="2400" baseline="-8000"/>
              <a:t>1</a:t>
            </a:r>
            <a:endParaRPr lang="ru-RU" altLang="ru-RU" sz="2400" baseline="-8000"/>
          </a:p>
        </p:txBody>
      </p:sp>
      <p:sp>
        <p:nvSpPr>
          <p:cNvPr id="20495" name="Oval 22"/>
          <p:cNvSpPr>
            <a:spLocks noChangeArrowheads="1"/>
          </p:cNvSpPr>
          <p:nvPr/>
        </p:nvSpPr>
        <p:spPr bwMode="auto">
          <a:xfrm>
            <a:off x="4140200" y="4941888"/>
            <a:ext cx="2016125" cy="649287"/>
          </a:xfrm>
          <a:prstGeom prst="ellipse">
            <a:avLst/>
          </a:prstGeom>
          <a:solidFill>
            <a:srgbClr val="FFFF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/>
              <a:t>N</a:t>
            </a:r>
            <a:r>
              <a:rPr lang="en-US" altLang="ru-RU" sz="2400" baseline="-8000"/>
              <a:t>2</a:t>
            </a:r>
            <a:endParaRPr lang="ru-RU" altLang="ru-RU" sz="2400" baseline="-8000"/>
          </a:p>
        </p:txBody>
      </p:sp>
      <p:graphicFrame>
        <p:nvGraphicFramePr>
          <p:cNvPr id="20496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5037138"/>
          <a:ext cx="360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Формула" r:id="rId7" imgW="253780" imgH="215713" progId="Equation.3">
                  <p:embed/>
                </p:oleObj>
              </mc:Choice>
              <mc:Fallback>
                <p:oleObj name="Формула" r:id="rId7" imgW="253780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37138"/>
                        <a:ext cx="360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30"/>
          <p:cNvGraphicFramePr>
            <a:graphicFrameLocks noChangeAspect="1"/>
          </p:cNvGraphicFramePr>
          <p:nvPr/>
        </p:nvGraphicFramePr>
        <p:xfrm>
          <a:off x="6157913" y="4868863"/>
          <a:ext cx="8032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Формула" r:id="rId9" imgW="164814" imgH="177492" progId="Equation.3">
                  <p:embed/>
                </p:oleObj>
              </mc:Choice>
              <mc:Fallback>
                <p:oleObj name="Формула" r:id="rId9" imgW="164814" imgH="17749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4868863"/>
                        <a:ext cx="8032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158037" cy="14398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Простая интуитивная модель (конец)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49325" y="5370513"/>
            <a:ext cx="7661275" cy="866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smtClean="0"/>
              <a:t>E</a:t>
            </a:r>
            <a:r>
              <a:rPr lang="en-US" altLang="ru-RU" sz="1600" baseline="-25000" smtClean="0"/>
              <a:t>1</a:t>
            </a:r>
            <a:r>
              <a:rPr lang="en-US" altLang="ru-RU" sz="1600" smtClean="0"/>
              <a:t> </a:t>
            </a:r>
            <a:r>
              <a:rPr lang="ru-RU" altLang="ru-RU" sz="1600" smtClean="0"/>
              <a:t>и </a:t>
            </a:r>
            <a:r>
              <a:rPr lang="en-US" altLang="ru-RU" sz="1600" smtClean="0"/>
              <a:t>E</a:t>
            </a:r>
            <a:r>
              <a:rPr lang="en-US" altLang="ru-RU" sz="1600" baseline="-25000" smtClean="0"/>
              <a:t>2</a:t>
            </a:r>
            <a:r>
              <a:rPr lang="en-US" altLang="ru-RU" sz="1600" smtClean="0"/>
              <a:t> – </a:t>
            </a:r>
            <a:r>
              <a:rPr lang="ru-RU" altLang="ru-RU" sz="1600" smtClean="0"/>
              <a:t>эффективности тестирования групп 1 и 2 соответственно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smtClean="0"/>
              <a:t>N – </a:t>
            </a:r>
            <a:r>
              <a:rPr lang="ru-RU" altLang="ru-RU" sz="1600" smtClean="0"/>
              <a:t>предположительное число ошибок в программе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smtClean="0"/>
              <a:t>R – </a:t>
            </a:r>
            <a:r>
              <a:rPr lang="ru-RU" altLang="ru-RU" sz="1600" smtClean="0"/>
              <a:t>остаточное число ошибок в программе</a:t>
            </a:r>
          </a:p>
        </p:txBody>
      </p:sp>
      <p:graphicFrame>
        <p:nvGraphicFramePr>
          <p:cNvPr id="21508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3348038" y="1700213"/>
          <a:ext cx="26225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Формула" r:id="rId3" imgW="1676400" imgH="2209800" progId="Equation.3">
                  <p:embed/>
                </p:oleObj>
              </mc:Choice>
              <mc:Fallback>
                <p:oleObj name="Формула" r:id="rId3" imgW="1676400" imgH="220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00213"/>
                        <a:ext cx="262255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55" y="4050467"/>
            <a:ext cx="19240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00113" y="1765300"/>
            <a:ext cx="75596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98525" indent="-898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/>
              <a:t>Условие</a:t>
            </a:r>
            <a:r>
              <a:rPr lang="ru-RU" altLang="ru-RU" sz="1600"/>
              <a:t>: При проведении тестирования первой группой было обнаружено 15 ошибок,    второй – 25 ошибок. Общих ошибок - 5. Определить надежность по простой интуитивной модели.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339975" y="2852738"/>
            <a:ext cx="5976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Решение</a:t>
            </a:r>
            <a:r>
              <a:rPr lang="en-US" altLang="ru-RU" sz="2000"/>
              <a:t>.</a:t>
            </a:r>
            <a:endParaRPr lang="ru-RU" altLang="ru-RU" sz="20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931863" y="620713"/>
            <a:ext cx="7158037" cy="744537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Простая интуитивная модель (задача)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2852738"/>
            <a:ext cx="958850" cy="1592262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1800" b="1" i="1" smtClean="0"/>
              <a:t>Дано</a:t>
            </a:r>
            <a:r>
              <a:rPr lang="ru-RU" altLang="ru-RU" sz="180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1800" smtClean="0"/>
              <a:t>N</a:t>
            </a:r>
            <a:r>
              <a:rPr lang="en-US" altLang="ru-RU" sz="1800" baseline="-8000" smtClean="0"/>
              <a:t>1</a:t>
            </a:r>
            <a:r>
              <a:rPr lang="en-US" altLang="ru-RU" sz="1800" smtClean="0"/>
              <a:t>=15;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1800" smtClean="0"/>
              <a:t>N</a:t>
            </a:r>
            <a:r>
              <a:rPr lang="en-US" altLang="ru-RU" sz="1800" baseline="-8000" smtClean="0"/>
              <a:t>2</a:t>
            </a:r>
            <a:r>
              <a:rPr lang="en-US" altLang="ru-RU" sz="1800" smtClean="0"/>
              <a:t>=25;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1800" smtClean="0"/>
              <a:t>N</a:t>
            </a:r>
            <a:r>
              <a:rPr lang="en-US" altLang="ru-RU" sz="1800" baseline="-8000" smtClean="0"/>
              <a:t>12</a:t>
            </a:r>
            <a:r>
              <a:rPr lang="en-US" altLang="ru-RU" sz="1800" smtClean="0"/>
              <a:t>=5;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z="1800" smtClean="0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827088" y="4797425"/>
            <a:ext cx="1584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/>
              <a:t>Найти</a:t>
            </a:r>
            <a:r>
              <a:rPr lang="ru-RU" altLang="ru-RU" sz="2000"/>
              <a:t>:</a:t>
            </a:r>
          </a:p>
          <a:p>
            <a:pPr eaLnBrk="1" hangingPunct="1"/>
            <a:r>
              <a:rPr lang="en-US" altLang="ru-RU" sz="2000"/>
              <a:t>N</a:t>
            </a:r>
            <a:r>
              <a:rPr lang="ru-RU" altLang="ru-RU" sz="2000"/>
              <a:t> - ?</a:t>
            </a:r>
          </a:p>
          <a:p>
            <a:pPr eaLnBrk="1" hangingPunct="1"/>
            <a:r>
              <a:rPr lang="en-US" altLang="ru-RU" sz="2000"/>
              <a:t>R</a:t>
            </a:r>
            <a:r>
              <a:rPr lang="ru-RU" altLang="ru-RU" sz="2000"/>
              <a:t> - ?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971550" y="2636838"/>
            <a:ext cx="1871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2339975" y="2852738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H="1">
            <a:off x="900113" y="46529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971550" y="2708275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4730" name="Object 42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284538"/>
          <a:ext cx="4175125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Формула" r:id="rId3" imgW="2870200" imgH="1574800" progId="Equation.3">
                  <p:embed/>
                </p:oleObj>
              </mc:Choice>
              <mc:Fallback>
                <p:oleObj name="Формула" r:id="rId3" imgW="2870200" imgH="1574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4175125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20713"/>
            <a:ext cx="7158037" cy="817562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СМ: модель </a:t>
            </a:r>
            <a:r>
              <a:rPr lang="ru-RU" altLang="ru-RU" dirty="0" err="1" smtClean="0"/>
              <a:t>Коркорэна</a:t>
            </a:r>
            <a:endParaRPr lang="ru-RU" altLang="ru-RU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556792"/>
            <a:ext cx="7583488" cy="4539208"/>
          </a:xfrm>
        </p:spPr>
        <p:txBody>
          <a:bodyPr/>
          <a:lstStyle/>
          <a:p>
            <a:pPr marL="0" indent="0" algn="just" eaLnBrk="1" hangingPunct="1">
              <a:lnSpc>
                <a:spcPct val="75000"/>
              </a:lnSpc>
              <a:buNone/>
            </a:pPr>
            <a:r>
              <a:rPr lang="ru-RU" altLang="ru-RU" sz="1600" dirty="0"/>
              <a:t>В этой модели не используются параметры времени тестирования и </a:t>
            </a:r>
            <a:r>
              <a:rPr lang="ru-RU" altLang="ru-RU" sz="1600" dirty="0" smtClean="0"/>
              <a:t>учитывается только </a:t>
            </a:r>
            <a:r>
              <a:rPr lang="ru-RU" altLang="ru-RU" sz="1600" dirty="0"/>
              <a:t>результат N испытаний, в которых выявлено </a:t>
            </a:r>
            <a:r>
              <a:rPr lang="ru-RU" altLang="ru-RU" sz="1600" dirty="0" err="1"/>
              <a:t>Ni</a:t>
            </a:r>
            <a:r>
              <a:rPr lang="ru-RU" altLang="ru-RU" sz="1600" dirty="0"/>
              <a:t> ошибок i-</a:t>
            </a:r>
            <a:r>
              <a:rPr lang="ru-RU" altLang="ru-RU" sz="1600" dirty="0" err="1"/>
              <a:t>го</a:t>
            </a:r>
            <a:r>
              <a:rPr lang="ru-RU" altLang="ru-RU" sz="1600" dirty="0"/>
              <a:t> типа. Модель </a:t>
            </a:r>
            <a:r>
              <a:rPr lang="ru-RU" altLang="ru-RU" sz="1600" dirty="0" smtClean="0"/>
              <a:t>использует изменяющиеся </a:t>
            </a:r>
            <a:r>
              <a:rPr lang="ru-RU" altLang="ru-RU" sz="1600" dirty="0"/>
              <a:t>вероятности отказов для различных типов ошибок</a:t>
            </a:r>
            <a:r>
              <a:rPr lang="ru-RU" altLang="ru-RU" sz="1600" dirty="0" smtClean="0"/>
              <a:t>.</a:t>
            </a:r>
          </a:p>
          <a:p>
            <a:pPr marL="0" indent="0" algn="just" eaLnBrk="1" hangingPunct="1">
              <a:lnSpc>
                <a:spcPct val="75000"/>
              </a:lnSpc>
              <a:buNone/>
            </a:pPr>
            <a:endParaRPr lang="ru-RU" altLang="ru-RU" sz="1600" dirty="0"/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N</a:t>
            </a:r>
            <a:r>
              <a:rPr lang="en-US" altLang="ru-RU" sz="1600" baseline="-8000" dirty="0" smtClean="0"/>
              <a:t>0</a:t>
            </a:r>
            <a:r>
              <a:rPr lang="ru-RU" altLang="ru-RU" sz="1600" dirty="0" smtClean="0"/>
              <a:t>– число безотказных испытаний</a:t>
            </a:r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N – </a:t>
            </a:r>
            <a:r>
              <a:rPr lang="ru-RU" altLang="ru-RU" sz="1600" dirty="0" smtClean="0"/>
              <a:t>число испытаний</a:t>
            </a:r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N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– </a:t>
            </a:r>
            <a:r>
              <a:rPr lang="ru-RU" altLang="ru-RU" sz="1600" dirty="0" smtClean="0"/>
              <a:t>количество ошибок </a:t>
            </a:r>
            <a:r>
              <a:rPr lang="en-US" altLang="ru-RU" sz="1600" dirty="0" err="1" smtClean="0"/>
              <a:t>i</a:t>
            </a:r>
            <a:r>
              <a:rPr lang="en-US" altLang="ru-RU" sz="1600" dirty="0" smtClean="0"/>
              <a:t>-</a:t>
            </a:r>
            <a:r>
              <a:rPr lang="ru-RU" altLang="ru-RU" sz="1600" dirty="0" err="1" smtClean="0"/>
              <a:t>го</a:t>
            </a:r>
            <a:r>
              <a:rPr lang="ru-RU" altLang="ru-RU" sz="1600" dirty="0" smtClean="0"/>
              <a:t> типа</a:t>
            </a:r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err="1" smtClean="0"/>
              <a:t>a</a:t>
            </a:r>
            <a:r>
              <a:rPr lang="en-US" altLang="ru-RU" sz="1600" baseline="-8000" dirty="0" err="1" smtClean="0"/>
              <a:t>i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вероятность появления ошибки </a:t>
            </a:r>
            <a:r>
              <a:rPr lang="en-US" altLang="ru-RU" sz="1600" dirty="0" err="1" smtClean="0"/>
              <a:t>i</a:t>
            </a:r>
            <a:r>
              <a:rPr lang="en-US" altLang="ru-RU" sz="1600" dirty="0" smtClean="0"/>
              <a:t>-</a:t>
            </a:r>
            <a:r>
              <a:rPr lang="ru-RU" altLang="ru-RU" sz="1600" dirty="0" err="1" smtClean="0"/>
              <a:t>го</a:t>
            </a:r>
            <a:r>
              <a:rPr lang="ru-RU" altLang="ru-RU" sz="1600" dirty="0" smtClean="0"/>
              <a:t> типа </a:t>
            </a:r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Y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 – </a:t>
            </a:r>
            <a:r>
              <a:rPr lang="ru-RU" altLang="ru-RU" sz="1600" dirty="0" smtClean="0"/>
              <a:t>вероятность появления ошибок </a:t>
            </a:r>
            <a:r>
              <a:rPr lang="en-US" altLang="ru-RU" sz="1600" dirty="0" smtClean="0"/>
              <a:t>	Y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=</a:t>
            </a:r>
            <a:r>
              <a:rPr lang="en-US" altLang="ru-RU" sz="1600" dirty="0" err="1" smtClean="0"/>
              <a:t>a</a:t>
            </a:r>
            <a:r>
              <a:rPr lang="en-US" altLang="ru-RU" sz="1600" baseline="-8000" dirty="0" err="1" smtClean="0"/>
              <a:t>i</a:t>
            </a:r>
            <a:r>
              <a:rPr lang="ru-RU" altLang="ru-RU" sz="1600" dirty="0" smtClean="0"/>
              <a:t>, если </a:t>
            </a:r>
            <a:r>
              <a:rPr lang="en-US" altLang="ru-RU" sz="1600" dirty="0" smtClean="0"/>
              <a:t>N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&gt;0	Y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=0, </a:t>
            </a:r>
            <a:r>
              <a:rPr lang="ru-RU" altLang="ru-RU" sz="1600" dirty="0" smtClean="0"/>
              <a:t>если </a:t>
            </a:r>
            <a:r>
              <a:rPr lang="en-US" altLang="ru-RU" sz="1600" dirty="0" smtClean="0"/>
              <a:t>N</a:t>
            </a:r>
            <a:r>
              <a:rPr lang="en-US" altLang="ru-RU" sz="1600" baseline="-8000" dirty="0" smtClean="0"/>
              <a:t>i</a:t>
            </a:r>
            <a:r>
              <a:rPr lang="en-US" altLang="ru-RU" sz="1600" dirty="0" smtClean="0"/>
              <a:t>=0</a:t>
            </a:r>
            <a:endParaRPr lang="ru-RU" altLang="ru-RU" sz="1600" dirty="0" smtClean="0"/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k – </a:t>
            </a:r>
            <a:r>
              <a:rPr lang="ru-RU" altLang="ru-RU" sz="1600" dirty="0" smtClean="0"/>
              <a:t>известное число типов ошибок</a:t>
            </a:r>
          </a:p>
          <a:p>
            <a:pPr marL="0" indent="0" algn="just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ru-RU" sz="1600" dirty="0" smtClean="0"/>
              <a:t>R – </a:t>
            </a:r>
            <a:r>
              <a:rPr lang="ru-RU" altLang="ru-RU" sz="1600" dirty="0" smtClean="0"/>
              <a:t>показатель уровня надёжности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6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8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600" i="1" dirty="0" smtClean="0"/>
              <a:t>Преимущества</a:t>
            </a:r>
            <a:r>
              <a:rPr lang="ru-RU" altLang="ru-RU" sz="1600" dirty="0" smtClean="0"/>
              <a:t>: легкий расчёт и получение показателя надёжности в виде числа.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600" i="1" dirty="0" smtClean="0"/>
              <a:t>Недостатки</a:t>
            </a:r>
            <a:r>
              <a:rPr lang="ru-RU" altLang="ru-RU" sz="1600" dirty="0" smtClean="0"/>
              <a:t>: необходимо знать вероятности появления ошибок в том или ином классе задач.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73275" y="4081463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081463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3564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3209591"/>
              </p:ext>
            </p:extLst>
          </p:nvPr>
        </p:nvGraphicFramePr>
        <p:xfrm>
          <a:off x="2411760" y="4365104"/>
          <a:ext cx="37544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Формула" r:id="rId5" imgW="1473200" imgH="431800" progId="Equation.3">
                  <p:embed/>
                </p:oleObj>
              </mc:Choice>
              <mc:Fallback>
                <p:oleObj name="Формула" r:id="rId5" imgW="14732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65104"/>
                        <a:ext cx="3754438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931863" y="549275"/>
            <a:ext cx="7158037" cy="836613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Модель Коркорэна (задача)</a:t>
            </a:r>
          </a:p>
        </p:txBody>
      </p:sp>
      <p:sp>
        <p:nvSpPr>
          <p:cNvPr id="119918" name="Rectangle 110"/>
          <p:cNvSpPr>
            <a:spLocks noGrp="1" noChangeArrowheads="1"/>
          </p:cNvSpPr>
          <p:nvPr>
            <p:ph type="body" idx="1"/>
          </p:nvPr>
        </p:nvSpPr>
        <p:spPr>
          <a:xfrm>
            <a:off x="4356100" y="5734050"/>
            <a:ext cx="4535488" cy="9350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2000" smtClean="0"/>
              <a:t>Ответ:</a:t>
            </a:r>
            <a:r>
              <a:rPr lang="ru-RU" altLang="ru-RU" sz="1600" b="1" smtClean="0"/>
              <a:t> </a:t>
            </a:r>
            <a:r>
              <a:rPr lang="ru-RU" altLang="ru-RU" sz="1600" smtClean="0"/>
              <a:t>с уверенностью в 39% можно утверждать, что программа будет работать без сбоя.</a:t>
            </a:r>
          </a:p>
        </p:txBody>
      </p:sp>
      <p:graphicFrame>
        <p:nvGraphicFramePr>
          <p:cNvPr id="119927" name="Rectangle 119"/>
          <p:cNvGraphicFramePr>
            <a:graphicFrameLocks noGrp="1"/>
          </p:cNvGraphicFramePr>
          <p:nvPr>
            <p:ph sz="half" idx="4294967295"/>
          </p:nvPr>
        </p:nvGraphicFramePr>
        <p:xfrm>
          <a:off x="323850" y="2824163"/>
          <a:ext cx="3754438" cy="3703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Тип ошибки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Вероятность появления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sz="1000" b="0" i="0" u="none" strike="noStrike" cap="none" normalizeH="0" baseline="-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Количество выявленных ошибок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1.Ошибки вычисления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2.Логические ошибки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3.Ошибки ввода-вывода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C,E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4.Ошибки манипулирования данными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5.Ошибки сопряжения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7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6.Ошибки определения данных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7.Ошибки в БД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618" name="Line 8"/>
          <p:cNvSpPr>
            <a:spLocks noChangeShapeType="1"/>
          </p:cNvSpPr>
          <p:nvPr/>
        </p:nvSpPr>
        <p:spPr bwMode="auto">
          <a:xfrm>
            <a:off x="971550" y="2636838"/>
            <a:ext cx="1871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619" name="Text Box 11"/>
          <p:cNvSpPr txBox="1">
            <a:spLocks noChangeArrowheads="1"/>
          </p:cNvSpPr>
          <p:nvPr/>
        </p:nvSpPr>
        <p:spPr bwMode="auto">
          <a:xfrm>
            <a:off x="900113" y="1816100"/>
            <a:ext cx="7488237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3150" indent="-1073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Условие</a:t>
            </a:r>
            <a:r>
              <a:rPr lang="ru-RU" altLang="ru-RU"/>
              <a:t>: </a:t>
            </a:r>
            <a:r>
              <a:rPr lang="ru-RU" altLang="ru-RU" sz="1400"/>
              <a:t>При тестировании программы было проведено 100 испытаний, при которых было выявлено следующее число ошибок по типам (см. табл.). Из 100 испытаний 20 было проведено безуспешно. Необходимо определить надёжность программы.</a:t>
            </a:r>
          </a:p>
        </p:txBody>
      </p:sp>
      <p:sp>
        <p:nvSpPr>
          <p:cNvPr id="24620" name="Line 104"/>
          <p:cNvSpPr>
            <a:spLocks noChangeShapeType="1"/>
          </p:cNvSpPr>
          <p:nvPr/>
        </p:nvSpPr>
        <p:spPr bwMode="auto">
          <a:xfrm>
            <a:off x="4211638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621" name="Line 105"/>
          <p:cNvSpPr>
            <a:spLocks noChangeShapeType="1"/>
          </p:cNvSpPr>
          <p:nvPr/>
        </p:nvSpPr>
        <p:spPr bwMode="auto">
          <a:xfrm>
            <a:off x="4211638" y="278130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914" name="Text Box 106"/>
          <p:cNvSpPr txBox="1">
            <a:spLocks noChangeArrowheads="1"/>
          </p:cNvSpPr>
          <p:nvPr/>
        </p:nvSpPr>
        <p:spPr bwMode="auto">
          <a:xfrm>
            <a:off x="4246563" y="2852738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Решение</a:t>
            </a:r>
          </a:p>
        </p:txBody>
      </p:sp>
      <p:graphicFrame>
        <p:nvGraphicFramePr>
          <p:cNvPr id="119915" name="Object 10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56100" y="3284538"/>
          <a:ext cx="3529013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Формула" r:id="rId3" imgW="2451100" imgH="1663700" progId="Equation.3">
                  <p:embed/>
                </p:oleObj>
              </mc:Choice>
              <mc:Fallback>
                <p:oleObj name="Формула" r:id="rId3" imgW="2451100" imgH="16637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84538"/>
                        <a:ext cx="3529013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8" grpId="0" build="p"/>
      <p:bldP spid="1199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672387" cy="981075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ДДМ: модель Шумана (начало)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74838"/>
            <a:ext cx="8135938" cy="3859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2400" smtClean="0"/>
              <a:t>	Модель Шумана относится к аналитическим динамическим дискретным моделям.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2400" smtClean="0"/>
              <a:t>	На модель существуют следующие о</a:t>
            </a:r>
            <a:r>
              <a:rPr lang="ru-RU" altLang="ru-RU" sz="2400" smtClean="0"/>
              <a:t>граничения:</a:t>
            </a:r>
          </a:p>
          <a:p>
            <a:pPr lvl="1" algn="just" eaLnBrk="1" hangingPunct="1">
              <a:buFontTx/>
              <a:buChar char="•"/>
            </a:pPr>
            <a:r>
              <a:rPr lang="ru-RU" altLang="ru-RU" sz="2000" smtClean="0"/>
              <a:t>Исходное количество ошибок в программе – постоянная величина, которая уменьшается пропорционально тому, как ошибки исправляются.</a:t>
            </a:r>
          </a:p>
          <a:p>
            <a:pPr lvl="1" algn="just" eaLnBrk="1" hangingPunct="1">
              <a:buFontTx/>
              <a:buChar char="•"/>
            </a:pPr>
            <a:r>
              <a:rPr lang="ru-RU" altLang="ru-RU" sz="2000" smtClean="0"/>
              <a:t>Общее число операторов в программе постоянно.</a:t>
            </a:r>
          </a:p>
          <a:p>
            <a:pPr lvl="1" algn="just" eaLnBrk="1" hangingPunct="1">
              <a:buFontTx/>
              <a:buChar char="•"/>
            </a:pPr>
            <a:r>
              <a:rPr lang="ru-RU" altLang="ru-RU" sz="2000" smtClean="0"/>
              <a:t>Скорость обнаружения ошибок пропорциональна числу оставшихся ошибок.</a:t>
            </a:r>
            <a:endParaRPr kumimoji="1" lang="ru-RU" altLang="ru-RU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450"/>
            <a:ext cx="7158037" cy="144145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Модель Шумана (продолжение)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77162" cy="48244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ru-RU" altLang="ru-RU" sz="1600" smtClean="0"/>
              <a:t>Предполагается, что до начала тестирования было Е</a:t>
            </a:r>
            <a:r>
              <a:rPr kumimoji="1" lang="ru-RU" altLang="ru-RU" sz="1600" baseline="-25000" smtClean="0"/>
              <a:t>т </a:t>
            </a:r>
            <a:r>
              <a:rPr kumimoji="1" lang="ru-RU" altLang="ru-RU" sz="1600" smtClean="0"/>
              <a:t>ошибок. В течение машинного времени отладки </a:t>
            </a:r>
            <a:r>
              <a:rPr kumimoji="1" lang="ru-RU" altLang="ru-RU" sz="1600" smtClean="0">
                <a:sym typeface="Symbol" panose="05050102010706020507" pitchFamily="18" charset="2"/>
              </a:rPr>
              <a:t> устраняется 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ru-RU" altLang="ru-RU" sz="1600" smtClean="0">
                <a:sym typeface="Symbol" panose="05050102010706020507" pitchFamily="18" charset="2"/>
              </a:rPr>
              <a:t>() ошибок в расчете на один оператор программы. Удельное число ошибок на оператор программы, оставшееся в программе после  времени тестирования</a:t>
            </a:r>
            <a:endParaRPr kumimoji="1" lang="en-US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ru-RU" sz="1600" smtClean="0">
                <a:sym typeface="Symbol" panose="05050102010706020507" pitchFamily="18" charset="2"/>
              </a:rPr>
              <a:t>				</a:t>
            </a:r>
            <a:r>
              <a:rPr kumimoji="1" lang="ru-RU" altLang="ru-RU" sz="1600" smtClean="0">
                <a:sym typeface="Symbol" panose="05050102010706020507" pitchFamily="18" charset="2"/>
              </a:rPr>
              <a:t></a:t>
            </a:r>
            <a:r>
              <a:rPr kumimoji="1" lang="en-US" altLang="ru-RU" sz="1600" baseline="-25000" smtClean="0">
                <a:sym typeface="Symbol" panose="05050102010706020507" pitchFamily="18" charset="2"/>
              </a:rPr>
              <a:t>r</a:t>
            </a:r>
            <a:r>
              <a:rPr kumimoji="1" lang="ru-RU" altLang="ru-RU" sz="1600" smtClean="0">
                <a:sym typeface="Symbol" panose="05050102010706020507" pitchFamily="18" charset="2"/>
              </a:rPr>
              <a:t>() = </a:t>
            </a:r>
            <a:r>
              <a:rPr kumimoji="1" lang="ru-RU" altLang="ru-RU" sz="1600" smtClean="0"/>
              <a:t>Е</a:t>
            </a:r>
            <a:r>
              <a:rPr kumimoji="1" lang="ru-RU" altLang="ru-RU" sz="1600" baseline="-25000" smtClean="0"/>
              <a:t>т </a:t>
            </a:r>
            <a:r>
              <a:rPr kumimoji="1" lang="ru-RU" altLang="ru-RU" sz="1600" smtClean="0"/>
              <a:t>/ </a:t>
            </a:r>
            <a:r>
              <a:rPr kumimoji="1" lang="en-US" altLang="ru-RU" sz="1600" smtClean="0"/>
              <a:t>I</a:t>
            </a:r>
            <a:r>
              <a:rPr kumimoji="1" lang="ru-RU" altLang="ru-RU" sz="1600" baseline="-25000" smtClean="0"/>
              <a:t>т </a:t>
            </a:r>
            <a:r>
              <a:rPr kumimoji="1" lang="en-US" altLang="ru-RU" sz="1600" smtClean="0"/>
              <a:t>-</a:t>
            </a:r>
            <a:r>
              <a:rPr kumimoji="1" lang="ru-RU" altLang="ru-RU" sz="1600" smtClean="0"/>
              <a:t> </a:t>
            </a:r>
            <a:r>
              <a:rPr kumimoji="1" lang="ru-RU" altLang="ru-RU" sz="1600" smtClean="0">
                <a:sym typeface="Symbol" panose="05050102010706020507" pitchFamily="18" charset="2"/>
              </a:rPr>
              <a:t>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ru-RU" altLang="ru-RU" sz="1600" smtClean="0">
                <a:sym typeface="Symbol" panose="05050102010706020507" pitchFamily="18" charset="2"/>
              </a:rPr>
              <a:t>()</a:t>
            </a:r>
            <a:r>
              <a:rPr kumimoji="1" lang="en-US" altLang="ru-RU" sz="1600" smtClean="0">
                <a:sym typeface="Symbol" panose="05050102010706020507" pitchFamily="18" charset="2"/>
              </a:rPr>
              <a:t>		(1)</a:t>
            </a: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ru-RU" altLang="ru-RU" sz="1600" smtClean="0">
                <a:sym typeface="Symbol" panose="05050102010706020507" pitchFamily="18" charset="2"/>
              </a:rPr>
              <a:t>	где </a:t>
            </a:r>
            <a:r>
              <a:rPr kumimoji="1" lang="en-US" altLang="ru-RU" sz="1600" smtClean="0">
                <a:sym typeface="Symbol" panose="05050102010706020507" pitchFamily="18" charset="2"/>
              </a:rPr>
              <a:t>I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т</a:t>
            </a:r>
            <a:r>
              <a:rPr kumimoji="1" lang="en-US" altLang="ru-RU" sz="1600" smtClean="0">
                <a:sym typeface="Symbol" panose="05050102010706020507" pitchFamily="18" charset="2"/>
              </a:rPr>
              <a:t> – </a:t>
            </a:r>
            <a:r>
              <a:rPr kumimoji="1" lang="ru-RU" altLang="ru-RU" sz="1600" smtClean="0">
                <a:sym typeface="Symbol" panose="05050102010706020507" pitchFamily="18" charset="2"/>
              </a:rPr>
              <a:t>известное постоянное, общее число операторов программы.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kumimoji="1" lang="ru-RU" altLang="ru-RU" sz="1600" smtClean="0">
                <a:sym typeface="Symbol" panose="05050102010706020507" pitchFamily="18" charset="2"/>
              </a:rPr>
              <a:t>Предполагается, что частота отказов </a:t>
            </a:r>
            <a:r>
              <a:rPr kumimoji="1" lang="en-US" altLang="ru-RU" sz="1600" smtClean="0">
                <a:sym typeface="Symbol" panose="05050102010706020507" pitchFamily="18" charset="2"/>
              </a:rPr>
              <a:t>z(t) </a:t>
            </a:r>
            <a:r>
              <a:rPr kumimoji="1" lang="ru-RU" altLang="ru-RU" sz="1600" smtClean="0">
                <a:sym typeface="Symbol" panose="05050102010706020507" pitchFamily="18" charset="2"/>
              </a:rPr>
              <a:t>пропорциональна числу ошибок, оставшихся в программе после отладки:</a:t>
            </a:r>
            <a:endParaRPr kumimoji="1" lang="en-US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ru-RU" sz="1600" smtClean="0">
                <a:sym typeface="Symbol" panose="05050102010706020507" pitchFamily="18" charset="2"/>
              </a:rPr>
              <a:t>				z(t)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=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C</a:t>
            </a:r>
            <a:r>
              <a:rPr kumimoji="1" lang="ru-RU" altLang="ru-RU" sz="1600" smtClean="0">
                <a:sym typeface="Symbol" panose="05050102010706020507" pitchFamily="18" charset="2"/>
              </a:rPr>
              <a:t> * </a:t>
            </a:r>
            <a:r>
              <a:rPr kumimoji="1" lang="en-US" altLang="ru-RU" sz="1600" baseline="-25000" smtClean="0">
                <a:sym typeface="Symbol" panose="05050102010706020507" pitchFamily="18" charset="2"/>
              </a:rPr>
              <a:t>r</a:t>
            </a:r>
            <a:r>
              <a:rPr kumimoji="1" lang="ru-RU" altLang="ru-RU" sz="1600" smtClean="0">
                <a:sym typeface="Symbol" panose="05050102010706020507" pitchFamily="18" charset="2"/>
              </a:rPr>
              <a:t>()</a:t>
            </a:r>
            <a:r>
              <a:rPr kumimoji="1" lang="en-US" altLang="ru-RU" sz="1600" smtClean="0">
                <a:sym typeface="Symbol" panose="05050102010706020507" pitchFamily="18" charset="2"/>
              </a:rPr>
              <a:t>		(2)</a:t>
            </a: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ru-RU" altLang="ru-RU" sz="1600" smtClean="0"/>
              <a:t>	где </a:t>
            </a:r>
            <a:r>
              <a:rPr kumimoji="1" lang="en-US" altLang="ru-RU" sz="1600" smtClean="0"/>
              <a:t>C – </a:t>
            </a:r>
            <a:r>
              <a:rPr kumimoji="1" lang="ru-RU" altLang="ru-RU" sz="1600" smtClean="0"/>
              <a:t>некоторая постоянная, а </a:t>
            </a:r>
            <a:r>
              <a:rPr kumimoji="1" lang="en-US" altLang="ru-RU" sz="1600" smtClean="0"/>
              <a:t>t</a:t>
            </a:r>
            <a:r>
              <a:rPr kumimoji="1" lang="ru-RU" altLang="ru-RU" sz="1600" smtClean="0"/>
              <a:t> – время работы программы без отказов.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ru-RU" altLang="ru-RU" sz="1600" smtClean="0"/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kumimoji="1" lang="ru-RU" altLang="ru-RU" sz="1600" smtClean="0"/>
              <a:t>Функция надежности (вероятность безотказной работы программы на интервале от 0 до </a:t>
            </a:r>
            <a:r>
              <a:rPr kumimoji="1" lang="en-US" altLang="ru-RU" sz="1600" smtClean="0"/>
              <a:t>t</a:t>
            </a:r>
            <a:r>
              <a:rPr kumimoji="1" lang="ru-RU" altLang="ru-RU" sz="1600" smtClean="0"/>
              <a:t>) рассчитывается по формуле</a:t>
            </a:r>
            <a:endParaRPr kumimoji="1" lang="en-US" altLang="ru-RU" sz="1600" smtClean="0"/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ru-RU" sz="1600" smtClean="0"/>
              <a:t>			R(t,</a:t>
            </a:r>
            <a:r>
              <a:rPr kumimoji="1" lang="en-US" altLang="ru-RU" sz="1600" smtClean="0">
                <a:sym typeface="Symbol" panose="05050102010706020507" pitchFamily="18" charset="2"/>
              </a:rPr>
              <a:t>)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=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exp{-C</a:t>
            </a:r>
            <a:r>
              <a:rPr kumimoji="1" lang="ru-RU" altLang="ru-RU" sz="1600" smtClean="0">
                <a:sym typeface="Symbol" panose="05050102010706020507" pitchFamily="18" charset="2"/>
              </a:rPr>
              <a:t> * </a:t>
            </a:r>
            <a:r>
              <a:rPr kumimoji="1" lang="en-US" altLang="ru-RU" sz="1600" smtClean="0">
                <a:sym typeface="Symbol" panose="05050102010706020507" pitchFamily="18" charset="2"/>
              </a:rPr>
              <a:t>[E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т</a:t>
            </a:r>
            <a:r>
              <a:rPr kumimoji="1" lang="ru-RU" altLang="ru-RU" sz="1600" smtClean="0">
                <a:sym typeface="Symbol" panose="05050102010706020507" pitchFamily="18" charset="2"/>
              </a:rPr>
              <a:t>/</a:t>
            </a:r>
            <a:r>
              <a:rPr kumimoji="1" lang="en-US" altLang="ru-RU" sz="1600" smtClean="0">
                <a:sym typeface="Symbol" panose="05050102010706020507" pitchFamily="18" charset="2"/>
              </a:rPr>
              <a:t>I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т </a:t>
            </a:r>
            <a:r>
              <a:rPr kumimoji="1" lang="en-US" altLang="ru-RU" sz="1600" smtClean="0">
                <a:sym typeface="Symbol" panose="05050102010706020507" pitchFamily="18" charset="2"/>
              </a:rPr>
              <a:t>-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en-US" altLang="ru-RU" sz="1600" smtClean="0">
                <a:sym typeface="Symbol" panose="05050102010706020507" pitchFamily="18" charset="2"/>
              </a:rPr>
              <a:t>()]</a:t>
            </a:r>
            <a:r>
              <a:rPr kumimoji="1" lang="ru-RU" altLang="ru-RU" sz="1600" smtClean="0">
                <a:sym typeface="Symbol" panose="05050102010706020507" pitchFamily="18" charset="2"/>
              </a:rPr>
              <a:t> * </a:t>
            </a:r>
            <a:r>
              <a:rPr kumimoji="1" lang="en-US" altLang="ru-RU" sz="1600" smtClean="0">
                <a:sym typeface="Symbol" panose="05050102010706020507" pitchFamily="18" charset="2"/>
              </a:rPr>
              <a:t>t}	</a:t>
            </a:r>
            <a:r>
              <a:rPr kumimoji="1" lang="ru-RU" altLang="ru-RU" sz="1600" smtClean="0">
                <a:sym typeface="Symbol" panose="05050102010706020507" pitchFamily="18" charset="2"/>
              </a:rPr>
              <a:t>(3)</a:t>
            </a:r>
            <a:endParaRPr kumimoji="1" lang="en-US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ru-RU" sz="1600" smtClean="0">
                <a:sym typeface="Symbol" panose="05050102010706020507" pitchFamily="18" charset="2"/>
              </a:rPr>
              <a:t>			t</a:t>
            </a:r>
            <a:r>
              <a:rPr kumimoji="1" lang="en-US" altLang="ru-RU" sz="1600" baseline="-25000" smtClean="0">
                <a:sym typeface="Symbol" panose="05050102010706020507" pitchFamily="18" charset="2"/>
              </a:rPr>
              <a:t>cp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=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1</a:t>
            </a:r>
            <a:r>
              <a:rPr kumimoji="1" lang="ru-RU" altLang="ru-RU" sz="1600" smtClean="0">
                <a:sym typeface="Symbol" panose="05050102010706020507" pitchFamily="18" charset="2"/>
              </a:rPr>
              <a:t> / (С * </a:t>
            </a:r>
            <a:r>
              <a:rPr kumimoji="1" lang="en-US" altLang="ru-RU" sz="1600" smtClean="0">
                <a:sym typeface="Symbol" panose="05050102010706020507" pitchFamily="18" charset="2"/>
              </a:rPr>
              <a:t>[E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т </a:t>
            </a:r>
            <a:r>
              <a:rPr kumimoji="1" lang="en-US" altLang="ru-RU" sz="1600" smtClean="0">
                <a:sym typeface="Symbol" panose="05050102010706020507" pitchFamily="18" charset="2"/>
              </a:rPr>
              <a:t>/</a:t>
            </a:r>
            <a:r>
              <a:rPr kumimoji="1" lang="ru-RU" altLang="ru-RU" sz="1600" smtClean="0">
                <a:sym typeface="Symbol" panose="05050102010706020507" pitchFamily="18" charset="2"/>
              </a:rPr>
              <a:t> </a:t>
            </a:r>
            <a:r>
              <a:rPr kumimoji="1" lang="en-US" altLang="ru-RU" sz="1600" smtClean="0">
                <a:sym typeface="Symbol" panose="05050102010706020507" pitchFamily="18" charset="2"/>
              </a:rPr>
              <a:t>I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т </a:t>
            </a:r>
            <a:r>
              <a:rPr kumimoji="1" lang="en-US" altLang="ru-RU" sz="1600" smtClean="0">
                <a:sym typeface="Symbol" panose="05050102010706020507" pitchFamily="18" charset="2"/>
              </a:rPr>
              <a:t>- 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en-US" altLang="ru-RU" sz="1600" smtClean="0">
                <a:sym typeface="Symbol" panose="05050102010706020507" pitchFamily="18" charset="2"/>
              </a:rPr>
              <a:t>()])		(4)</a:t>
            </a: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ru-RU" altLang="ru-RU" sz="1600" smtClean="0">
                <a:sym typeface="Symbol" panose="05050102010706020507" pitchFamily="18" charset="2"/>
              </a:rPr>
              <a:t>	где </a:t>
            </a:r>
            <a:r>
              <a:rPr kumimoji="1" lang="en-US" altLang="ru-RU" sz="1600" smtClean="0">
                <a:sym typeface="Symbol" panose="05050102010706020507" pitchFamily="18" charset="2"/>
              </a:rPr>
              <a:t>t</a:t>
            </a:r>
            <a:r>
              <a:rPr kumimoji="1" lang="en-US" altLang="ru-RU" sz="1600" baseline="-25000" smtClean="0">
                <a:sym typeface="Symbol" panose="05050102010706020507" pitchFamily="18" charset="2"/>
              </a:rPr>
              <a:t>cp</a:t>
            </a:r>
            <a:r>
              <a:rPr kumimoji="1" lang="ru-RU" altLang="ru-RU" sz="1600" smtClean="0">
                <a:sym typeface="Symbol" panose="05050102010706020507" pitchFamily="18" charset="2"/>
              </a:rPr>
              <a:t> – время безотказной работы программы.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Определение надежности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16113"/>
            <a:ext cx="7726363" cy="26654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1800" smtClean="0">
                <a:latin typeface="Verdana" panose="020B0604030504040204" pitchFamily="34" charset="0"/>
              </a:rPr>
              <a:t>Надежность – свойство ПС сохранять работоспособность в течение определенного периода времени в определенных условиях эксплуатации с учетом последствий для пользователя каждого отказа.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1800" smtClean="0">
                <a:latin typeface="Verdana" panose="020B0604030504040204" pitchFamily="34" charset="0"/>
              </a:rPr>
              <a:t>Работоспособное состояние ПС – такое состояние, при котором ПС способно выполнять заданные функции с параметрами, установленными требованиями технического задания. С переходом ПС в неработоспособное состояние связано событие отказа.</a:t>
            </a:r>
          </a:p>
        </p:txBody>
      </p:sp>
      <p:pic>
        <p:nvPicPr>
          <p:cNvPr id="5124" name="Picture 11" descr="j029202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4751388"/>
            <a:ext cx="1868488" cy="177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71438"/>
            <a:ext cx="7158038" cy="1412875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Модель Шумана (продолжение)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7888" y="1700213"/>
            <a:ext cx="7510462" cy="584200"/>
          </a:xfrm>
        </p:spPr>
        <p:txBody>
          <a:bodyPr/>
          <a:lstStyle/>
          <a:p>
            <a:pPr marL="533400" indent="-533400" algn="just" eaLnBrk="1" hangingPunct="1">
              <a:buFont typeface="Wingdings" panose="05000000000000000000" pitchFamily="2" charset="2"/>
              <a:buAutoNum type="arabicPeriod" startAt="4"/>
            </a:pPr>
            <a:r>
              <a:rPr kumimoji="1" lang="ru-RU" altLang="ru-RU" sz="1400" smtClean="0"/>
              <a:t>В процессе тестирования фиксируются данные об ошибках и времени прогона, которые заносятся в таблицу:</a:t>
            </a:r>
          </a:p>
        </p:txBody>
      </p:sp>
      <p:graphicFrame>
        <p:nvGraphicFramePr>
          <p:cNvPr id="144462" name="Rectangle 78"/>
          <p:cNvGraphicFramePr>
            <a:graphicFrameLocks noGrp="1"/>
          </p:cNvGraphicFramePr>
          <p:nvPr>
            <p:ph sz="quarter" idx="2"/>
          </p:nvPr>
        </p:nvGraphicFramePr>
        <p:xfrm>
          <a:off x="2124075" y="2276475"/>
          <a:ext cx="5041900" cy="60960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№ прогона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Время прогона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Количество ошибок на прогоне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-5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762" name="Rectangle 43"/>
          <p:cNvSpPr>
            <a:spLocks noChangeArrowheads="1"/>
          </p:cNvSpPr>
          <p:nvPr/>
        </p:nvSpPr>
        <p:spPr bwMode="auto">
          <a:xfrm>
            <a:off x="900113" y="2924175"/>
            <a:ext cx="74168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ru-RU" altLang="ru-RU" sz="1400"/>
              <a:t>	</a:t>
            </a:r>
            <a:r>
              <a:rPr kumimoji="1" lang="en-US" altLang="ru-RU" sz="1400"/>
              <a:t>n – </a:t>
            </a:r>
            <a:r>
              <a:rPr kumimoji="1" lang="ru-RU" altLang="ru-RU" sz="1400"/>
              <a:t>общее число прогонов, из них: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/>
              <a:t>		</a:t>
            </a:r>
            <a:r>
              <a:rPr kumimoji="1" lang="en-US" altLang="ru-RU" sz="1400"/>
              <a:t>r – </a:t>
            </a:r>
            <a:r>
              <a:rPr kumimoji="1" lang="ru-RU" altLang="ru-RU" sz="1400"/>
              <a:t>безуспешных   </a:t>
            </a:r>
            <a:r>
              <a:rPr kumimoji="1" lang="ru-RU" altLang="ru-RU" sz="1400">
                <a:sym typeface="Symbol" panose="05050102010706020507" pitchFamily="18" charset="2"/>
              </a:rPr>
              <a:t></a:t>
            </a:r>
            <a:r>
              <a:rPr kumimoji="1" lang="en-US" altLang="ru-RU" sz="1400">
                <a:sym typeface="Symbol" panose="05050102010706020507" pitchFamily="18" charset="2"/>
              </a:rPr>
              <a:t> </a:t>
            </a:r>
            <a:r>
              <a:rPr kumimoji="1" lang="ru-RU" altLang="ru-RU" sz="1400">
                <a:sym typeface="Symbol" panose="05050102010706020507" pitchFamily="18" charset="2"/>
              </a:rPr>
              <a:t>время прогона: Т</a:t>
            </a:r>
            <a:r>
              <a:rPr kumimoji="1" lang="ru-RU" altLang="ru-RU" sz="1400" baseline="-25000">
                <a:sym typeface="Symbol" panose="05050102010706020507" pitchFamily="18" charset="2"/>
              </a:rPr>
              <a:t>1</a:t>
            </a:r>
            <a:r>
              <a:rPr kumimoji="1" lang="ru-RU" altLang="ru-RU" sz="1400">
                <a:sym typeface="Symbol" panose="05050102010706020507" pitchFamily="18" charset="2"/>
              </a:rPr>
              <a:t>, Т</a:t>
            </a:r>
            <a:r>
              <a:rPr kumimoji="1" lang="ru-RU" altLang="ru-RU" sz="1400" baseline="-25000">
                <a:sym typeface="Symbol" panose="05050102010706020507" pitchFamily="18" charset="2"/>
              </a:rPr>
              <a:t>2</a:t>
            </a:r>
            <a:r>
              <a:rPr kumimoji="1" lang="ru-RU" altLang="ru-RU" sz="1400">
                <a:sym typeface="Symbol" panose="05050102010706020507" pitchFamily="18" charset="2"/>
              </a:rPr>
              <a:t>, … , Т</a:t>
            </a:r>
            <a:r>
              <a:rPr kumimoji="1" lang="en-US" altLang="ru-RU" sz="1400" baseline="-25000">
                <a:sym typeface="Symbol" panose="05050102010706020507" pitchFamily="18" charset="2"/>
              </a:rPr>
              <a:t>r</a:t>
            </a:r>
            <a:r>
              <a:rPr kumimoji="1" lang="ru-RU" altLang="ru-RU" sz="1400">
                <a:sym typeface="Symbol" panose="05050102010706020507" pitchFamily="18" charset="2"/>
              </a:rPr>
              <a:t> </a:t>
            </a:r>
            <a:endParaRPr kumimoji="1" lang="ru-RU" altLang="ru-RU" sz="1400"/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/>
              <a:t>		(</a:t>
            </a:r>
            <a:r>
              <a:rPr kumimoji="1" lang="en-US" altLang="ru-RU" sz="1400"/>
              <a:t>n</a:t>
            </a:r>
            <a:r>
              <a:rPr kumimoji="1" lang="ru-RU" altLang="ru-RU" sz="1400"/>
              <a:t> </a:t>
            </a:r>
            <a:r>
              <a:rPr kumimoji="1" lang="en-US" altLang="ru-RU" sz="1400"/>
              <a:t>–</a:t>
            </a:r>
            <a:r>
              <a:rPr kumimoji="1" lang="ru-RU" altLang="ru-RU" sz="1400"/>
              <a:t> </a:t>
            </a:r>
            <a:r>
              <a:rPr kumimoji="1" lang="en-US" altLang="ru-RU" sz="1400"/>
              <a:t>r</a:t>
            </a:r>
            <a:r>
              <a:rPr kumimoji="1" lang="ru-RU" altLang="ru-RU" sz="1400"/>
              <a:t>)</a:t>
            </a:r>
            <a:r>
              <a:rPr kumimoji="1" lang="en-US" altLang="ru-RU" sz="1400"/>
              <a:t> – </a:t>
            </a:r>
            <a:r>
              <a:rPr kumimoji="1" lang="ru-RU" altLang="ru-RU" sz="1400"/>
              <a:t>успешных </a:t>
            </a:r>
            <a:r>
              <a:rPr kumimoji="1" lang="ru-RU" altLang="ru-RU" sz="1400">
                <a:sym typeface="Symbol" panose="05050102010706020507" pitchFamily="18" charset="2"/>
              </a:rPr>
              <a:t></a:t>
            </a:r>
            <a:r>
              <a:rPr kumimoji="1" lang="en-US" altLang="ru-RU" sz="1400">
                <a:sym typeface="Symbol" panose="05050102010706020507" pitchFamily="18" charset="2"/>
              </a:rPr>
              <a:t> </a:t>
            </a:r>
            <a:r>
              <a:rPr kumimoji="1" lang="ru-RU" altLang="ru-RU" sz="1400">
                <a:sym typeface="Symbol" panose="05050102010706020507" pitchFamily="18" charset="2"/>
              </a:rPr>
              <a:t>время прогона: </a:t>
            </a:r>
            <a:r>
              <a:rPr kumimoji="1" lang="en-US" altLang="ru-RU" sz="1400">
                <a:sym typeface="Symbol" panose="05050102010706020507" pitchFamily="18" charset="2"/>
              </a:rPr>
              <a:t>t</a:t>
            </a:r>
            <a:r>
              <a:rPr kumimoji="1" lang="ru-RU" altLang="ru-RU" sz="1400" baseline="-25000">
                <a:sym typeface="Symbol" panose="05050102010706020507" pitchFamily="18" charset="2"/>
              </a:rPr>
              <a:t>1</a:t>
            </a:r>
            <a:r>
              <a:rPr kumimoji="1" lang="ru-RU" altLang="ru-RU" sz="1400">
                <a:sym typeface="Symbol" panose="05050102010706020507" pitchFamily="18" charset="2"/>
              </a:rPr>
              <a:t>, </a:t>
            </a:r>
            <a:r>
              <a:rPr kumimoji="1" lang="en-US" altLang="ru-RU" sz="1400">
                <a:sym typeface="Symbol" panose="05050102010706020507" pitchFamily="18" charset="2"/>
              </a:rPr>
              <a:t>t</a:t>
            </a:r>
            <a:r>
              <a:rPr kumimoji="1" lang="ru-RU" altLang="ru-RU" sz="1400" baseline="-25000">
                <a:sym typeface="Symbol" panose="05050102010706020507" pitchFamily="18" charset="2"/>
              </a:rPr>
              <a:t>2</a:t>
            </a:r>
            <a:r>
              <a:rPr kumimoji="1" lang="ru-RU" altLang="ru-RU" sz="1400">
                <a:sym typeface="Symbol" panose="05050102010706020507" pitchFamily="18" charset="2"/>
              </a:rPr>
              <a:t>, … , </a:t>
            </a:r>
            <a:r>
              <a:rPr kumimoji="1" lang="en-US" altLang="ru-RU" sz="1400">
                <a:sym typeface="Symbol" panose="05050102010706020507" pitchFamily="18" charset="2"/>
              </a:rPr>
              <a:t>t</a:t>
            </a:r>
            <a:r>
              <a:rPr kumimoji="1" lang="en-US" altLang="ru-RU" sz="1400" baseline="-25000">
                <a:sym typeface="Symbol" panose="05050102010706020507" pitchFamily="18" charset="2"/>
              </a:rPr>
              <a:t>n-r</a:t>
            </a:r>
            <a:r>
              <a:rPr kumimoji="1" lang="ru-RU" altLang="ru-RU" sz="1400">
                <a:sym typeface="Symbol" panose="05050102010706020507" pitchFamily="18" charset="2"/>
              </a:rPr>
              <a:t> </a:t>
            </a:r>
            <a:endParaRPr kumimoji="1" lang="en-US" altLang="ru-RU" sz="140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Общее время прогонов </a:t>
            </a:r>
            <a:r>
              <a:rPr kumimoji="1" lang="en-US" altLang="ru-RU" sz="1400">
                <a:sym typeface="Symbol" panose="05050102010706020507" pitchFamily="18" charset="2"/>
              </a:rPr>
              <a:t>H </a:t>
            </a:r>
            <a:r>
              <a:rPr kumimoji="1" lang="ru-RU" altLang="ru-RU" sz="1400">
                <a:sym typeface="Symbol" panose="05050102010706020507" pitchFamily="18" charset="2"/>
              </a:rPr>
              <a:t>равно:</a:t>
            </a:r>
            <a:endParaRPr kumimoji="1" lang="en-US" altLang="ru-RU" sz="140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						</a:t>
            </a:r>
            <a:r>
              <a:rPr kumimoji="1" lang="en-US" altLang="ru-RU" sz="1400">
                <a:sym typeface="Symbol" panose="05050102010706020507" pitchFamily="18" charset="2"/>
              </a:rPr>
              <a:t>(5)</a:t>
            </a:r>
            <a:endParaRPr kumimoji="1" lang="ru-RU" altLang="ru-RU" sz="140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endParaRPr kumimoji="1" lang="ru-RU" altLang="ru-RU" sz="140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 startAt="5"/>
            </a:pPr>
            <a:r>
              <a:rPr kumimoji="1" lang="ru-RU" altLang="ru-RU" sz="1400">
                <a:sym typeface="Symbol" panose="05050102010706020507" pitchFamily="18" charset="2"/>
              </a:rPr>
              <a:t>Предполагая, что интенсивность появления ошибок постоянна и равна , получаем: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						(</a:t>
            </a:r>
            <a:r>
              <a:rPr kumimoji="1" lang="en-US" altLang="ru-RU" sz="1400">
                <a:sym typeface="Symbol" panose="05050102010706020507" pitchFamily="18" charset="2"/>
              </a:rPr>
              <a:t>6</a:t>
            </a:r>
            <a:r>
              <a:rPr kumimoji="1" lang="ru-RU" altLang="ru-RU" sz="140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где </a:t>
            </a:r>
            <a:r>
              <a:rPr kumimoji="1" lang="en-US" altLang="ru-RU" sz="1400">
                <a:sym typeface="Symbol" panose="05050102010706020507" pitchFamily="18" charset="2"/>
              </a:rPr>
              <a:t>A</a:t>
            </a:r>
            <a:r>
              <a:rPr kumimoji="1" lang="en-US" altLang="ru-RU" sz="1400" baseline="-25000">
                <a:sym typeface="Symbol" panose="05050102010706020507" pitchFamily="18" charset="2"/>
              </a:rPr>
              <a:t>i</a:t>
            </a:r>
            <a:r>
              <a:rPr kumimoji="1" lang="en-US" altLang="ru-RU" sz="1400">
                <a:sym typeface="Symbol" panose="05050102010706020507" pitchFamily="18" charset="2"/>
              </a:rPr>
              <a:t> – </a:t>
            </a:r>
            <a:r>
              <a:rPr kumimoji="1" lang="ru-RU" altLang="ru-RU" sz="1400">
                <a:sym typeface="Symbol" panose="05050102010706020507" pitchFamily="18" charset="2"/>
              </a:rPr>
              <a:t>количество ошибок на </a:t>
            </a:r>
            <a:r>
              <a:rPr kumimoji="1" lang="en-US" altLang="ru-RU" sz="1400">
                <a:sym typeface="Symbol" panose="05050102010706020507" pitchFamily="18" charset="2"/>
              </a:rPr>
              <a:t>i</a:t>
            </a:r>
            <a:r>
              <a:rPr kumimoji="1" lang="ru-RU" altLang="ru-RU" sz="1400">
                <a:sym typeface="Symbol" panose="05050102010706020507" pitchFamily="18" charset="2"/>
              </a:rPr>
              <a:t>-ом прогоне.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					</a:t>
            </a:r>
          </a:p>
          <a:p>
            <a:pPr eaLnBrk="1" hangingPunct="1">
              <a:lnSpc>
                <a:spcPct val="100000"/>
              </a:lnSpc>
            </a:pPr>
            <a:r>
              <a:rPr kumimoji="1" lang="ru-RU" altLang="ru-RU" sz="1400">
                <a:sym typeface="Symbol" panose="05050102010706020507" pitchFamily="18" charset="2"/>
              </a:rPr>
              <a:t>							</a:t>
            </a:r>
            <a:r>
              <a:rPr kumimoji="1" lang="en-US" altLang="ru-RU" sz="1400">
                <a:sym typeface="Symbol" panose="05050102010706020507" pitchFamily="18" charset="2"/>
              </a:rPr>
              <a:t>(7)</a:t>
            </a:r>
            <a:endParaRPr kumimoji="1" lang="ru-RU" altLang="ru-RU" sz="1400">
              <a:sym typeface="Symbol" panose="05050102010706020507" pitchFamily="18" charset="2"/>
            </a:endParaRPr>
          </a:p>
        </p:txBody>
      </p:sp>
      <p:graphicFrame>
        <p:nvGraphicFramePr>
          <p:cNvPr id="31763" name="Object 4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3846513"/>
          <a:ext cx="16557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Формула" r:id="rId3" imgW="1066800" imgH="431800" progId="Equation.3">
                  <p:embed/>
                </p:oleObj>
              </mc:Choice>
              <mc:Fallback>
                <p:oleObj name="Формула" r:id="rId3" imgW="1066800" imgH="431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846513"/>
                        <a:ext cx="16557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61"/>
          <p:cNvGraphicFramePr>
            <a:graphicFrameLocks noChangeAspect="1"/>
          </p:cNvGraphicFramePr>
          <p:nvPr/>
        </p:nvGraphicFramePr>
        <p:xfrm>
          <a:off x="4413250" y="4770438"/>
          <a:ext cx="879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Формула" r:id="rId5" imgW="660113" imgH="609336" progId="Equation.3">
                  <p:embed/>
                </p:oleObj>
              </mc:Choice>
              <mc:Fallback>
                <p:oleObj name="Формула" r:id="rId5" imgW="660113" imgH="60933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4770438"/>
                        <a:ext cx="879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76"/>
          <p:cNvGraphicFramePr>
            <a:graphicFrameLocks noChangeAspect="1"/>
          </p:cNvGraphicFramePr>
          <p:nvPr/>
        </p:nvGraphicFramePr>
        <p:xfrm>
          <a:off x="4498975" y="5805488"/>
          <a:ext cx="1009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Формула" r:id="rId7" imgW="723586" imgH="622030" progId="Equation.3">
                  <p:embed/>
                </p:oleObj>
              </mc:Choice>
              <mc:Fallback>
                <p:oleObj name="Формула" r:id="rId7" imgW="723586" imgH="62203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805488"/>
                        <a:ext cx="1009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909638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Модель Шумана (конец)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693863"/>
            <a:ext cx="7583488" cy="4975225"/>
          </a:xfrm>
        </p:spPr>
        <p:txBody>
          <a:bodyPr/>
          <a:lstStyle/>
          <a:p>
            <a:pPr marL="533400" indent="-533400" algn="just" eaLnBrk="1" hangingPunct="1">
              <a:buFont typeface="Wingdings" panose="05000000000000000000" pitchFamily="2" charset="2"/>
              <a:buAutoNum type="arabicPeriod" startAt="6"/>
            </a:pPr>
            <a:r>
              <a:rPr kumimoji="1" lang="ru-RU" altLang="ru-RU" sz="1600" smtClean="0"/>
              <a:t>Имея данные для двух различных моментов тестирования </a:t>
            </a:r>
            <a:r>
              <a:rPr kumimoji="1" lang="ru-RU" altLang="ru-RU" sz="1600" smtClean="0">
                <a:sym typeface="Symbol" panose="05050102010706020507" pitchFamily="18" charset="2"/>
              </a:rPr>
              <a:t>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1</a:t>
            </a:r>
            <a:r>
              <a:rPr kumimoji="1" lang="ru-RU" altLang="ru-RU" sz="1600" smtClean="0">
                <a:sym typeface="Symbol" panose="05050102010706020507" pitchFamily="18" charset="2"/>
              </a:rPr>
              <a:t> и 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2</a:t>
            </a:r>
            <a:r>
              <a:rPr kumimoji="1" lang="ru-RU" altLang="ru-RU" sz="1600" smtClean="0">
                <a:sym typeface="Symbol" panose="05050102010706020507" pitchFamily="18" charset="2"/>
              </a:rPr>
              <a:t>, которые выбираются произвольно с учетом требования 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ru-RU" altLang="ru-RU" sz="1600" smtClean="0">
                <a:sym typeface="Symbol" panose="05050102010706020507" pitchFamily="18" charset="2"/>
              </a:rPr>
              <a:t>(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2</a:t>
            </a:r>
            <a:r>
              <a:rPr kumimoji="1" lang="ru-RU" altLang="ru-RU" sz="1600" smtClean="0">
                <a:sym typeface="Symbol" panose="05050102010706020507" pitchFamily="18" charset="2"/>
              </a:rPr>
              <a:t>)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с</a:t>
            </a:r>
            <a:r>
              <a:rPr kumimoji="1" lang="ru-RU" altLang="ru-RU" sz="1600" smtClean="0">
                <a:sym typeface="Symbol" panose="05050102010706020507" pitchFamily="18" charset="2"/>
              </a:rPr>
              <a:t>(</a:t>
            </a:r>
            <a:r>
              <a:rPr kumimoji="1" lang="ru-RU" altLang="ru-RU" sz="1600" baseline="-25000" smtClean="0">
                <a:sym typeface="Symbol" panose="05050102010706020507" pitchFamily="18" charset="2"/>
              </a:rPr>
              <a:t>1</a:t>
            </a:r>
            <a:r>
              <a:rPr kumimoji="1" lang="ru-RU" altLang="ru-RU" sz="1600" smtClean="0">
                <a:sym typeface="Symbol" panose="05050102010706020507" pitchFamily="18" charset="2"/>
              </a:rPr>
              <a:t>), сопоставляют уравнения (4) и (7).</a:t>
            </a:r>
          </a:p>
          <a:p>
            <a:pPr marL="533400" indent="-533400"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600" smtClean="0">
                <a:sym typeface="Symbol" panose="05050102010706020507" pitchFamily="18" charset="2"/>
              </a:rPr>
              <a:t>	Получаем:</a:t>
            </a:r>
          </a:p>
          <a:p>
            <a:pPr marL="533400" indent="-533400" algn="just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/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ru-RU" altLang="ru-RU" sz="1600" smtClean="0">
                <a:sym typeface="Symbol" panose="05050102010706020507" pitchFamily="18" charset="2"/>
              </a:rPr>
              <a:t>			(8)				(9)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1" lang="ru-RU" altLang="ru-RU" sz="1600" smtClean="0">
                <a:sym typeface="Symbol" panose="05050102010706020507" pitchFamily="18" charset="2"/>
              </a:rPr>
              <a:t>			(10)				(11)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kumimoji="1" lang="ru-RU" altLang="ru-RU" sz="1600" smtClean="0">
              <a:sym typeface="Symbol" panose="05050102010706020507" pitchFamily="18" charset="2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AutoNum type="arabicPeriod" startAt="7"/>
            </a:pPr>
            <a:r>
              <a:rPr kumimoji="1" lang="ru-RU" altLang="ru-RU" sz="1600" smtClean="0">
                <a:sym typeface="Symbol" panose="05050102010706020507" pitchFamily="18" charset="2"/>
              </a:rPr>
              <a:t>Получив неизвестные </a:t>
            </a:r>
            <a:r>
              <a:rPr kumimoji="1" lang="en-US" altLang="ru-RU" sz="1600" smtClean="0">
                <a:sym typeface="Symbol" panose="05050102010706020507" pitchFamily="18" charset="2"/>
              </a:rPr>
              <a:t>E</a:t>
            </a:r>
            <a:r>
              <a:rPr kumimoji="1" lang="en-US" altLang="ru-RU" sz="1600" baseline="-25000" smtClean="0">
                <a:sym typeface="Symbol" panose="05050102010706020507" pitchFamily="18" charset="2"/>
              </a:rPr>
              <a:t>T</a:t>
            </a:r>
            <a:r>
              <a:rPr kumimoji="1" lang="en-US" altLang="ru-RU" sz="1600" smtClean="0">
                <a:sym typeface="Symbol" panose="05050102010706020507" pitchFamily="18" charset="2"/>
              </a:rPr>
              <a:t> </a:t>
            </a:r>
            <a:r>
              <a:rPr kumimoji="1" lang="ru-RU" altLang="ru-RU" sz="1600" smtClean="0">
                <a:sym typeface="Symbol" panose="05050102010706020507" pitchFamily="18" charset="2"/>
              </a:rPr>
              <a:t>и </a:t>
            </a:r>
            <a:r>
              <a:rPr kumimoji="1" lang="en-US" altLang="ru-RU" sz="1600" smtClean="0">
                <a:sym typeface="Symbol" panose="05050102010706020507" pitchFamily="18" charset="2"/>
              </a:rPr>
              <a:t>C</a:t>
            </a:r>
            <a:r>
              <a:rPr kumimoji="1" lang="ru-RU" altLang="ru-RU" sz="1600" smtClean="0">
                <a:sym typeface="Symbol" panose="05050102010706020507" pitchFamily="18" charset="2"/>
              </a:rPr>
              <a:t>, можно рассчитать надежность программы по формуле (3). </a:t>
            </a:r>
            <a:endParaRPr kumimoji="1" lang="en-US" altLang="ru-RU" sz="1600" smtClean="0">
              <a:sym typeface="Symbol" panose="05050102010706020507" pitchFamily="18" charset="2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2808288"/>
          <a:ext cx="25923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Формула" r:id="rId3" imgW="1536033" imgH="672808" progId="Equation.3">
                  <p:embed/>
                </p:oleObj>
              </mc:Choice>
              <mc:Fallback>
                <p:oleObj name="Формула" r:id="rId3" imgW="1536033" imgH="6728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08288"/>
                        <a:ext cx="259238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5157788" y="2708275"/>
          <a:ext cx="2955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Формула" r:id="rId5" imgW="1562100" imgH="673100" progId="Equation.3">
                  <p:embed/>
                </p:oleObj>
              </mc:Choice>
              <mc:Fallback>
                <p:oleObj name="Формула" r:id="rId5" imgW="15621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708275"/>
                        <a:ext cx="29559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9"/>
          <p:cNvGraphicFramePr>
            <a:graphicFrameLocks noChangeAspect="1"/>
          </p:cNvGraphicFramePr>
          <p:nvPr/>
        </p:nvGraphicFramePr>
        <p:xfrm>
          <a:off x="1524000" y="4095750"/>
          <a:ext cx="307498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Формула" r:id="rId7" imgW="1955800" imgH="939800" progId="Equation.3">
                  <p:embed/>
                </p:oleObj>
              </mc:Choice>
              <mc:Fallback>
                <p:oleObj name="Формула" r:id="rId7" imgW="19558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95750"/>
                        <a:ext cx="3074988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1"/>
          <p:cNvGraphicFramePr>
            <a:graphicFrameLocks noChangeAspect="1"/>
          </p:cNvGraphicFramePr>
          <p:nvPr/>
        </p:nvGraphicFramePr>
        <p:xfrm>
          <a:off x="5724525" y="4140200"/>
          <a:ext cx="18002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Формула" r:id="rId9" imgW="1206500" imgH="698500" progId="Equation.3">
                  <p:embed/>
                </p:oleObj>
              </mc:Choice>
              <mc:Fallback>
                <p:oleObj name="Формула" r:id="rId9" imgW="1206500" imgH="698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140200"/>
                        <a:ext cx="180022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4932363" y="2636838"/>
            <a:ext cx="0" cy="3313112"/>
          </a:xfrm>
          <a:prstGeom prst="line">
            <a:avLst/>
          </a:prstGeom>
          <a:noFill/>
          <a:ln w="63500">
            <a:solidFill>
              <a:srgbClr val="A782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7" name="Line 14"/>
          <p:cNvSpPr>
            <a:spLocks noChangeShapeType="1"/>
          </p:cNvSpPr>
          <p:nvPr/>
        </p:nvSpPr>
        <p:spPr bwMode="auto">
          <a:xfrm>
            <a:off x="1331913" y="4005263"/>
            <a:ext cx="7056437" cy="0"/>
          </a:xfrm>
          <a:prstGeom prst="line">
            <a:avLst/>
          </a:prstGeom>
          <a:noFill/>
          <a:ln w="63500">
            <a:solidFill>
              <a:srgbClr val="A782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92150"/>
            <a:ext cx="7158037" cy="673100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Модель Шумана (задача)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17700"/>
            <a:ext cx="7920037" cy="10795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b="1" smtClean="0"/>
              <a:t>	Условие: </a:t>
            </a:r>
            <a:r>
              <a:rPr lang="ru-RU" altLang="ru-RU" sz="1800" smtClean="0"/>
              <a:t>в программе имеется 4381 оператор. В процессе последовательных тестовых прогонов были получены следующие данные (см. таблицу).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27088" y="5667375"/>
            <a:ext cx="7661275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ru-RU" altLang="ru-RU" sz="3200"/>
          </a:p>
        </p:txBody>
      </p:sp>
      <p:graphicFrame>
        <p:nvGraphicFramePr>
          <p:cNvPr id="152733" name="Rectangle 157"/>
          <p:cNvGraphicFramePr>
            <a:graphicFrameLocks noGrp="1"/>
          </p:cNvGraphicFramePr>
          <p:nvPr>
            <p:ph sz="half" idx="2"/>
          </p:nvPr>
        </p:nvGraphicFramePr>
        <p:xfrm>
          <a:off x="1403350" y="2997200"/>
          <a:ext cx="6408738" cy="1727201"/>
        </p:xfrm>
        <a:graphic>
          <a:graphicData uri="http://schemas.openxmlformats.org/drawingml/2006/table">
            <a:tbl>
              <a:tblPr/>
              <a:tblGrid>
                <a:gridCol w="2136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прогона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ru-RU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Количество ошибок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 (м)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848" name="Rectangle 158"/>
          <p:cNvSpPr>
            <a:spLocks noChangeArrowheads="1"/>
          </p:cNvSpPr>
          <p:nvPr/>
        </p:nvSpPr>
        <p:spPr bwMode="auto">
          <a:xfrm>
            <a:off x="539750" y="4868863"/>
            <a:ext cx="7993063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b="1"/>
              <a:t>	Найти: </a:t>
            </a:r>
            <a:r>
              <a:rPr lang="ru-RU" altLang="ru-RU"/>
              <a:t>вероятность безотказной работы программы в течение времени </a:t>
            </a:r>
            <a:r>
              <a:rPr lang="en-US" altLang="ru-RU"/>
              <a:t>t</a:t>
            </a:r>
            <a:r>
              <a:rPr lang="ru-RU" altLang="ru-RU"/>
              <a:t> = 60 мин</a:t>
            </a:r>
            <a:r>
              <a:rPr lang="en-US" altLang="ru-RU"/>
              <a:t> </a:t>
            </a:r>
            <a:r>
              <a:rPr lang="ru-RU" altLang="ru-RU"/>
              <a:t>при </a:t>
            </a:r>
            <a:r>
              <a:rPr kumimoji="1" lang="ru-RU" altLang="ru-RU">
                <a:sym typeface="Symbol" panose="05050102010706020507" pitchFamily="18" charset="2"/>
              </a:rPr>
              <a:t> = 35 мин.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92150"/>
            <a:ext cx="7158037" cy="720725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Модель Шумана (решение задачи)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063" y="1773238"/>
            <a:ext cx="8086725" cy="4968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200" dirty="0" smtClean="0"/>
              <a:t>	Выберем 2 точки, исходя из требования, чтобы число ошибок, найденных на интервале </a:t>
            </a:r>
            <a:r>
              <a:rPr lang="en-US" altLang="ru-RU" sz="1200" dirty="0" smtClean="0"/>
              <a:t>A–B</a:t>
            </a:r>
            <a:r>
              <a:rPr lang="ru-RU" altLang="ru-RU" sz="1200" dirty="0" smtClean="0"/>
              <a:t>, было больше, чем на интервале 0</a:t>
            </a:r>
            <a:r>
              <a:rPr lang="en-US" altLang="ru-RU" sz="1200" dirty="0" smtClean="0"/>
              <a:t>–A</a:t>
            </a:r>
            <a:r>
              <a:rPr lang="ru-RU" altLang="ru-RU" sz="1200" dirty="0" smtClean="0"/>
              <a:t>. За точку </a:t>
            </a:r>
            <a:r>
              <a:rPr lang="en-US" altLang="ru-RU" sz="1200" dirty="0" smtClean="0"/>
              <a:t>A </a:t>
            </a:r>
            <a:r>
              <a:rPr lang="ru-RU" altLang="ru-RU" sz="1200" dirty="0" smtClean="0"/>
              <a:t>возьмем 2 прогон, а за точку </a:t>
            </a:r>
            <a:r>
              <a:rPr lang="en-US" altLang="ru-RU" sz="1200" dirty="0" smtClean="0"/>
              <a:t>B – </a:t>
            </a:r>
            <a:r>
              <a:rPr lang="ru-RU" altLang="ru-RU" sz="1200" dirty="0" smtClean="0"/>
              <a:t>8 прогон. Тогда ошибки, найденные на этапах тестирования на интервалах 0–</a:t>
            </a:r>
            <a:r>
              <a:rPr lang="en-US" altLang="ru-RU" sz="1200" dirty="0" smtClean="0"/>
              <a:t>A </a:t>
            </a:r>
            <a:r>
              <a:rPr lang="ru-RU" altLang="ru-RU" sz="1200" dirty="0" smtClean="0"/>
              <a:t>и </a:t>
            </a:r>
            <a:r>
              <a:rPr lang="en-US" altLang="ru-RU" sz="1200" dirty="0" smtClean="0"/>
              <a:t>A–B</a:t>
            </a:r>
            <a:r>
              <a:rPr lang="ru-RU" altLang="ru-RU" sz="1200" dirty="0" smtClean="0"/>
              <a:t>, будут равны соответственно: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200" dirty="0" smtClean="0"/>
              <a:t>	</a:t>
            </a:r>
            <a:r>
              <a:rPr lang="el-GR" altLang="ru-RU" sz="1200" dirty="0" smtClean="0">
                <a:cs typeface="Arial" panose="020B0604020202020204" pitchFamily="34" charset="0"/>
              </a:rPr>
              <a:t>ε</a:t>
            </a:r>
            <a:r>
              <a:rPr lang="en-US" altLang="ru-RU" sz="1200" baseline="-25000" dirty="0" smtClean="0">
                <a:cs typeface="Arial" panose="020B0604020202020204" pitchFamily="34" charset="0"/>
              </a:rPr>
              <a:t>C</a:t>
            </a:r>
            <a:r>
              <a:rPr lang="en-US" altLang="ru-RU" sz="1200" dirty="0" smtClean="0">
                <a:cs typeface="Arial" panose="020B0604020202020204" pitchFamily="34" charset="0"/>
              </a:rPr>
              <a:t>(</a:t>
            </a:r>
            <a:r>
              <a:rPr kumimoji="1" lang="ru-RU" altLang="ru-RU" sz="1200" dirty="0" smtClean="0">
                <a:sym typeface="Symbol" panose="05050102010706020507" pitchFamily="18" charset="2"/>
              </a:rPr>
              <a:t>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A</a:t>
            </a:r>
            <a:r>
              <a:rPr kumimoji="1" lang="en-US" altLang="ru-RU" sz="1200" dirty="0" smtClean="0">
                <a:sym typeface="Symbol" panose="05050102010706020507" pitchFamily="18" charset="2"/>
              </a:rPr>
              <a:t>) = 3 / 4381 = 0.0007</a:t>
            </a:r>
            <a:r>
              <a:rPr lang="ru-RU" altLang="ru-RU" sz="1200" dirty="0" smtClean="0"/>
              <a:t>	</a:t>
            </a:r>
            <a:r>
              <a:rPr lang="el-GR" altLang="ru-RU" sz="1200" dirty="0" smtClean="0">
                <a:cs typeface="Arial" panose="020B0604020202020204" pitchFamily="34" charset="0"/>
              </a:rPr>
              <a:t>ε</a:t>
            </a:r>
            <a:r>
              <a:rPr lang="en-US" altLang="ru-RU" sz="1200" baseline="-25000" dirty="0" smtClean="0">
                <a:cs typeface="Arial" panose="020B0604020202020204" pitchFamily="34" charset="0"/>
              </a:rPr>
              <a:t>C</a:t>
            </a:r>
            <a:r>
              <a:rPr lang="en-US" altLang="ru-RU" sz="1200" dirty="0" smtClean="0">
                <a:cs typeface="Arial" panose="020B0604020202020204" pitchFamily="34" charset="0"/>
              </a:rPr>
              <a:t>(</a:t>
            </a:r>
            <a:r>
              <a:rPr kumimoji="1" lang="ru-RU" altLang="ru-RU" sz="1200" dirty="0" smtClean="0">
                <a:sym typeface="Symbol" panose="05050102010706020507" pitchFamily="18" charset="2"/>
              </a:rPr>
              <a:t>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B</a:t>
            </a:r>
            <a:r>
              <a:rPr kumimoji="1" lang="en-US" altLang="ru-RU" sz="1200" dirty="0" smtClean="0">
                <a:sym typeface="Symbol" panose="05050102010706020507" pitchFamily="18" charset="2"/>
              </a:rPr>
              <a:t>) = 7 / 4381 = 0.0015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sym typeface="Symbol" panose="05050102010706020507" pitchFamily="18" charset="2"/>
              </a:rPr>
              <a:t>	Время тестирования на интервалах равно: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sym typeface="Symbol" panose="05050102010706020507" pitchFamily="18" charset="2"/>
              </a:rPr>
              <a:t>	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A</a:t>
            </a:r>
            <a:r>
              <a:rPr kumimoji="1" lang="ru-RU" altLang="ru-RU" sz="1200" dirty="0" smtClean="0">
                <a:sym typeface="Symbol" panose="05050102010706020507" pitchFamily="18" charset="2"/>
              </a:rPr>
              <a:t> = 5 + 8 = 13		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B</a:t>
            </a:r>
            <a:r>
              <a:rPr kumimoji="1" lang="ru-RU" altLang="ru-RU" sz="1200" dirty="0" smtClean="0">
                <a:sym typeface="Symbol" panose="05050102010706020507" pitchFamily="18" charset="2"/>
              </a:rPr>
              <a:t> = 2 + 1 + 5 + 1 + 1 + 2 = 12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sym typeface="Symbol" panose="05050102010706020507" pitchFamily="18" charset="2"/>
              </a:rPr>
              <a:t>	Рассчитываем интенсивности появления ошибок на двух интервалах: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sym typeface="Symbol" panose="05050102010706020507" pitchFamily="18" charset="2"/>
              </a:rPr>
              <a:t>	</a:t>
            </a:r>
            <a:r>
              <a:rPr kumimoji="1" lang="el-GR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A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= 3 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13 = 0.23		</a:t>
            </a:r>
            <a:r>
              <a:rPr kumimoji="1" lang="el-GR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kumimoji="1" lang="en-US" altLang="ru-RU" sz="1200" baseline="-25000" dirty="0" smtClean="0">
                <a:sym typeface="Symbol" panose="05050102010706020507" pitchFamily="18" charset="2"/>
              </a:rPr>
              <a:t>B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7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1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 = 0.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58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en-US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endParaRPr kumimoji="1" lang="ru-RU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ru-RU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	Это число имеющихся до начала тестирования ошибок. Коэффициент пропорциональности равен:</a:t>
            </a:r>
            <a:endParaRPr kumimoji="1" lang="en-US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ru-RU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ru-RU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	Рассчитаем вероятность безотказной работы в течение времени </a:t>
            </a:r>
            <a:r>
              <a:rPr kumimoji="1" lang="en-US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kumimoji="1" lang="ru-RU" altLang="ru-RU" sz="1200" dirty="0" smtClean="0">
                <a:cs typeface="Arial" panose="020B0604020202020204" pitchFamily="34" charset="0"/>
                <a:sym typeface="Symbol" panose="05050102010706020507" pitchFamily="18" charset="2"/>
              </a:rPr>
              <a:t>при </a:t>
            </a:r>
            <a:r>
              <a:rPr kumimoji="1" lang="ru-RU" altLang="ru-RU" sz="1200" dirty="0" smtClean="0">
                <a:sym typeface="Symbol" panose="05050102010706020507" pitchFamily="18" charset="2"/>
              </a:rPr>
              <a:t> = 35 мин:</a:t>
            </a:r>
            <a:endParaRPr kumimoji="1" lang="en-US" altLang="ru-RU" sz="1200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ru-RU" altLang="ru-RU" sz="1200" dirty="0" smtClean="0">
              <a:sym typeface="Symbol" panose="05050102010706020507" pitchFamily="18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kumimoji="1" lang="ru-RU" altLang="ru-RU" sz="1200" dirty="0" smtClean="0">
                <a:sym typeface="Symbol" panose="05050102010706020507" pitchFamily="18" charset="2"/>
              </a:rPr>
              <a:t>	</a:t>
            </a:r>
            <a:endParaRPr lang="el-GR" altLang="ru-RU" sz="1200" dirty="0" smtClean="0"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200" dirty="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200" dirty="0" smtClean="0"/>
              <a:t>	Возьмем </a:t>
            </a:r>
            <a:r>
              <a:rPr lang="en-US" altLang="ru-RU" sz="1200" dirty="0" smtClean="0"/>
              <a:t>t = 60 </a:t>
            </a:r>
            <a:r>
              <a:rPr lang="ru-RU" altLang="ru-RU" sz="1200" dirty="0" smtClean="0"/>
              <a:t>мин:</a:t>
            </a:r>
          </a:p>
        </p:txBody>
      </p:sp>
      <p:graphicFrame>
        <p:nvGraphicFramePr>
          <p:cNvPr id="3482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3502025"/>
          <a:ext cx="3743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Формула" r:id="rId3" imgW="3467100" imgH="787400" progId="Equation.3">
                  <p:embed/>
                </p:oleObj>
              </mc:Choice>
              <mc:Fallback>
                <p:oleObj name="Формула" r:id="rId3" imgW="3467100" imgH="78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2025"/>
                        <a:ext cx="37433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581525"/>
          <a:ext cx="18716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Формула" r:id="rId5" imgW="1828800" imgH="635000" progId="Equation.3">
                  <p:embed/>
                </p:oleObj>
              </mc:Choice>
              <mc:Fallback>
                <p:oleObj name="Формула" r:id="rId5" imgW="1828800" imgH="63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18716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2"/>
          <p:cNvGraphicFramePr>
            <a:graphicFrameLocks noChangeAspect="1"/>
          </p:cNvGraphicFramePr>
          <p:nvPr/>
        </p:nvGraphicFramePr>
        <p:xfrm>
          <a:off x="900113" y="5510213"/>
          <a:ext cx="2879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Формула" r:id="rId7" imgW="2578100" imgH="457200" progId="Equation.3">
                  <p:embed/>
                </p:oleObj>
              </mc:Choice>
              <mc:Fallback>
                <p:oleObj name="Формула" r:id="rId7" imgW="25781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0213"/>
                        <a:ext cx="28797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3"/>
          <p:cNvGraphicFramePr>
            <a:graphicFrameLocks noChangeAspect="1"/>
          </p:cNvGraphicFramePr>
          <p:nvPr/>
        </p:nvGraphicFramePr>
        <p:xfrm>
          <a:off x="900113" y="6381750"/>
          <a:ext cx="33845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Формула" r:id="rId9" imgW="3086100" imgH="215900" progId="Equation.3">
                  <p:embed/>
                </p:oleObj>
              </mc:Choice>
              <mc:Fallback>
                <p:oleObj name="Формула" r:id="rId9" imgW="30861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381750"/>
                        <a:ext cx="338455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 smtClean="0"/>
              <a:t>Задачи для самоконтроля</a:t>
            </a:r>
            <a:endParaRPr lang="ru-RU" altLang="ru-RU" dirty="0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561262" cy="48958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altLang="ru-RU" sz="1800" b="1" dirty="0" smtClean="0"/>
              <a:t>Задача 1. Модель Миллса.</a:t>
            </a:r>
          </a:p>
          <a:p>
            <a:pPr marL="0" indent="0" algn="just" eaLnBrk="1" hangingPunct="1">
              <a:buNone/>
            </a:pPr>
            <a:r>
              <a:rPr lang="ru-RU" altLang="ru-RU" sz="1800" dirty="0" smtClean="0"/>
              <a:t>В </a:t>
            </a:r>
            <a:r>
              <a:rPr lang="ru-RU" altLang="ru-RU" sz="1800" dirty="0"/>
              <a:t>программу преднамеренно внесли (посеяли) 10 ошибок. В ре­зультате тестирования обнаружено 12 ошибок, из которых 10 ошибок были внесены преднамеренно. Все обнаруженные ошибки исправле­ны. До начала тестирования предполагалось, что программа содер­жит не более 4 ошибок. Требуется оценить количество ошибок до начала тестирования и степень </a:t>
            </a:r>
            <a:r>
              <a:rPr lang="ru-RU" altLang="ru-RU" sz="1800" dirty="0" smtClean="0"/>
              <a:t>отлаженности </a:t>
            </a:r>
            <a:r>
              <a:rPr lang="ru-RU" altLang="ru-RU" sz="1800" dirty="0"/>
              <a:t>программы</a:t>
            </a:r>
            <a:r>
              <a:rPr lang="ru-RU" altLang="ru-RU" sz="1800" dirty="0" smtClean="0"/>
              <a:t>.</a:t>
            </a:r>
          </a:p>
          <a:p>
            <a:pPr marL="0" indent="0" algn="just" eaLnBrk="1" hangingPunct="1">
              <a:buNone/>
            </a:pPr>
            <a:r>
              <a:rPr lang="ru-RU" altLang="ru-RU" sz="1800" b="1" dirty="0"/>
              <a:t>Задача </a:t>
            </a:r>
            <a:r>
              <a:rPr lang="ru-RU" altLang="ru-RU" sz="1800" b="1" dirty="0" smtClean="0"/>
              <a:t>2</a:t>
            </a:r>
            <a:r>
              <a:rPr lang="ru-RU" altLang="ru-RU" sz="1800" b="1" dirty="0"/>
              <a:t>. Простая интуитивная </a:t>
            </a:r>
            <a:r>
              <a:rPr lang="ru-RU" altLang="ru-RU" sz="1800" b="1" dirty="0" smtClean="0"/>
              <a:t>модель.</a:t>
            </a:r>
          </a:p>
          <a:p>
            <a:pPr marL="0" indent="0" algn="just" eaLnBrk="1" hangingPunct="1">
              <a:buNone/>
            </a:pPr>
            <a:r>
              <a:rPr lang="ru-RU" altLang="ru-RU" sz="1800" dirty="0"/>
              <a:t> Предположим, что две независимые группы </a:t>
            </a:r>
            <a:r>
              <a:rPr lang="ru-RU" altLang="ru-RU" sz="1800" dirty="0" err="1"/>
              <a:t>тестировщиков</a:t>
            </a:r>
            <a:r>
              <a:rPr lang="ru-RU" altLang="ru-RU" sz="1800" dirty="0"/>
              <a:t> нашли в программе 40 и 30 ошибок соответственно. При этом оказалось, что 10 ошибок общие, их нашли обе группы. Требуется найти общее количество ошибок в программе, до начала тестирования.</a:t>
            </a:r>
            <a:endParaRPr lang="en-US" alt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 smtClean="0"/>
              <a:t>Задачи для самоконтроля</a:t>
            </a:r>
            <a:endParaRPr lang="ru-RU" altLang="ru-RU" dirty="0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561262" cy="48958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altLang="ru-RU" sz="1800" b="1" dirty="0" smtClean="0"/>
              <a:t>Задача 3</a:t>
            </a:r>
            <a:r>
              <a:rPr lang="ru-RU" altLang="ru-RU" sz="1800" b="1" dirty="0"/>
              <a:t>. </a:t>
            </a:r>
            <a:r>
              <a:rPr lang="ru-RU" altLang="ru-RU" sz="1800" b="1" dirty="0" smtClean="0"/>
              <a:t>Модель </a:t>
            </a:r>
            <a:r>
              <a:rPr lang="ru-RU" altLang="ru-RU" sz="1800" b="1" dirty="0" err="1" smtClean="0"/>
              <a:t>Коркорэна</a:t>
            </a:r>
            <a:r>
              <a:rPr lang="ru-RU" altLang="ru-RU" sz="1800" b="1" dirty="0" smtClean="0"/>
              <a:t>.</a:t>
            </a:r>
          </a:p>
          <a:p>
            <a:pPr marL="0" indent="0" algn="just" eaLnBrk="1" hangingPunct="1">
              <a:buNone/>
            </a:pPr>
            <a:r>
              <a:rPr lang="ru-RU" altLang="ru-RU" sz="1800" dirty="0"/>
              <a:t>Было проведено 100 испытаний программы. 20 из 100 испытаний прошли безуспешно, а в остальных случаях получились следующие данные</a:t>
            </a:r>
            <a:r>
              <a:rPr lang="ru-RU" altLang="ru-RU" sz="1800" dirty="0" smtClean="0"/>
              <a:t>:</a:t>
            </a:r>
          </a:p>
          <a:p>
            <a:pPr marL="0" indent="0" algn="just" eaLnBrk="1" hangingPunct="1">
              <a:buNone/>
            </a:pPr>
            <a:endParaRPr lang="ru-RU" altLang="ru-RU" sz="1800" b="1" dirty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endParaRPr lang="ru-RU" altLang="ru-RU" sz="1800" b="1" dirty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endParaRPr lang="ru-RU" altLang="ru-RU" sz="1800" b="1" dirty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endParaRPr lang="ru-RU" altLang="ru-RU" sz="1800" b="1" dirty="0"/>
          </a:p>
          <a:p>
            <a:pPr marL="0" indent="0" algn="just" eaLnBrk="1" hangingPunct="1">
              <a:buNone/>
            </a:pPr>
            <a:r>
              <a:rPr lang="ru-RU" altLang="ru-RU" sz="1800" dirty="0"/>
              <a:t>Оценить надёжность программы  по модели </a:t>
            </a:r>
            <a:r>
              <a:rPr lang="ru-RU" altLang="ru-RU" sz="1800" dirty="0" err="1"/>
              <a:t>Коркорэна</a:t>
            </a:r>
            <a:r>
              <a:rPr lang="ru-RU" altLang="ru-RU" sz="1800" dirty="0"/>
              <a:t>. 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1"/>
          <a:stretch/>
        </p:blipFill>
        <p:spPr bwMode="auto">
          <a:xfrm>
            <a:off x="1547664" y="2996952"/>
            <a:ext cx="557332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4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 smtClean="0"/>
              <a:t>Задачи для самоконтроля</a:t>
            </a:r>
            <a:endParaRPr lang="ru-RU" altLang="ru-RU" dirty="0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561262" cy="48958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altLang="ru-RU" sz="1800" b="1" dirty="0" smtClean="0"/>
              <a:t>Задача 4</a:t>
            </a:r>
            <a:r>
              <a:rPr lang="ru-RU" altLang="ru-RU" sz="1800" b="1" dirty="0"/>
              <a:t>. Модель </a:t>
            </a:r>
            <a:r>
              <a:rPr lang="ru-RU" altLang="ru-RU" sz="1800" b="1" dirty="0" smtClean="0"/>
              <a:t>Шумана.</a:t>
            </a:r>
          </a:p>
          <a:p>
            <a:pPr marL="0" indent="0" algn="just" eaLnBrk="1" hangingPunct="1">
              <a:buNone/>
            </a:pPr>
            <a:r>
              <a:rPr lang="ru-RU" altLang="ru-RU" sz="1800" dirty="0"/>
              <a:t>В тестируемой программе 1000 операторов. В процессе последовательных тестовых прогонов получены данные, приведенные в </a:t>
            </a:r>
            <a:r>
              <a:rPr lang="ru-RU" altLang="ru-RU" sz="1800" dirty="0" smtClean="0"/>
              <a:t>таблице:</a:t>
            </a:r>
            <a:endParaRPr lang="ru-RU" altLang="ru-RU" sz="1800" dirty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endParaRPr lang="ru-RU" altLang="ru-RU" sz="1800" b="1" dirty="0"/>
          </a:p>
          <a:p>
            <a:pPr marL="0" indent="0" algn="just" eaLnBrk="1" hangingPunct="1">
              <a:buNone/>
            </a:pPr>
            <a:endParaRPr lang="ru-RU" altLang="ru-RU" sz="1800" b="1" dirty="0" smtClean="0"/>
          </a:p>
          <a:p>
            <a:pPr marL="0" indent="0" algn="just" eaLnBrk="1" hangingPunct="1">
              <a:buNone/>
            </a:pPr>
            <a:r>
              <a:rPr lang="ru-RU" altLang="ru-RU" sz="1800" dirty="0"/>
              <a:t>Оценить надёжность по модели Шумана.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71111"/>
              </p:ext>
            </p:extLst>
          </p:nvPr>
        </p:nvGraphicFramePr>
        <p:xfrm>
          <a:off x="1331640" y="3068960"/>
          <a:ext cx="5760720" cy="7360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0225"/>
                <a:gridCol w="395605"/>
                <a:gridCol w="396240"/>
                <a:gridCol w="396240"/>
                <a:gridCol w="395605"/>
                <a:gridCol w="396240"/>
                <a:gridCol w="396240"/>
                <a:gridCol w="395605"/>
                <a:gridCol w="396240"/>
                <a:gridCol w="342900"/>
                <a:gridCol w="4495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№ прогона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Количество ошибок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117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 прогона (с)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333375"/>
            <a:ext cx="7096125" cy="1103313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Количественные показатели надежности</a:t>
            </a:r>
            <a:r>
              <a:rPr lang="en-US" altLang="ru-RU" sz="3200" b="1" smtClean="0"/>
              <a:t> (</a:t>
            </a:r>
            <a:r>
              <a:rPr lang="ru-RU" altLang="ru-RU" sz="3200" b="1" smtClean="0"/>
              <a:t>часть 1)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799388" cy="46164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u="sng" smtClean="0"/>
              <a:t>1.</a:t>
            </a:r>
            <a:r>
              <a:rPr lang="ru-RU" altLang="ru-RU" sz="1800" smtClean="0"/>
              <a:t> </a:t>
            </a:r>
            <a:r>
              <a:rPr lang="ru-RU" altLang="ru-RU" sz="1800" i="1" smtClean="0"/>
              <a:t>Вероятность безотказной работы</a:t>
            </a:r>
            <a:r>
              <a:rPr lang="ru-RU" altLang="ru-RU" sz="1800" smtClean="0"/>
              <a:t> – вероятность того, что в пределах заданной наработки отказ системы не наступит. Наработка – продолжительность или объем работы.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1800" smtClean="0"/>
              <a:t>    </a:t>
            </a:r>
            <a:r>
              <a:rPr lang="ru-RU" altLang="ru-RU" sz="1800" smtClean="0"/>
              <a:t>где            – вероятность безотказной работы,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	</a:t>
            </a:r>
            <a:r>
              <a:rPr lang="en-US" altLang="ru-RU" sz="1800" smtClean="0"/>
              <a:t>    </a:t>
            </a:r>
            <a:r>
              <a:rPr lang="ru-RU" altLang="ru-RU" sz="1800" smtClean="0"/>
              <a:t>    – случайное время работы до отказа,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	     </a:t>
            </a:r>
            <a:r>
              <a:rPr lang="en-US" altLang="ru-RU" sz="1800" smtClean="0"/>
              <a:t>    </a:t>
            </a:r>
            <a:r>
              <a:rPr lang="ru-RU" altLang="ru-RU" sz="1800" smtClean="0"/>
              <a:t> – заданная наработка.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1800" smtClean="0"/>
              <a:t>    </a:t>
            </a:r>
            <a:r>
              <a:rPr lang="ru-RU" altLang="ru-RU" sz="1800" smtClean="0"/>
              <a:t>Внимание: время процессорное!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u="sng" smtClean="0"/>
              <a:t>2.</a:t>
            </a:r>
            <a:r>
              <a:rPr lang="ru-RU" altLang="ru-RU" sz="1800" smtClean="0"/>
              <a:t> </a:t>
            </a:r>
            <a:r>
              <a:rPr lang="ru-RU" altLang="ru-RU" sz="1800" i="1" smtClean="0"/>
              <a:t>Вероятность отказа</a:t>
            </a:r>
            <a:r>
              <a:rPr lang="ru-RU" altLang="ru-RU" sz="1800" smtClean="0"/>
              <a:t> – вероятность того, что в пределах заданной наработки отказ системы наступит.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3490913" y="2955925"/>
          <a:ext cx="2160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Формула" r:id="rId3" imgW="1002865" imgH="215806" progId="Equation.3">
                  <p:embed/>
                </p:oleObj>
              </mc:Choice>
              <mc:Fallback>
                <p:oleObj name="Формула" r:id="rId3" imgW="100286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955925"/>
                        <a:ext cx="21605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1763713" y="3565525"/>
          <a:ext cx="574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Формула" r:id="rId5" imgW="342603" imgH="215713" progId="Equation.3">
                  <p:embed/>
                </p:oleObj>
              </mc:Choice>
              <mc:Fallback>
                <p:oleObj name="Формула" r:id="rId5" imgW="34260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65525"/>
                        <a:ext cx="5746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3" name="Object 11"/>
          <p:cNvGraphicFramePr>
            <a:graphicFrameLocks noChangeAspect="1"/>
          </p:cNvGraphicFramePr>
          <p:nvPr/>
        </p:nvGraphicFramePr>
        <p:xfrm>
          <a:off x="1744663" y="3932238"/>
          <a:ext cx="1635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Формула" r:id="rId7" imgW="88746" imgH="152136" progId="Equation.3">
                  <p:embed/>
                </p:oleObj>
              </mc:Choice>
              <mc:Fallback>
                <p:oleObj name="Формула" r:id="rId7" imgW="88746" imgH="1521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3932238"/>
                        <a:ext cx="1635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5" name="Object 13"/>
          <p:cNvGraphicFramePr>
            <a:graphicFrameLocks noChangeAspect="1"/>
          </p:cNvGraphicFramePr>
          <p:nvPr/>
        </p:nvGraphicFramePr>
        <p:xfrm>
          <a:off x="1763713" y="4221163"/>
          <a:ext cx="287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Формула" r:id="rId9" imgW="152268" imgH="152268" progId="Equation.3">
                  <p:embed/>
                </p:oleObj>
              </mc:Choice>
              <mc:Fallback>
                <p:oleObj name="Формула" r:id="rId9" imgW="152268" imgH="1522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873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57" name="Object 18"/>
          <p:cNvGraphicFramePr>
            <a:graphicFrameLocks noChangeAspect="1"/>
          </p:cNvGraphicFramePr>
          <p:nvPr/>
        </p:nvGraphicFramePr>
        <p:xfrm>
          <a:off x="3635375" y="5876925"/>
          <a:ext cx="1871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Формула" r:id="rId11" imgW="977476" imgH="215806" progId="Equation.3">
                  <p:embed/>
                </p:oleObj>
              </mc:Choice>
              <mc:Fallback>
                <p:oleObj name="Формула" r:id="rId11" imgW="977476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76925"/>
                        <a:ext cx="1871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60350"/>
            <a:ext cx="7158037" cy="119697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Количественные показатели надежности</a:t>
            </a:r>
            <a:r>
              <a:rPr lang="en-US" altLang="ru-RU" sz="3200" b="1" smtClean="0"/>
              <a:t> (</a:t>
            </a:r>
            <a:r>
              <a:rPr lang="ru-RU" altLang="ru-RU" sz="3200" b="1" smtClean="0"/>
              <a:t>часть 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844675"/>
            <a:ext cx="7726363" cy="45370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u="sng" smtClean="0"/>
              <a:t>3.</a:t>
            </a:r>
            <a:r>
              <a:rPr lang="ru-RU" altLang="ru-RU" sz="1800" smtClean="0"/>
              <a:t> </a:t>
            </a:r>
            <a:r>
              <a:rPr lang="ru-RU" altLang="ru-RU" sz="1800" i="1" smtClean="0"/>
              <a:t>Интенсивность отказов</a:t>
            </a:r>
            <a:r>
              <a:rPr lang="ru-RU" altLang="ru-RU" sz="1800" smtClean="0"/>
              <a:t> – условная плотность вероятности</a:t>
            </a:r>
            <a:r>
              <a:rPr lang="en-US" altLang="ru-RU" sz="1800" smtClean="0"/>
              <a:t> </a:t>
            </a:r>
            <a:r>
              <a:rPr lang="ru-RU" altLang="ru-RU" sz="1800" smtClean="0"/>
              <a:t>возникновения отказа ПС в определенный момент времени при условии, что до этого времени отказ не возник.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	        – плотность вероятности отказа в момент времени,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            – число отказов в единицу времени.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        Если               , то              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1800" smtClean="0"/>
              <a:t>        Если               , то                             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922713" y="2781300"/>
          <a:ext cx="1225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Формула" r:id="rId3" imgW="761669" imgH="418918" progId="Equation.3">
                  <p:embed/>
                </p:oleObj>
              </mc:Choice>
              <mc:Fallback>
                <p:oleObj name="Формула" r:id="rId3" imgW="76166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2781300"/>
                        <a:ext cx="12255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75" name="Object 6"/>
          <p:cNvGraphicFramePr>
            <a:graphicFrameLocks noChangeAspect="1"/>
          </p:cNvGraphicFramePr>
          <p:nvPr/>
        </p:nvGraphicFramePr>
        <p:xfrm>
          <a:off x="1403350" y="3414713"/>
          <a:ext cx="504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Формула" r:id="rId5" imgW="291847" imgH="215713" progId="Equation.3">
                  <p:embed/>
                </p:oleObj>
              </mc:Choice>
              <mc:Fallback>
                <p:oleObj name="Формула" r:id="rId5" imgW="291847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14713"/>
                        <a:ext cx="504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77" name="Object 8"/>
          <p:cNvGraphicFramePr>
            <a:graphicFrameLocks noChangeAspect="1"/>
          </p:cNvGraphicFramePr>
          <p:nvPr/>
        </p:nvGraphicFramePr>
        <p:xfrm>
          <a:off x="1465263" y="3789363"/>
          <a:ext cx="2270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Формула" r:id="rId7" imgW="139579" imgH="177646" progId="Equation.3">
                  <p:embed/>
                </p:oleObj>
              </mc:Choice>
              <mc:Fallback>
                <p:oleObj name="Формула" r:id="rId7" imgW="139579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789363"/>
                        <a:ext cx="227012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79" name="Object 10"/>
          <p:cNvGraphicFramePr>
            <a:graphicFrameLocks noChangeAspect="1"/>
          </p:cNvGraphicFramePr>
          <p:nvPr/>
        </p:nvGraphicFramePr>
        <p:xfrm>
          <a:off x="4067175" y="4090988"/>
          <a:ext cx="12969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Формула" r:id="rId9" imgW="799753" imgH="393529" progId="Equation.3">
                  <p:embed/>
                </p:oleObj>
              </mc:Choice>
              <mc:Fallback>
                <p:oleObj name="Формула" r:id="rId9" imgW="79975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90988"/>
                        <a:ext cx="12969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81" name="Object 12"/>
          <p:cNvGraphicFramePr>
            <a:graphicFrameLocks noChangeAspect="1"/>
          </p:cNvGraphicFramePr>
          <p:nvPr/>
        </p:nvGraphicFramePr>
        <p:xfrm>
          <a:off x="2124075" y="5084763"/>
          <a:ext cx="8651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Формула" r:id="rId11" imgW="621760" imgH="177646" progId="Equation.3">
                  <p:embed/>
                </p:oleObj>
              </mc:Choice>
              <mc:Fallback>
                <p:oleObj name="Формула" r:id="rId11" imgW="621760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84763"/>
                        <a:ext cx="8651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83" name="Object 14"/>
          <p:cNvGraphicFramePr>
            <a:graphicFrameLocks noChangeAspect="1"/>
          </p:cNvGraphicFramePr>
          <p:nvPr/>
        </p:nvGraphicFramePr>
        <p:xfrm>
          <a:off x="3421063" y="5029200"/>
          <a:ext cx="1727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Формула" r:id="rId13" imgW="1091726" imgH="215806" progId="Equation.3">
                  <p:embed/>
                </p:oleObj>
              </mc:Choice>
              <mc:Fallback>
                <p:oleObj name="Формула" r:id="rId13" imgW="1091726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029200"/>
                        <a:ext cx="17272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85" name="Object 16"/>
          <p:cNvGraphicFramePr>
            <a:graphicFrameLocks noChangeAspect="1"/>
          </p:cNvGraphicFramePr>
          <p:nvPr/>
        </p:nvGraphicFramePr>
        <p:xfrm>
          <a:off x="2124075" y="5768975"/>
          <a:ext cx="863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Формула" r:id="rId15" imgW="621760" imgH="177646" progId="Equation.3">
                  <p:embed/>
                </p:oleObj>
              </mc:Choice>
              <mc:Fallback>
                <p:oleObj name="Формула" r:id="rId15" imgW="621760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68975"/>
                        <a:ext cx="863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87" name="Object 18"/>
          <p:cNvGraphicFramePr>
            <a:graphicFrameLocks noChangeAspect="1"/>
          </p:cNvGraphicFramePr>
          <p:nvPr/>
        </p:nvGraphicFramePr>
        <p:xfrm>
          <a:off x="3421063" y="5661025"/>
          <a:ext cx="1800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Формула" r:id="rId17" imgW="1180588" imgH="279279" progId="Equation.3">
                  <p:embed/>
                </p:oleObj>
              </mc:Choice>
              <mc:Fallback>
                <p:oleObj name="Формула" r:id="rId17" imgW="1180588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661025"/>
                        <a:ext cx="18002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813"/>
            <a:ext cx="7158037" cy="1033462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Количественные показатели надежности</a:t>
            </a:r>
            <a:r>
              <a:rPr lang="en-US" altLang="ru-RU" sz="3200" b="1" smtClean="0"/>
              <a:t> (</a:t>
            </a:r>
            <a:r>
              <a:rPr lang="ru-RU" altLang="ru-RU" sz="3200" b="1" smtClean="0"/>
              <a:t>часть </a:t>
            </a:r>
            <a:r>
              <a:rPr lang="en-US" altLang="ru-RU" sz="3200" b="1" smtClean="0"/>
              <a:t>3</a:t>
            </a:r>
            <a:r>
              <a:rPr lang="ru-RU" altLang="ru-RU" sz="3200" b="1" smtClean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16113"/>
            <a:ext cx="7661275" cy="47529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1400" u="sng" smtClean="0"/>
              <a:t>4.</a:t>
            </a:r>
            <a:r>
              <a:rPr lang="en-US" altLang="ru-RU" sz="1400" smtClean="0"/>
              <a:t> </a:t>
            </a:r>
            <a:r>
              <a:rPr lang="ru-RU" altLang="ru-RU" sz="1400" i="1" smtClean="0"/>
              <a:t>Средняя наработка до отказа</a:t>
            </a:r>
            <a:r>
              <a:rPr lang="ru-RU" altLang="ru-RU" sz="1400" smtClean="0"/>
              <a:t> – математическое ожидание времени работы ПС до очередного отказа.</a:t>
            </a:r>
            <a:endParaRPr lang="en-US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1400" smtClean="0"/>
              <a:t>					</a:t>
            </a:r>
            <a:r>
              <a:rPr lang="ru-RU" altLang="ru-RU" sz="1400" smtClean="0"/>
              <a:t>, где </a:t>
            </a:r>
            <a:r>
              <a:rPr lang="en-US" altLang="ru-RU" sz="1400" smtClean="0"/>
              <a:t>n – </a:t>
            </a:r>
            <a:r>
              <a:rPr lang="ru-RU" altLang="ru-RU" sz="1400" smtClean="0"/>
              <a:t>количество отказов.</a:t>
            </a:r>
            <a:endParaRPr lang="en-US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1400" u="sng" smtClean="0"/>
              <a:t>5.</a:t>
            </a:r>
            <a:r>
              <a:rPr lang="en-US" altLang="ru-RU" sz="1400" smtClean="0"/>
              <a:t> </a:t>
            </a:r>
            <a:r>
              <a:rPr lang="ru-RU" altLang="ru-RU" sz="1400" i="1" smtClean="0"/>
              <a:t>Среднее время восстановления</a:t>
            </a:r>
            <a:r>
              <a:rPr lang="ru-RU" altLang="ru-RU" sz="1400" smtClean="0"/>
              <a:t> – математическое ожидание времени отказа.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smtClean="0"/>
              <a:t>			  , где 		     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smtClean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smtClean="0"/>
              <a:t>      где         – время на локализацию отказа,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smtClean="0"/>
              <a:t>                    – время на устранение отказа,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smtClean="0"/>
              <a:t>		 – время на проверку работоспособности.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ru-RU" sz="14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1400" u="sng" smtClean="0"/>
              <a:t>6.</a:t>
            </a:r>
            <a:r>
              <a:rPr lang="ru-RU" altLang="ru-RU" sz="1400" smtClean="0"/>
              <a:t> </a:t>
            </a:r>
            <a:r>
              <a:rPr lang="ru-RU" altLang="ru-RU" sz="1400" i="1" smtClean="0"/>
              <a:t>Коэффициент готовности</a:t>
            </a:r>
            <a:r>
              <a:rPr lang="ru-RU" altLang="ru-RU" sz="1400" smtClean="0"/>
              <a:t> – вероятность того, что ПС окажется в работоспособном состоянии в произвольный момент времени его использования по назначению.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140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3203575" y="2276475"/>
          <a:ext cx="14398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Формула" r:id="rId3" imgW="1244600" imgH="393700" progId="Equation.3">
                  <p:embed/>
                </p:oleObj>
              </mc:Choice>
              <mc:Fallback>
                <p:oleObj name="Формула" r:id="rId3" imgW="1244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76475"/>
                        <a:ext cx="14398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3203575" y="2636838"/>
          <a:ext cx="863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Формула" r:id="rId5" imgW="774364" imgH="482391" progId="Equation.3">
                  <p:embed/>
                </p:oleObj>
              </mc:Choice>
              <mc:Fallback>
                <p:oleObj name="Формула" r:id="rId5" imgW="774364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8636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331913" y="3500438"/>
          <a:ext cx="1584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Формула" r:id="rId7" imgW="1422400" imgH="419100" progId="Equation.3">
                  <p:embed/>
                </p:oleObj>
              </mc:Choice>
              <mc:Fallback>
                <p:oleObj name="Формула" r:id="rId7" imgW="1422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5843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3419475" y="3608388"/>
          <a:ext cx="1439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Формула" r:id="rId9" imgW="1143000" imgH="241300" progId="Equation.3">
                  <p:embed/>
                </p:oleObj>
              </mc:Choice>
              <mc:Fallback>
                <p:oleObj name="Формула" r:id="rId9" imgW="11430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08388"/>
                        <a:ext cx="14398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204" name="Object 14"/>
          <p:cNvGraphicFramePr>
            <a:graphicFrameLocks noChangeAspect="1"/>
          </p:cNvGraphicFramePr>
          <p:nvPr/>
        </p:nvGraphicFramePr>
        <p:xfrm>
          <a:off x="1738313" y="4184650"/>
          <a:ext cx="2714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Формула" r:id="rId11" imgW="203112" imgH="241195" progId="Equation.3">
                  <p:embed/>
                </p:oleObj>
              </mc:Choice>
              <mc:Fallback>
                <p:oleObj name="Формула" r:id="rId11" imgW="203112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184650"/>
                        <a:ext cx="2714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9"/>
          <p:cNvSpPr>
            <a:spLocks noChangeArrowheads="1"/>
          </p:cNvSpPr>
          <p:nvPr/>
        </p:nvSpPr>
        <p:spPr bwMode="auto">
          <a:xfrm>
            <a:off x="-180975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206" name="Object 18"/>
          <p:cNvGraphicFramePr>
            <a:graphicFrameLocks noChangeAspect="1"/>
          </p:cNvGraphicFramePr>
          <p:nvPr/>
        </p:nvGraphicFramePr>
        <p:xfrm>
          <a:off x="1712913" y="440055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Формула" r:id="rId13" imgW="215713" imgH="241091" progId="Equation.3">
                  <p:embed/>
                </p:oleObj>
              </mc:Choice>
              <mc:Fallback>
                <p:oleObj name="Формула" r:id="rId13" imgW="215713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400550"/>
                        <a:ext cx="2984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21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208" name="Object 20"/>
          <p:cNvGraphicFramePr>
            <a:graphicFrameLocks noChangeAspect="1"/>
          </p:cNvGraphicFramePr>
          <p:nvPr/>
        </p:nvGraphicFramePr>
        <p:xfrm>
          <a:off x="1692275" y="4687888"/>
          <a:ext cx="2984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Формула" r:id="rId15" imgW="215713" imgH="241091" progId="Equation.3">
                  <p:embed/>
                </p:oleObj>
              </mc:Choice>
              <mc:Fallback>
                <p:oleObj name="Формула" r:id="rId15" imgW="215713" imgH="24109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87888"/>
                        <a:ext cx="2984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210" name="Object 22"/>
          <p:cNvGraphicFramePr>
            <a:graphicFrameLocks noChangeAspect="1"/>
          </p:cNvGraphicFramePr>
          <p:nvPr/>
        </p:nvGraphicFramePr>
        <p:xfrm>
          <a:off x="3995738" y="5734050"/>
          <a:ext cx="1152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Формула" r:id="rId17" imgW="825500" imgH="431800" progId="Equation.3">
                  <p:embed/>
                </p:oleObj>
              </mc:Choice>
              <mc:Fallback>
                <p:oleObj name="Формула" r:id="rId17" imgW="8255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734050"/>
                        <a:ext cx="1152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60350"/>
            <a:ext cx="7169150" cy="1125538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/>
              <a:t>Классификация </a:t>
            </a:r>
            <a:br>
              <a:rPr lang="ru-RU" altLang="ru-RU" sz="2800" b="1" smtClean="0"/>
            </a:br>
            <a:r>
              <a:rPr lang="ru-RU" altLang="ru-RU" sz="2800" b="1" smtClean="0"/>
              <a:t>моделей надежности ПС (МНПС)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920037" cy="1681163"/>
          </a:xfr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dirty="0" smtClean="0"/>
              <a:t>	С целью управления надежностью возникает необходимость ее измерения, оценки и прогнозирования. Основным средством оценки и прогнозирования надежности являются модели надежности.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dirty="0" smtClean="0"/>
              <a:t>	Модель надежности ПО (МНПО) – математическая модель, построенная для оценки зависимости надежности ПС от заранее известных или оцененных в ходе тестирования параметров.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067175" y="3644900"/>
            <a:ext cx="1296988" cy="647700"/>
          </a:xfrm>
          <a:prstGeom prst="roundRect">
            <a:avLst>
              <a:gd name="adj" fmla="val 1666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МНПО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116013" y="4292600"/>
            <a:ext cx="2663825" cy="574675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аналитические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5580063" y="4292600"/>
            <a:ext cx="2663825" cy="574675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эмпирические</a:t>
            </a:r>
          </a:p>
        </p:txBody>
      </p:sp>
      <p:cxnSp>
        <p:nvCxnSpPr>
          <p:cNvPr id="87053" name="AutoShape 13"/>
          <p:cNvCxnSpPr>
            <a:cxnSpLocks noChangeShapeType="1"/>
            <a:stCxn id="87050" idx="1"/>
            <a:endCxn id="87051" idx="0"/>
          </p:cNvCxnSpPr>
          <p:nvPr/>
        </p:nvCxnSpPr>
        <p:spPr bwMode="auto">
          <a:xfrm rot="10800000" flipV="1">
            <a:off x="2447925" y="3968750"/>
            <a:ext cx="1619250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4" name="AutoShape 14"/>
          <p:cNvCxnSpPr>
            <a:cxnSpLocks noChangeShapeType="1"/>
            <a:stCxn id="87050" idx="3"/>
            <a:endCxn id="87052" idx="0"/>
          </p:cNvCxnSpPr>
          <p:nvPr/>
        </p:nvCxnSpPr>
        <p:spPr bwMode="auto">
          <a:xfrm>
            <a:off x="5364163" y="3968750"/>
            <a:ext cx="1547812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16013" y="5157788"/>
            <a:ext cx="2663825" cy="1439862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показатель надежности </a:t>
            </a:r>
          </a:p>
          <a:p>
            <a:pPr algn="ctr" eaLnBrk="1" hangingPunct="1"/>
            <a:r>
              <a:rPr lang="ru-RU" altLang="ru-RU" sz="1600"/>
              <a:t>определяется на </a:t>
            </a:r>
          </a:p>
          <a:p>
            <a:pPr algn="ctr" eaLnBrk="1" hangingPunct="1"/>
            <a:r>
              <a:rPr lang="ru-RU" altLang="ru-RU" sz="1600"/>
              <a:t>основании данных </a:t>
            </a:r>
          </a:p>
          <a:p>
            <a:pPr algn="ctr" eaLnBrk="1" hangingPunct="1"/>
            <a:r>
              <a:rPr lang="ru-RU" altLang="ru-RU" sz="1600"/>
              <a:t>о поведении программы </a:t>
            </a:r>
          </a:p>
          <a:p>
            <a:pPr algn="ctr" eaLnBrk="1" hangingPunct="1"/>
            <a:r>
              <a:rPr lang="ru-RU" altLang="ru-RU" sz="1600"/>
              <a:t>в процессе тестирования 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5580063" y="5157788"/>
            <a:ext cx="2663825" cy="1439862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существует возможность </a:t>
            </a:r>
          </a:p>
          <a:p>
            <a:pPr algn="ctr" eaLnBrk="1" hangingPunct="1"/>
            <a:r>
              <a:rPr lang="ru-RU" altLang="ru-RU" sz="1600"/>
              <a:t>предсказывать показатели </a:t>
            </a:r>
          </a:p>
          <a:p>
            <a:pPr algn="ctr" eaLnBrk="1" hangingPunct="1"/>
            <a:r>
              <a:rPr lang="ru-RU" altLang="ru-RU" sz="1600"/>
              <a:t>надежности на основе </a:t>
            </a:r>
          </a:p>
          <a:p>
            <a:pPr algn="ctr" eaLnBrk="1" hangingPunct="1"/>
            <a:r>
              <a:rPr lang="ru-RU" altLang="ru-RU" sz="1600"/>
              <a:t>данных о метрических </a:t>
            </a:r>
          </a:p>
          <a:p>
            <a:pPr algn="ctr" eaLnBrk="1" hangingPunct="1"/>
            <a:r>
              <a:rPr lang="ru-RU" altLang="ru-RU" sz="1600"/>
              <a:t>свойствах программы</a:t>
            </a:r>
            <a:r>
              <a:rPr lang="ru-RU" altLang="ru-RU" sz="1000"/>
              <a:t> </a:t>
            </a:r>
          </a:p>
        </p:txBody>
      </p:sp>
      <p:cxnSp>
        <p:nvCxnSpPr>
          <p:cNvPr id="87057" name="AutoShape 17"/>
          <p:cNvCxnSpPr>
            <a:cxnSpLocks noChangeShapeType="1"/>
            <a:stCxn id="87051" idx="2"/>
            <a:endCxn id="87055" idx="0"/>
          </p:cNvCxnSpPr>
          <p:nvPr/>
        </p:nvCxnSpPr>
        <p:spPr bwMode="auto">
          <a:xfrm rot="5400000">
            <a:off x="2302668" y="5012532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8" name="AutoShape 18"/>
          <p:cNvCxnSpPr>
            <a:cxnSpLocks noChangeShapeType="1"/>
            <a:stCxn id="87052" idx="2"/>
            <a:endCxn id="87056" idx="0"/>
          </p:cNvCxnSpPr>
          <p:nvPr/>
        </p:nvCxnSpPr>
        <p:spPr bwMode="auto">
          <a:xfrm rot="5400000">
            <a:off x="6766718" y="5012532"/>
            <a:ext cx="290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5" grpId="0" animBg="1"/>
      <p:bldP spid="870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333375"/>
            <a:ext cx="7158038" cy="936625"/>
          </a:xfrm>
        </p:spPr>
        <p:txBody>
          <a:bodyPr/>
          <a:lstStyle/>
          <a:p>
            <a:pPr algn="ctr" eaLnBrk="1" hangingPunct="1"/>
            <a:r>
              <a:rPr lang="ru-RU" altLang="ru-RU" sz="3200" smtClean="0"/>
              <a:t>Общая схема классификации МНПС</a:t>
            </a: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4138613" y="1557338"/>
            <a:ext cx="1296987" cy="431800"/>
          </a:xfrm>
          <a:prstGeom prst="ellipse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МНПС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1763713" y="2276475"/>
            <a:ext cx="2016125" cy="360363"/>
          </a:xfrm>
          <a:prstGeom prst="octagon">
            <a:avLst>
              <a:gd name="adj" fmla="val 2928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u="sng"/>
              <a:t>Аналитические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6011863" y="1700213"/>
            <a:ext cx="1873250" cy="360362"/>
          </a:xfrm>
          <a:prstGeom prst="octagon">
            <a:avLst>
              <a:gd name="adj" fmla="val 2928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u="sng"/>
              <a:t>Эмпирические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322263" y="3213100"/>
            <a:ext cx="1728787" cy="287338"/>
          </a:xfrm>
          <a:prstGeom prst="roundRect">
            <a:avLst>
              <a:gd name="adj" fmla="val 1666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Динамические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5867400" y="3213100"/>
            <a:ext cx="1657350" cy="287338"/>
          </a:xfrm>
          <a:prstGeom prst="roundRect">
            <a:avLst>
              <a:gd name="adj" fmla="val 1666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Статические</a:t>
            </a:r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2844800" y="3860800"/>
            <a:ext cx="1584325" cy="360363"/>
          </a:xfrm>
          <a:prstGeom prst="plus">
            <a:avLst>
              <a:gd name="adj" fmla="val 25000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Непрерывные</a:t>
            </a:r>
          </a:p>
        </p:txBody>
      </p:sp>
      <p:sp>
        <p:nvSpPr>
          <p:cNvPr id="13321" name="AutoShape 10"/>
          <p:cNvSpPr>
            <a:spLocks noChangeArrowheads="1"/>
          </p:cNvSpPr>
          <p:nvPr/>
        </p:nvSpPr>
        <p:spPr bwMode="auto">
          <a:xfrm>
            <a:off x="5291138" y="3716338"/>
            <a:ext cx="1511300" cy="576262"/>
          </a:xfrm>
          <a:prstGeom prst="plus">
            <a:avLst>
              <a:gd name="adj" fmla="val 25000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По области </a:t>
            </a:r>
          </a:p>
          <a:p>
            <a:pPr algn="ctr" eaLnBrk="1" hangingPunct="1"/>
            <a:r>
              <a:rPr lang="ru-RU" altLang="ru-RU" sz="1600"/>
              <a:t>ошибок</a:t>
            </a:r>
          </a:p>
        </p:txBody>
      </p:sp>
      <p:cxnSp>
        <p:nvCxnSpPr>
          <p:cNvPr id="13322" name="AutoShape 11"/>
          <p:cNvCxnSpPr>
            <a:cxnSpLocks noChangeShapeType="1"/>
            <a:stCxn id="13315" idx="2"/>
            <a:endCxn id="13316" idx="2"/>
          </p:cNvCxnSpPr>
          <p:nvPr/>
        </p:nvCxnSpPr>
        <p:spPr bwMode="auto">
          <a:xfrm rot="10800000" flipV="1">
            <a:off x="3779838" y="1773238"/>
            <a:ext cx="358775" cy="684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3"/>
          <p:cNvCxnSpPr>
            <a:cxnSpLocks noChangeShapeType="1"/>
            <a:stCxn id="13315" idx="6"/>
            <a:endCxn id="13317" idx="3"/>
          </p:cNvCxnSpPr>
          <p:nvPr/>
        </p:nvCxnSpPr>
        <p:spPr bwMode="auto">
          <a:xfrm>
            <a:off x="5435600" y="1773238"/>
            <a:ext cx="576263" cy="1079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4" name="AutoShape 14"/>
          <p:cNvSpPr>
            <a:spLocks noChangeArrowheads="1"/>
          </p:cNvSpPr>
          <p:nvPr/>
        </p:nvSpPr>
        <p:spPr bwMode="auto">
          <a:xfrm>
            <a:off x="612775" y="3860800"/>
            <a:ext cx="1439863" cy="360363"/>
          </a:xfrm>
          <a:prstGeom prst="plus">
            <a:avLst>
              <a:gd name="adj" fmla="val 25000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Дискретные</a:t>
            </a:r>
          </a:p>
        </p:txBody>
      </p:sp>
      <p:sp>
        <p:nvSpPr>
          <p:cNvPr id="13325" name="AutoShape 15"/>
          <p:cNvSpPr>
            <a:spLocks noChangeArrowheads="1"/>
          </p:cNvSpPr>
          <p:nvPr/>
        </p:nvSpPr>
        <p:spPr bwMode="auto">
          <a:xfrm>
            <a:off x="7381875" y="3716338"/>
            <a:ext cx="1511300" cy="503237"/>
          </a:xfrm>
          <a:prstGeom prst="plus">
            <a:avLst>
              <a:gd name="adj" fmla="val 25000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По области </a:t>
            </a:r>
          </a:p>
          <a:p>
            <a:pPr algn="ctr" eaLnBrk="1" hangingPunct="1"/>
            <a:r>
              <a:rPr lang="ru-RU" altLang="ru-RU" sz="1600"/>
              <a:t>данных</a:t>
            </a:r>
          </a:p>
        </p:txBody>
      </p:sp>
      <p:sp>
        <p:nvSpPr>
          <p:cNvPr id="13326" name="AutoShape 16"/>
          <p:cNvSpPr>
            <a:spLocks noChangeArrowheads="1"/>
          </p:cNvSpPr>
          <p:nvPr/>
        </p:nvSpPr>
        <p:spPr bwMode="auto">
          <a:xfrm>
            <a:off x="4932363" y="2565400"/>
            <a:ext cx="1511300" cy="287338"/>
          </a:xfrm>
          <a:prstGeom prst="roundRect">
            <a:avLst>
              <a:gd name="adj" fmla="val 1666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сложности</a:t>
            </a:r>
          </a:p>
        </p:txBody>
      </p:sp>
      <p:sp>
        <p:nvSpPr>
          <p:cNvPr id="13327" name="AutoShape 17"/>
          <p:cNvSpPr>
            <a:spLocks noChangeArrowheads="1"/>
          </p:cNvSpPr>
          <p:nvPr/>
        </p:nvSpPr>
        <p:spPr bwMode="auto">
          <a:xfrm>
            <a:off x="6732588" y="2565400"/>
            <a:ext cx="2016125" cy="431800"/>
          </a:xfrm>
          <a:prstGeom prst="roundRect">
            <a:avLst>
              <a:gd name="adj" fmla="val 16667"/>
            </a:avLst>
          </a:prstGeom>
          <a:solidFill>
            <a:srgbClr val="E5E6A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Модель, определяющая </a:t>
            </a:r>
          </a:p>
          <a:p>
            <a:pPr algn="ctr" eaLnBrk="1" hangingPunct="1"/>
            <a:r>
              <a:rPr lang="ru-RU" altLang="ru-RU" sz="1200"/>
              <a:t>время доводки программы</a:t>
            </a:r>
          </a:p>
        </p:txBody>
      </p:sp>
      <p:cxnSp>
        <p:nvCxnSpPr>
          <p:cNvPr id="13328" name="AutoShape 19"/>
          <p:cNvCxnSpPr>
            <a:cxnSpLocks noChangeShapeType="1"/>
            <a:stCxn id="13317" idx="2"/>
            <a:endCxn id="13326" idx="0"/>
          </p:cNvCxnSpPr>
          <p:nvPr/>
        </p:nvCxnSpPr>
        <p:spPr bwMode="auto">
          <a:xfrm rot="5400000">
            <a:off x="6065838" y="1682750"/>
            <a:ext cx="504825" cy="1260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20"/>
          <p:cNvCxnSpPr>
            <a:cxnSpLocks noChangeShapeType="1"/>
            <a:stCxn id="13317" idx="2"/>
            <a:endCxn id="13327" idx="0"/>
          </p:cNvCxnSpPr>
          <p:nvPr/>
        </p:nvCxnSpPr>
        <p:spPr bwMode="auto">
          <a:xfrm rot="16200000" flipH="1">
            <a:off x="7092156" y="1916907"/>
            <a:ext cx="504825" cy="792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Rectangle 21"/>
          <p:cNvSpPr>
            <a:spLocks noChangeArrowheads="1"/>
          </p:cNvSpPr>
          <p:nvPr/>
        </p:nvSpPr>
        <p:spPr bwMode="auto">
          <a:xfrm>
            <a:off x="539750" y="4437063"/>
            <a:ext cx="1655763" cy="287337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Шумана</a:t>
            </a:r>
          </a:p>
        </p:txBody>
      </p:sp>
      <p:sp>
        <p:nvSpPr>
          <p:cNvPr id="13331" name="Rectangle 22"/>
          <p:cNvSpPr>
            <a:spLocks noChangeArrowheads="1"/>
          </p:cNvSpPr>
          <p:nvPr/>
        </p:nvSpPr>
        <p:spPr bwMode="auto">
          <a:xfrm>
            <a:off x="539750" y="4940300"/>
            <a:ext cx="1655763" cy="433388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Модифицированная </a:t>
            </a:r>
          </a:p>
          <a:p>
            <a:pPr algn="ctr" eaLnBrk="1" hangingPunct="1"/>
            <a:r>
              <a:rPr lang="ru-RU" altLang="ru-RU" sz="1200"/>
              <a:t>модель Шумана</a:t>
            </a:r>
          </a:p>
        </p:txBody>
      </p:sp>
      <p:sp>
        <p:nvSpPr>
          <p:cNvPr id="13332" name="Rectangle 23"/>
          <p:cNvSpPr>
            <a:spLocks noChangeArrowheads="1"/>
          </p:cNvSpPr>
          <p:nvPr/>
        </p:nvSpPr>
        <p:spPr bwMode="auto">
          <a:xfrm>
            <a:off x="539750" y="5516563"/>
            <a:ext cx="1655763" cy="288925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  <a:r>
              <a:rPr lang="en-US" altLang="ru-RU" sz="1200"/>
              <a:t>La Padula</a:t>
            </a:r>
            <a:endParaRPr lang="ru-RU" altLang="ru-RU" sz="1200"/>
          </a:p>
        </p:txBody>
      </p:sp>
      <p:sp>
        <p:nvSpPr>
          <p:cNvPr id="13333" name="Rectangle 24"/>
          <p:cNvSpPr>
            <a:spLocks noChangeArrowheads="1"/>
          </p:cNvSpPr>
          <p:nvPr/>
        </p:nvSpPr>
        <p:spPr bwMode="auto">
          <a:xfrm>
            <a:off x="539750" y="5949950"/>
            <a:ext cx="1655763" cy="431800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</a:p>
          <a:p>
            <a:pPr algn="ctr" eaLnBrk="1" hangingPunct="1"/>
            <a:r>
              <a:rPr lang="ru-RU" altLang="ru-RU" sz="1200"/>
              <a:t>Шика-Волвертона</a:t>
            </a:r>
          </a:p>
        </p:txBody>
      </p:sp>
      <p:sp>
        <p:nvSpPr>
          <p:cNvPr id="13334" name="Rectangle 25"/>
          <p:cNvSpPr>
            <a:spLocks noChangeArrowheads="1"/>
          </p:cNvSpPr>
          <p:nvPr/>
        </p:nvSpPr>
        <p:spPr bwMode="auto">
          <a:xfrm>
            <a:off x="2773363" y="4437063"/>
            <a:ext cx="1727200" cy="431800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</a:p>
          <a:p>
            <a:pPr algn="ctr" eaLnBrk="1" hangingPunct="1"/>
            <a:r>
              <a:rPr lang="ru-RU" altLang="ru-RU" sz="1200"/>
              <a:t>Джелинского-Моранды</a:t>
            </a:r>
          </a:p>
        </p:txBody>
      </p:sp>
      <p:sp>
        <p:nvSpPr>
          <p:cNvPr id="13335" name="Rectangle 26"/>
          <p:cNvSpPr>
            <a:spLocks noChangeArrowheads="1"/>
          </p:cNvSpPr>
          <p:nvPr/>
        </p:nvSpPr>
        <p:spPr bwMode="auto">
          <a:xfrm>
            <a:off x="2773363" y="5013325"/>
            <a:ext cx="1727200" cy="288925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Муса</a:t>
            </a:r>
          </a:p>
        </p:txBody>
      </p: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2773363" y="5445125"/>
            <a:ext cx="1727200" cy="576263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</a:p>
          <a:p>
            <a:pPr algn="ctr" eaLnBrk="1" hangingPunct="1"/>
            <a:r>
              <a:rPr lang="ru-RU" altLang="ru-RU" sz="1200"/>
              <a:t>переходных </a:t>
            </a:r>
          </a:p>
          <a:p>
            <a:pPr algn="ctr" eaLnBrk="1" hangingPunct="1"/>
            <a:r>
              <a:rPr lang="ru-RU" altLang="ru-RU" sz="1200"/>
              <a:t>вероятностей</a:t>
            </a:r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2773363" y="6165850"/>
            <a:ext cx="1727200" cy="431800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</a:p>
          <a:p>
            <a:pPr algn="ctr" eaLnBrk="1" hangingPunct="1"/>
            <a:r>
              <a:rPr lang="ru-RU" altLang="ru-RU" sz="1200"/>
              <a:t>Гоэл-Окимото</a:t>
            </a:r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5291138" y="4437063"/>
            <a:ext cx="1512887" cy="287337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Миллса</a:t>
            </a:r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5291138" y="5013325"/>
            <a:ext cx="1512887" cy="288925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Липова</a:t>
            </a:r>
          </a:p>
        </p:txBody>
      </p:sp>
      <p:sp>
        <p:nvSpPr>
          <p:cNvPr id="13340" name="Rectangle 31"/>
          <p:cNvSpPr>
            <a:spLocks noChangeArrowheads="1"/>
          </p:cNvSpPr>
          <p:nvPr/>
        </p:nvSpPr>
        <p:spPr bwMode="auto">
          <a:xfrm>
            <a:off x="5291138" y="5445125"/>
            <a:ext cx="1512887" cy="576263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Простая </a:t>
            </a:r>
          </a:p>
          <a:p>
            <a:pPr algn="ctr" eaLnBrk="1" hangingPunct="1"/>
            <a:r>
              <a:rPr lang="ru-RU" altLang="ru-RU" sz="1200"/>
              <a:t>интуитивная </a:t>
            </a:r>
          </a:p>
          <a:p>
            <a:pPr algn="ctr" eaLnBrk="1" hangingPunct="1"/>
            <a:r>
              <a:rPr lang="ru-RU" altLang="ru-RU" sz="1200"/>
              <a:t>модель</a:t>
            </a:r>
          </a:p>
        </p:txBody>
      </p:sp>
      <p:sp>
        <p:nvSpPr>
          <p:cNvPr id="13341" name="Rectangle 32"/>
          <p:cNvSpPr>
            <a:spLocks noChangeArrowheads="1"/>
          </p:cNvSpPr>
          <p:nvPr/>
        </p:nvSpPr>
        <p:spPr bwMode="auto">
          <a:xfrm>
            <a:off x="5291138" y="6165850"/>
            <a:ext cx="1512887" cy="431800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</a:t>
            </a:r>
          </a:p>
          <a:p>
            <a:pPr algn="ctr" eaLnBrk="1" hangingPunct="1"/>
            <a:r>
              <a:rPr lang="ru-RU" altLang="ru-RU" sz="1200"/>
              <a:t>Коркорэна</a:t>
            </a:r>
          </a:p>
        </p:txBody>
      </p:sp>
      <p:sp>
        <p:nvSpPr>
          <p:cNvPr id="13342" name="Rectangle 33"/>
          <p:cNvSpPr>
            <a:spLocks noChangeArrowheads="1"/>
          </p:cNvSpPr>
          <p:nvPr/>
        </p:nvSpPr>
        <p:spPr bwMode="auto">
          <a:xfrm>
            <a:off x="7308850" y="4581525"/>
            <a:ext cx="1512888" cy="287338"/>
          </a:xfrm>
          <a:prstGeom prst="rect">
            <a:avLst/>
          </a:prstGeom>
          <a:solidFill>
            <a:srgbClr val="E5E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200"/>
              <a:t>Модель Нельсона</a:t>
            </a:r>
          </a:p>
        </p:txBody>
      </p:sp>
      <p:cxnSp>
        <p:nvCxnSpPr>
          <p:cNvPr id="13343" name="AutoShape 34"/>
          <p:cNvCxnSpPr>
            <a:cxnSpLocks noChangeShapeType="1"/>
            <a:stCxn id="13316" idx="2"/>
            <a:endCxn id="13318" idx="3"/>
          </p:cNvCxnSpPr>
          <p:nvPr/>
        </p:nvCxnSpPr>
        <p:spPr bwMode="auto">
          <a:xfrm rot="5400000">
            <a:off x="2051050" y="2636838"/>
            <a:ext cx="720725" cy="720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6"/>
          <p:cNvCxnSpPr>
            <a:cxnSpLocks noChangeShapeType="1"/>
            <a:stCxn id="13318" idx="2"/>
            <a:endCxn id="13324" idx="0"/>
          </p:cNvCxnSpPr>
          <p:nvPr/>
        </p:nvCxnSpPr>
        <p:spPr bwMode="auto">
          <a:xfrm rot="16200000" flipH="1">
            <a:off x="1080294" y="3607594"/>
            <a:ext cx="360362" cy="146050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5" name="AutoShape 37"/>
          <p:cNvCxnSpPr>
            <a:cxnSpLocks noChangeShapeType="1"/>
            <a:stCxn id="13318" idx="2"/>
            <a:endCxn id="13320" idx="0"/>
          </p:cNvCxnSpPr>
          <p:nvPr/>
        </p:nvCxnSpPr>
        <p:spPr bwMode="auto">
          <a:xfrm rot="16200000" flipH="1">
            <a:off x="2232026" y="2455862"/>
            <a:ext cx="360362" cy="244951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6" name="AutoShape 38"/>
          <p:cNvCxnSpPr>
            <a:cxnSpLocks noChangeShapeType="1"/>
            <a:stCxn id="13316" idx="2"/>
            <a:endCxn id="13319" idx="1"/>
          </p:cNvCxnSpPr>
          <p:nvPr/>
        </p:nvCxnSpPr>
        <p:spPr bwMode="auto">
          <a:xfrm rot="16200000" flipH="1">
            <a:off x="3959225" y="1449388"/>
            <a:ext cx="720725" cy="3095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7" name="AutoShape 39"/>
          <p:cNvCxnSpPr>
            <a:cxnSpLocks noChangeShapeType="1"/>
            <a:stCxn id="13320" idx="1"/>
            <a:endCxn id="13334" idx="1"/>
          </p:cNvCxnSpPr>
          <p:nvPr/>
        </p:nvCxnSpPr>
        <p:spPr bwMode="auto">
          <a:xfrm rot="10800000" flipV="1">
            <a:off x="2773363" y="4041775"/>
            <a:ext cx="71437" cy="611188"/>
          </a:xfrm>
          <a:prstGeom prst="bentConnector3">
            <a:avLst>
              <a:gd name="adj1" fmla="val 4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8" name="AutoShape 40"/>
          <p:cNvCxnSpPr>
            <a:cxnSpLocks noChangeShapeType="1"/>
            <a:stCxn id="13320" idx="1"/>
            <a:endCxn id="13335" idx="1"/>
          </p:cNvCxnSpPr>
          <p:nvPr/>
        </p:nvCxnSpPr>
        <p:spPr bwMode="auto">
          <a:xfrm rot="10800000" flipV="1">
            <a:off x="2773363" y="4041775"/>
            <a:ext cx="71437" cy="1116013"/>
          </a:xfrm>
          <a:prstGeom prst="bentConnector3">
            <a:avLst>
              <a:gd name="adj1" fmla="val 4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9" name="AutoShape 41"/>
          <p:cNvCxnSpPr>
            <a:cxnSpLocks noChangeShapeType="1"/>
            <a:stCxn id="13320" idx="1"/>
            <a:endCxn id="13336" idx="1"/>
          </p:cNvCxnSpPr>
          <p:nvPr/>
        </p:nvCxnSpPr>
        <p:spPr bwMode="auto">
          <a:xfrm rot="10800000" flipV="1">
            <a:off x="2773363" y="4041775"/>
            <a:ext cx="71437" cy="1692275"/>
          </a:xfrm>
          <a:prstGeom prst="bentConnector3">
            <a:avLst>
              <a:gd name="adj1" fmla="val 4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0" name="AutoShape 42"/>
          <p:cNvCxnSpPr>
            <a:cxnSpLocks noChangeShapeType="1"/>
            <a:stCxn id="13320" idx="1"/>
            <a:endCxn id="13337" idx="1"/>
          </p:cNvCxnSpPr>
          <p:nvPr/>
        </p:nvCxnSpPr>
        <p:spPr bwMode="auto">
          <a:xfrm rot="10800000" flipV="1">
            <a:off x="2773363" y="4041775"/>
            <a:ext cx="71437" cy="2339975"/>
          </a:xfrm>
          <a:prstGeom prst="bentConnector3">
            <a:avLst>
              <a:gd name="adj1" fmla="val 4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43"/>
          <p:cNvCxnSpPr>
            <a:cxnSpLocks noChangeShapeType="1"/>
            <a:stCxn id="13324" idx="1"/>
            <a:endCxn id="13330" idx="1"/>
          </p:cNvCxnSpPr>
          <p:nvPr/>
        </p:nvCxnSpPr>
        <p:spPr bwMode="auto">
          <a:xfrm rot="10800000" flipV="1">
            <a:off x="539750" y="4041775"/>
            <a:ext cx="73025" cy="539750"/>
          </a:xfrm>
          <a:prstGeom prst="bentConnector3">
            <a:avLst>
              <a:gd name="adj1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4"/>
          <p:cNvCxnSpPr>
            <a:cxnSpLocks noChangeShapeType="1"/>
            <a:stCxn id="13324" idx="1"/>
            <a:endCxn id="13331" idx="1"/>
          </p:cNvCxnSpPr>
          <p:nvPr/>
        </p:nvCxnSpPr>
        <p:spPr bwMode="auto">
          <a:xfrm rot="10800000" flipV="1">
            <a:off x="539750" y="4041775"/>
            <a:ext cx="73025" cy="1116013"/>
          </a:xfrm>
          <a:prstGeom prst="bentConnector3">
            <a:avLst>
              <a:gd name="adj1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" name="AutoShape 45"/>
          <p:cNvCxnSpPr>
            <a:cxnSpLocks noChangeShapeType="1"/>
            <a:stCxn id="13324" idx="1"/>
            <a:endCxn id="13332" idx="1"/>
          </p:cNvCxnSpPr>
          <p:nvPr/>
        </p:nvCxnSpPr>
        <p:spPr bwMode="auto">
          <a:xfrm rot="10800000" flipV="1">
            <a:off x="539750" y="4041775"/>
            <a:ext cx="73025" cy="1619250"/>
          </a:xfrm>
          <a:prstGeom prst="bentConnector3">
            <a:avLst>
              <a:gd name="adj1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4" name="AutoShape 46"/>
          <p:cNvCxnSpPr>
            <a:cxnSpLocks noChangeShapeType="1"/>
            <a:stCxn id="13324" idx="1"/>
            <a:endCxn id="13333" idx="1"/>
          </p:cNvCxnSpPr>
          <p:nvPr/>
        </p:nvCxnSpPr>
        <p:spPr bwMode="auto">
          <a:xfrm rot="10800000" flipV="1">
            <a:off x="539750" y="4041775"/>
            <a:ext cx="73025" cy="2124075"/>
          </a:xfrm>
          <a:prstGeom prst="bentConnector3">
            <a:avLst>
              <a:gd name="adj1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5" name="AutoShape 47"/>
          <p:cNvCxnSpPr>
            <a:cxnSpLocks noChangeShapeType="1"/>
            <a:stCxn id="13321" idx="1"/>
            <a:endCxn id="13338" idx="1"/>
          </p:cNvCxnSpPr>
          <p:nvPr/>
        </p:nvCxnSpPr>
        <p:spPr bwMode="auto">
          <a:xfrm rot="10800000" flipH="1" flipV="1">
            <a:off x="5291138" y="4005263"/>
            <a:ext cx="1587" cy="576262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6" name="AutoShape 48"/>
          <p:cNvCxnSpPr>
            <a:cxnSpLocks noChangeShapeType="1"/>
            <a:stCxn id="13321" idx="1"/>
            <a:endCxn id="13339" idx="1"/>
          </p:cNvCxnSpPr>
          <p:nvPr/>
        </p:nvCxnSpPr>
        <p:spPr bwMode="auto">
          <a:xfrm rot="10800000" flipH="1" flipV="1">
            <a:off x="5291138" y="4005263"/>
            <a:ext cx="1587" cy="1152525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9"/>
          <p:cNvCxnSpPr>
            <a:cxnSpLocks noChangeShapeType="1"/>
            <a:stCxn id="13321" idx="1"/>
            <a:endCxn id="13340" idx="1"/>
          </p:cNvCxnSpPr>
          <p:nvPr/>
        </p:nvCxnSpPr>
        <p:spPr bwMode="auto">
          <a:xfrm rot="10800000" flipH="1" flipV="1">
            <a:off x="5291138" y="4005263"/>
            <a:ext cx="1587" cy="1728787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50"/>
          <p:cNvCxnSpPr>
            <a:cxnSpLocks noChangeShapeType="1"/>
            <a:stCxn id="13321" idx="1"/>
            <a:endCxn id="13341" idx="1"/>
          </p:cNvCxnSpPr>
          <p:nvPr/>
        </p:nvCxnSpPr>
        <p:spPr bwMode="auto">
          <a:xfrm rot="10800000" flipH="1" flipV="1">
            <a:off x="5291138" y="4005263"/>
            <a:ext cx="1587" cy="2376487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51"/>
          <p:cNvCxnSpPr>
            <a:cxnSpLocks noChangeShapeType="1"/>
            <a:stCxn id="13325" idx="2"/>
            <a:endCxn id="13342" idx="0"/>
          </p:cNvCxnSpPr>
          <p:nvPr/>
        </p:nvCxnSpPr>
        <p:spPr bwMode="auto">
          <a:xfrm rot="5400000">
            <a:off x="7920832" y="4364831"/>
            <a:ext cx="361950" cy="71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0" name="AutoShape 52"/>
          <p:cNvCxnSpPr>
            <a:cxnSpLocks noChangeShapeType="1"/>
            <a:stCxn id="13319" idx="2"/>
            <a:endCxn id="13321" idx="0"/>
          </p:cNvCxnSpPr>
          <p:nvPr/>
        </p:nvCxnSpPr>
        <p:spPr bwMode="auto">
          <a:xfrm rot="5400000">
            <a:off x="6263482" y="3283744"/>
            <a:ext cx="215900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1" name="AutoShape 53"/>
          <p:cNvCxnSpPr>
            <a:cxnSpLocks noChangeShapeType="1"/>
            <a:stCxn id="13319" idx="2"/>
            <a:endCxn id="13325" idx="0"/>
          </p:cNvCxnSpPr>
          <p:nvPr/>
        </p:nvCxnSpPr>
        <p:spPr bwMode="auto">
          <a:xfrm rot="16200000" flipH="1">
            <a:off x="7308850" y="2887663"/>
            <a:ext cx="215900" cy="1441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931863" y="379413"/>
            <a:ext cx="7158037" cy="1033462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/>
              <a:t>Аналитические модели </a:t>
            </a:r>
            <a:br>
              <a:rPr lang="ru-RU" altLang="ru-RU" sz="2800" b="1" smtClean="0"/>
            </a:br>
            <a:r>
              <a:rPr lang="ru-RU" altLang="ru-RU" sz="2800" b="1" smtClean="0"/>
              <a:t>надежности ПО</a:t>
            </a:r>
            <a:endParaRPr lang="ru-RU" altLang="ru-RU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81200"/>
            <a:ext cx="3600450" cy="46164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ru-RU" u="sng" dirty="0" smtClean="0"/>
              <a:t>Статические модели (СМ)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600" b="1" u="sng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Появление отказов не связано со временем.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СМ по области ошибок – учитывается связь количества ошибок и числа тестовых прогонов.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СМ по области данных – учитывается связь количества ошибок с характеристиками входных данных ПС. 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13288" y="1981200"/>
            <a:ext cx="3819525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u="sng" dirty="0" smtClean="0"/>
              <a:t>Динамические модели (ДМ)</a:t>
            </a:r>
          </a:p>
          <a:p>
            <a:pPr algn="just" eaLnBrk="1" hangingPunct="1">
              <a:lnSpc>
                <a:spcPct val="80000"/>
              </a:lnSpc>
            </a:pPr>
            <a:endParaRPr lang="ru-RU" altLang="ru-RU" sz="16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Поведение отказов зависит от времени.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Для использования ДМ необходимо иметь данные о появлении отказов по времени.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В ДМ с непрерывным временем (ДНМ) фиксируются интервалы каждого отказа, т.е. получается непрерывная картина появления отказов по времени.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1600" dirty="0" smtClean="0"/>
              <a:t>В ДМ с дискретным временем (ДДМ) фиксируются число отказов за некоторое время и поведение программы представлено в дискретных точках.</a:t>
            </a:r>
            <a:endParaRPr lang="ru-RU" alt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549275"/>
            <a:ext cx="7158038" cy="8890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СМ: модель Миллса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73238"/>
            <a:ext cx="7654925" cy="4824412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Модель Миллса – модель, оценивающая остаточное число ошибок в </a:t>
            </a:r>
            <a:r>
              <a:rPr lang="en-US" altLang="ru-RU" sz="1200" dirty="0" smtClean="0"/>
              <a:t> </a:t>
            </a:r>
            <a:r>
              <a:rPr lang="ru-RU" altLang="ru-RU" sz="1200" dirty="0" smtClean="0"/>
              <a:t>программе</a:t>
            </a:r>
            <a:r>
              <a:rPr lang="ru-RU" altLang="ru-RU" sz="1200" dirty="0" smtClean="0"/>
              <a:t>. </a:t>
            </a: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Состоит </a:t>
            </a:r>
            <a:r>
              <a:rPr lang="ru-RU" altLang="ru-RU" sz="1200" dirty="0" smtClean="0"/>
              <a:t>из 2 этапов: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ru-RU" altLang="ru-RU" sz="1200" dirty="0" smtClean="0"/>
              <a:t>определение </a:t>
            </a:r>
            <a:r>
              <a:rPr lang="en-US" altLang="ru-RU" sz="1200" dirty="0" smtClean="0"/>
              <a:t>N</a:t>
            </a:r>
            <a:r>
              <a:rPr lang="ru-RU" altLang="ru-RU" sz="1200" dirty="0" smtClean="0"/>
              <a:t>, т.е. количества оставшихся ошибок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ru-RU" altLang="ru-RU" sz="1200" dirty="0" smtClean="0"/>
              <a:t>проверка гипотезы об </a:t>
            </a:r>
            <a:r>
              <a:rPr lang="en-US" altLang="ru-RU" sz="1200" dirty="0" smtClean="0"/>
              <a:t>N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Условно предположим, что в программе имеется не более </a:t>
            </a:r>
            <a:r>
              <a:rPr lang="en-US" altLang="ru-RU" sz="1200" dirty="0" smtClean="0"/>
              <a:t>k </a:t>
            </a:r>
            <a:r>
              <a:rPr lang="ru-RU" altLang="ru-RU" sz="1200" dirty="0" smtClean="0"/>
              <a:t>собственных ошибок. Искусственно вносим </a:t>
            </a:r>
            <a:r>
              <a:rPr lang="en-US" altLang="ru-RU" sz="1200" dirty="0" smtClean="0"/>
              <a:t>S </a:t>
            </a:r>
            <a:r>
              <a:rPr lang="ru-RU" altLang="ru-RU" sz="1200" dirty="0" smtClean="0"/>
              <a:t>ошибок. Программа тестируется, пока не будут обнаружены все (или почти все) внесенные ошибки, одновременно фиксируется количество обнаруженных собственных ошибок </a:t>
            </a:r>
            <a:r>
              <a:rPr lang="en-US" altLang="ru-RU" sz="1200" dirty="0" smtClean="0"/>
              <a:t>n</a:t>
            </a:r>
            <a:r>
              <a:rPr lang="ru-RU" altLang="ru-RU" sz="1200" dirty="0" smtClean="0"/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		           , где </a:t>
            </a:r>
            <a:r>
              <a:rPr lang="en-US" altLang="ru-RU" sz="1200" dirty="0" smtClean="0"/>
              <a:t>V</a:t>
            </a:r>
            <a:r>
              <a:rPr lang="ru-RU" altLang="ru-RU" sz="1200" dirty="0" smtClean="0"/>
              <a:t> – количество обнаруженных искусственных ошибок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			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			         , где </a:t>
            </a:r>
            <a:r>
              <a:rPr lang="en-US" altLang="ru-RU" sz="1200" dirty="0" smtClean="0"/>
              <a:t>C – </a:t>
            </a:r>
            <a:r>
              <a:rPr lang="ru-RU" altLang="ru-RU" sz="1200" dirty="0" smtClean="0"/>
              <a:t>уровень значимости модели, так называемая «мера доверия»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По формуле (1) предсказывается возможное число оставшихся в программе ошибок. Формула (2) служит для установления доверительного уровня прогноза.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200" dirty="0" smtClean="0"/>
              <a:t>Если не все </a:t>
            </a:r>
            <a:r>
              <a:rPr lang="en-US" altLang="ru-RU" sz="1200" dirty="0" smtClean="0"/>
              <a:t>S </a:t>
            </a:r>
            <a:r>
              <a:rPr lang="ru-RU" altLang="ru-RU" sz="1200" dirty="0" smtClean="0"/>
              <a:t>найдены, то </a:t>
            </a:r>
            <a:r>
              <a:rPr lang="en-US" altLang="ru-RU" sz="1200" dirty="0" smtClean="0"/>
              <a:t>C </a:t>
            </a:r>
            <a:r>
              <a:rPr lang="ru-RU" altLang="ru-RU" sz="1200" dirty="0" smtClean="0"/>
              <a:t>рассчитывается по формуле (3):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1200" dirty="0" smtClean="0"/>
              <a:t>					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1200" dirty="0" smtClean="0"/>
              <a:t>j –</a:t>
            </a:r>
            <a:r>
              <a:rPr lang="ru-RU" altLang="ru-RU" sz="1200" dirty="0" smtClean="0"/>
              <a:t> число ошибок, найденных при тестировании, принадлежащих подмножеству </a:t>
            </a:r>
            <a:r>
              <a:rPr lang="en-US" altLang="ru-RU" sz="1200" dirty="0" smtClean="0"/>
              <a:t>S</a:t>
            </a:r>
            <a:endParaRPr lang="ru-RU" altLang="ru-RU" sz="1200" dirty="0" smtClean="0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2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073275" y="4081463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081463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084263" y="3089275"/>
          <a:ext cx="12557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Формула" r:id="rId5" imgW="1054100" imgH="393700" progId="Equation.3">
                  <p:embed/>
                </p:oleObj>
              </mc:Choice>
              <mc:Fallback>
                <p:oleObj name="Формула" r:id="rId5" imgW="1054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089275"/>
                        <a:ext cx="12557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5370" name="Object 12"/>
          <p:cNvGraphicFramePr>
            <a:graphicFrameLocks noChangeAspect="1"/>
          </p:cNvGraphicFramePr>
          <p:nvPr/>
        </p:nvGraphicFramePr>
        <p:xfrm>
          <a:off x="1042988" y="3573463"/>
          <a:ext cx="20748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Формула" r:id="rId7" imgW="2070100" imgH="660400" progId="Equation.3">
                  <p:embed/>
                </p:oleObj>
              </mc:Choice>
              <mc:Fallback>
                <p:oleObj name="Формула" r:id="rId7" imgW="2070100" imgH="66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20748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5372" name="Object 14"/>
          <p:cNvGraphicFramePr>
            <a:graphicFrameLocks noChangeAspect="1"/>
          </p:cNvGraphicFramePr>
          <p:nvPr/>
        </p:nvGraphicFramePr>
        <p:xfrm>
          <a:off x="1042988" y="5048250"/>
          <a:ext cx="4017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Формула" r:id="rId9" imgW="4013200" imgH="685800" progId="Equation.3">
                  <p:embed/>
                </p:oleObj>
              </mc:Choice>
              <mc:Fallback>
                <p:oleObj name="Формула" r:id="rId9" imgW="4013200" imgH="685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48250"/>
                        <a:ext cx="4017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5374" name="Object 16"/>
          <p:cNvGraphicFramePr>
            <a:graphicFrameLocks noChangeAspect="1"/>
          </p:cNvGraphicFramePr>
          <p:nvPr/>
        </p:nvGraphicFramePr>
        <p:xfrm>
          <a:off x="6923088" y="5873750"/>
          <a:ext cx="4572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Формула" r:id="rId11" imgW="457002" imgH="215806" progId="Equation.3">
                  <p:embed/>
                </p:oleObj>
              </mc:Choice>
              <mc:Fallback>
                <p:oleObj name="Формула" r:id="rId11" imgW="457002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5873750"/>
                        <a:ext cx="4572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Идея">
  <a:themeElements>
    <a:clrScheme name="Идея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Идея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Wingdings" pitchFamily="2" charset="2"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Wingdings" pitchFamily="2" charset="2"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Идея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Идея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Идея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Идея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Идея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Идея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Идея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Идея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6DE67A23428664980AEDC7F62340FE0" ma:contentTypeVersion="0" ma:contentTypeDescription="Создание документа." ma:contentTypeScope="" ma:versionID="87212bc4366b7144ab36b387e788a130">
  <xsd:schema xmlns:xsd="http://www.w3.org/2001/XMLSchema" xmlns:p="http://schemas.microsoft.com/office/2006/metadata/properties" targetNamespace="http://schemas.microsoft.com/office/2006/metadata/properties" ma:root="true" ma:fieldsID="53974d1da0c14f073d2cc649cae9f3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1A73131C-CDFB-4F78-875D-19CE2439A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0F9274-2F78-4108-8D71-B60136D18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498024A-6B97-4826-8389-1875255DB991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EB32BF49-9631-4E37-98AD-8B4EDB3750B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1585</TotalTime>
  <Words>1378</Words>
  <Application>Microsoft Office PowerPoint</Application>
  <PresentationFormat>Экран (4:3)</PresentationFormat>
  <Paragraphs>408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Идея</vt:lpstr>
      <vt:lpstr>Формула</vt:lpstr>
      <vt:lpstr>Тема Модели оценки надежности ПО </vt:lpstr>
      <vt:lpstr>Определение надежности</vt:lpstr>
      <vt:lpstr>Количественные показатели надежности (часть 1)</vt:lpstr>
      <vt:lpstr>Количественные показатели надежности (часть 2)</vt:lpstr>
      <vt:lpstr>Количественные показатели надежности (часть 3)</vt:lpstr>
      <vt:lpstr>Классификация  моделей надежности ПС (МНПС)</vt:lpstr>
      <vt:lpstr>Общая схема классификации МНПС</vt:lpstr>
      <vt:lpstr>Аналитические модели  надежности ПО</vt:lpstr>
      <vt:lpstr>СМ: модель Миллса</vt:lpstr>
      <vt:lpstr>Модель Миллса (задача 1)</vt:lpstr>
      <vt:lpstr>Модель Миллса (задача 2)</vt:lpstr>
      <vt:lpstr>СМ: модель Липова</vt:lpstr>
      <vt:lpstr>СМ: простая интуитивная модель (начало)</vt:lpstr>
      <vt:lpstr>Простая интуитивная модель (конец)</vt:lpstr>
      <vt:lpstr>Простая интуитивная модель (задача)</vt:lpstr>
      <vt:lpstr>СМ: модель Коркорэна</vt:lpstr>
      <vt:lpstr>Модель Коркорэна (задача)</vt:lpstr>
      <vt:lpstr>ДДМ: модель Шумана (начало)</vt:lpstr>
      <vt:lpstr>Модель Шумана (продолжение)</vt:lpstr>
      <vt:lpstr>Модель Шумана (продолжение)</vt:lpstr>
      <vt:lpstr>Модель Шумана (конец)</vt:lpstr>
      <vt:lpstr>Модель Шумана (задача)</vt:lpstr>
      <vt:lpstr>Модель Шумана (решение задачи)</vt:lpstr>
      <vt:lpstr>Задачи для самоконтроля</vt:lpstr>
      <vt:lpstr>Задачи для самоконтроля</vt:lpstr>
      <vt:lpstr>Задачи для самоконтроля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№5</dc:title>
  <dc:creator>ЕКовалевская</dc:creator>
  <cp:lastModifiedBy>Алла</cp:lastModifiedBy>
  <cp:revision>90</cp:revision>
  <dcterms:created xsi:type="dcterms:W3CDTF">2004-04-06T10:07:11Z</dcterms:created>
  <dcterms:modified xsi:type="dcterms:W3CDTF">2022-01-16T22:14:48Z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Документ</vt:lpwstr>
  </property>
</Properties>
</file>