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79244" y="4030134"/>
            <a:ext cx="6400800" cy="1947333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1800" dirty="0" smtClean="0"/>
              <a:t>Выполнила:</a:t>
            </a:r>
          </a:p>
          <a:p>
            <a:pPr algn="r"/>
            <a:r>
              <a:rPr lang="ru-RU" sz="1800" dirty="0"/>
              <a:t>с</a:t>
            </a:r>
            <a:r>
              <a:rPr lang="ru-RU" sz="1800" dirty="0" smtClean="0"/>
              <a:t>тудентка 4 курса группы ИСП.20А</a:t>
            </a:r>
          </a:p>
          <a:p>
            <a:pPr algn="r"/>
            <a:r>
              <a:rPr lang="ru-RU" sz="1800" dirty="0" smtClean="0"/>
              <a:t>Суханова Екатерина Дмитриевна</a:t>
            </a:r>
          </a:p>
          <a:p>
            <a:pPr algn="r"/>
            <a:r>
              <a:rPr lang="ru-RU" sz="1800" dirty="0" smtClean="0"/>
              <a:t>Преподаватель:</a:t>
            </a:r>
          </a:p>
          <a:p>
            <a:pPr algn="r"/>
            <a:r>
              <a:rPr lang="ru-RU" sz="1800" dirty="0" err="1" smtClean="0"/>
              <a:t>Селивёрстова</a:t>
            </a:r>
            <a:r>
              <a:rPr lang="ru-RU" sz="1800" dirty="0" smtClean="0"/>
              <a:t> Ольга Михайловна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501899" y="301136"/>
            <a:ext cx="7280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Ликино-Дулёвский политехнический </a:t>
            </a:r>
            <a:r>
              <a:rPr lang="ru-RU" dirty="0"/>
              <a:t>к</a:t>
            </a:r>
            <a:r>
              <a:rPr lang="ru-RU" dirty="0" smtClean="0"/>
              <a:t>олледж </a:t>
            </a:r>
            <a:r>
              <a:rPr lang="ru-RU" dirty="0"/>
              <a:t>—</a:t>
            </a:r>
            <a:r>
              <a:rPr lang="ru-RU" dirty="0" smtClean="0"/>
              <a:t> филиал ГГТУ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79244" y="5977467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2024 год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828800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Курсовая работа</a:t>
            </a:r>
          </a:p>
          <a:p>
            <a:pPr algn="ctr"/>
            <a:r>
              <a:rPr lang="ru-RU" sz="2400" u="sng" dirty="0" smtClean="0"/>
              <a:t>На тему: «Разработка приложения по автоматизации расчёта заработной платы менеджерам»</a:t>
            </a:r>
          </a:p>
          <a:p>
            <a:pPr algn="ctr"/>
            <a:r>
              <a:rPr lang="ru-RU" sz="2400" dirty="0" smtClean="0"/>
              <a:t>По МДК 02.01 «Технология разработки программного обеспечения»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148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Постановка Задачи</a:t>
            </a:r>
            <a:endParaRPr lang="ru-RU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1155700"/>
            <a:ext cx="11406188" cy="49911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200" dirty="0" smtClean="0">
                <a:solidFill>
                  <a:schemeClr val="tx1"/>
                </a:solidFill>
              </a:rPr>
              <a:t>Компания</a:t>
            </a:r>
            <a:r>
              <a:rPr lang="ru-RU" sz="2200" dirty="0">
                <a:solidFill>
                  <a:schemeClr val="tx1"/>
                </a:solidFill>
              </a:rPr>
              <a:t>, для которой предназначена программа, занимается продажами канцелярскими товарами. Автоматизированная информационная база «</a:t>
            </a:r>
            <a:r>
              <a:rPr lang="en-US" sz="2200" dirty="0">
                <a:solidFill>
                  <a:schemeClr val="tx1"/>
                </a:solidFill>
              </a:rPr>
              <a:t>Salary Plus</a:t>
            </a:r>
            <a:r>
              <a:rPr lang="ru-RU" sz="2200" dirty="0">
                <a:solidFill>
                  <a:schemeClr val="tx1"/>
                </a:solidFill>
              </a:rPr>
              <a:t>» создана для расчёта заработной платы менеджерам, используя ключевые показатели эффективности. Пользователями программы будут являться менеджеры и бухгалтер по зарплате. Менеджеры совершают продажи с клиентами, принимают звонки, привлекают новых клиентов и поддерживают с ними отношения. Первым этапом в расчете заработной платы является определение размера оклада сотрудника. Оклад может быть фиксированным или зависеть от особенностей труда сотрудника. В дополнение к основному окладу, сотруднику могут быть начислены дополнительные выплаты в виде премий. Размер премии будет зависеть от планового выполнения менеджером, выраженного в процентах и указанных в приказе о расчёте надбавок за эффективные показатели труда. Наконец, проводится окончательный расчёт заработной платы с учётом всех факторов, и сотрудник получает соответствующий платеж. При этом важно учесть правильное оформление документов и своевременную выплату с учетом законных сроков и правил, установленных трудовым законодательством. Основанием для отражения операций по поступлению денежных средств являются отчёты с приложенными к ним документами.</a:t>
            </a:r>
          </a:p>
        </p:txBody>
      </p:sp>
    </p:spTree>
    <p:extLst>
      <p:ext uri="{BB962C8B-B14F-4D97-AF65-F5344CB8AC3E}">
        <p14:creationId xmlns:p14="http://schemas.microsoft.com/office/powerpoint/2010/main" val="26416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проектирование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42632" y="1819223"/>
            <a:ext cx="7642293" cy="467722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2668" y="1390650"/>
            <a:ext cx="4414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Модель IDEF0 – Расчёт заработной платы</a:t>
            </a:r>
          </a:p>
        </p:txBody>
      </p:sp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83291" y="1870332"/>
            <a:ext cx="6973023" cy="4626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4686" y="1375261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Декомпозированная модель IDEF0 – Расчёт заработной платы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428697" y="1412357"/>
            <a:ext cx="5282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DFD – Расчёт надбавок и взысканий</a:t>
            </a:r>
          </a:p>
        </p:txBody>
      </p:sp>
      <p:pic>
        <p:nvPicPr>
          <p:cNvPr id="14" name="Рисунок 13"/>
          <p:cNvPicPr/>
          <p:nvPr/>
        </p:nvPicPr>
        <p:blipFill>
          <a:blip r:embed="rId4"/>
          <a:stretch>
            <a:fillRect/>
          </a:stretch>
        </p:blipFill>
        <p:spPr>
          <a:xfrm>
            <a:off x="2910118" y="1814250"/>
            <a:ext cx="6319365" cy="46586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753831" y="1393809"/>
            <a:ext cx="6631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Модель IDEF3 – Формирование заработной ведомости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292" y="1880845"/>
            <a:ext cx="6646192" cy="46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5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9" grpId="1"/>
      <p:bldP spid="12" grpId="0"/>
      <p:bldP spid="12" grpId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1155700"/>
            <a:ext cx="11406188" cy="4991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tx1"/>
                </a:solidFill>
              </a:rPr>
              <a:t>Для </a:t>
            </a:r>
            <a:r>
              <a:rPr lang="ru-RU" dirty="0">
                <a:solidFill>
                  <a:schemeClr val="tx1"/>
                </a:solidFill>
              </a:rPr>
              <a:t>разработки данного проекта было выбрана платформа для разработки конфигураций 1С: Предприятие </a:t>
            </a:r>
            <a:r>
              <a:rPr lang="ru-RU" dirty="0" smtClean="0">
                <a:solidFill>
                  <a:schemeClr val="tx1"/>
                </a:solidFill>
              </a:rPr>
              <a:t>8.3. </a:t>
            </a: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</a:t>
            </a:r>
            <a:r>
              <a:rPr lang="ru-RU" b="1" dirty="0">
                <a:solidFill>
                  <a:schemeClr val="tx1"/>
                </a:solidFill>
              </a:rPr>
              <a:t>1С:Предприятие</a:t>
            </a:r>
            <a:r>
              <a:rPr lang="ru-RU" dirty="0">
                <a:solidFill>
                  <a:schemeClr val="tx1"/>
                </a:solidFill>
              </a:rPr>
              <a:t> — программный продукт компании «1С», предназначенный для автоматизации деятельности на предприятии.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Технологическая платформа предоставляет </a:t>
            </a:r>
            <a:r>
              <a:rPr lang="ru-RU" dirty="0" smtClean="0">
                <a:solidFill>
                  <a:schemeClr val="tx1"/>
                </a:solidFill>
              </a:rPr>
              <a:t>объекты </a:t>
            </a:r>
            <a:r>
              <a:rPr lang="ru-RU" dirty="0">
                <a:solidFill>
                  <a:schemeClr val="tx1"/>
                </a:solidFill>
              </a:rPr>
              <a:t>и механизмы управления объектами. Объекты описываются в виде конфигураций. При автоматизации какой-либо деятельности составляется своя конфигурация объектов, которая и представляет собой законченное прикладное решение. Конфигурация создаётся в специальном режиме работы программного продукта под названием «Конфигуратор», затем запускается режим работы под названием «1С:Предприятие», в котором пользователь получает доступ к основным функциям, реализованным в </a:t>
            </a:r>
            <a:r>
              <a:rPr lang="ru-RU" dirty="0" smtClean="0">
                <a:solidFill>
                  <a:schemeClr val="tx1"/>
                </a:solidFill>
              </a:rPr>
              <a:t>прикладном </a:t>
            </a:r>
            <a:r>
              <a:rPr lang="ru-RU" dirty="0">
                <a:solidFill>
                  <a:schemeClr val="tx1"/>
                </a:solidFill>
              </a:rPr>
              <a:t>решении (конфигурации). </a:t>
            </a:r>
          </a:p>
        </p:txBody>
      </p:sp>
    </p:spTree>
    <p:extLst>
      <p:ext uri="{BB962C8B-B14F-4D97-AF65-F5344CB8AC3E}">
        <p14:creationId xmlns:p14="http://schemas.microsoft.com/office/powerpoint/2010/main" val="306679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Разработка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2796301" y="1066800"/>
            <a:ext cx="6547009" cy="534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1155700"/>
            <a:ext cx="11406188" cy="49911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dirty="0" smtClean="0">
                <a:solidFill>
                  <a:schemeClr val="tx1"/>
                </a:solidFill>
              </a:rPr>
              <a:t>Тестирование </a:t>
            </a:r>
            <a:r>
              <a:rPr lang="ru-RU" dirty="0">
                <a:solidFill>
                  <a:schemeClr val="tx1"/>
                </a:solidFill>
              </a:rPr>
              <a:t>ПО – процесс исследования, испытания программного продукта, имеющий своей целью проверку соответствия между реальным поведением программы и её ожидаемым поведением на конечном наборе тестов, выбранных определённым </a:t>
            </a:r>
            <a:r>
              <a:rPr lang="ru-RU" dirty="0" smtClean="0">
                <a:solidFill>
                  <a:schemeClr val="tx1"/>
                </a:solidFill>
              </a:rPr>
              <a:t>образом.</a:t>
            </a:r>
            <a:endParaRPr lang="ru-RU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Цель </a:t>
            </a:r>
            <a:r>
              <a:rPr lang="ru-RU" dirty="0">
                <a:solidFill>
                  <a:schemeClr val="tx1"/>
                </a:solidFill>
              </a:rPr>
              <a:t>тестирования – проверка соответствия ПО предъявляемым требованиям, обеспечение уверенности в качестве ПО, поиск очевидных ошибок в программном обеспечении, которые должны быть выявлены до того, как их обнаружат пользователи программы.</a:t>
            </a:r>
          </a:p>
          <a:p>
            <a:pPr marL="0" indent="0" algn="just">
              <a:buNone/>
            </a:pPr>
            <a:r>
              <a:rPr lang="ru-RU" dirty="0" smtClean="0">
                <a:solidFill>
                  <a:schemeClr val="tx1"/>
                </a:solidFill>
              </a:rPr>
              <a:t>	Тестовый </a:t>
            </a:r>
            <a:r>
              <a:rPr lang="ru-RU" dirty="0">
                <a:solidFill>
                  <a:schemeClr val="tx1"/>
                </a:solidFill>
              </a:rPr>
              <a:t>сценарий (</a:t>
            </a:r>
            <a:r>
              <a:rPr lang="ru-RU" dirty="0" err="1">
                <a:solidFill>
                  <a:schemeClr val="tx1"/>
                </a:solidFill>
              </a:rPr>
              <a:t>test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ru-RU" dirty="0" err="1">
                <a:solidFill>
                  <a:schemeClr val="tx1"/>
                </a:solidFill>
              </a:rPr>
              <a:t>case</a:t>
            </a:r>
            <a:r>
              <a:rPr lang="ru-RU" dirty="0">
                <a:solidFill>
                  <a:schemeClr val="tx1"/>
                </a:solidFill>
              </a:rPr>
              <a:t>) – это совокупность шагов, конкретных условий и параметров, необходимых для проверки реализации тестируемой функции или её части.</a:t>
            </a:r>
          </a:p>
        </p:txBody>
      </p:sp>
    </p:spTree>
    <p:extLst>
      <p:ext uri="{BB962C8B-B14F-4D97-AF65-F5344CB8AC3E}">
        <p14:creationId xmlns:p14="http://schemas.microsoft.com/office/powerpoint/2010/main" val="41720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39673"/>
              </p:ext>
            </p:extLst>
          </p:nvPr>
        </p:nvGraphicFramePr>
        <p:xfrm>
          <a:off x="203200" y="931312"/>
          <a:ext cx="6108700" cy="5705678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64509">
                  <a:extLst>
                    <a:ext uri="{9D8B030D-6E8A-4147-A177-3AD203B41FA5}">
                      <a16:colId xmlns:a16="http://schemas.microsoft.com/office/drawing/2014/main" val="3973897555"/>
                    </a:ext>
                  </a:extLst>
                </a:gridCol>
                <a:gridCol w="3744191">
                  <a:extLst>
                    <a:ext uri="{9D8B030D-6E8A-4147-A177-3AD203B41FA5}">
                      <a16:colId xmlns:a16="http://schemas.microsoft.com/office/drawing/2014/main" val="1850540832"/>
                    </a:ext>
                  </a:extLst>
                </a:gridCol>
              </a:tblGrid>
              <a:tr h="680338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Приоритет тестирования</a:t>
                      </a:r>
                      <a:endParaRPr lang="ru-RU" sz="1200" baseline="0" dirty="0" smtClean="0"/>
                    </a:p>
                    <a:p>
                      <a:r>
                        <a:rPr lang="ru-RU" sz="1200" baseline="0" dirty="0" smtClean="0"/>
                        <a:t>(Низкий/Средний/Высокий)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Средний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39905"/>
                  </a:ext>
                </a:extLst>
              </a:tr>
              <a:tr h="39416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Заголовок/название теста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Добавить элемент,</a:t>
                      </a:r>
                      <a:r>
                        <a:rPr lang="ru-RU" sz="1200" baseline="0" dirty="0" smtClean="0"/>
                        <a:t> не указав один из полей.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81923"/>
                  </a:ext>
                </a:extLst>
              </a:tr>
              <a:tr h="49727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Краткое</a:t>
                      </a:r>
                      <a:r>
                        <a:rPr lang="ru-RU" sz="1200" baseline="0" dirty="0" smtClean="0"/>
                        <a:t> изложение теста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Попытка добавления записи в справочник «Сотрудники»,</a:t>
                      </a:r>
                      <a:r>
                        <a:rPr lang="ru-RU" sz="1200" baseline="0" dirty="0" smtClean="0"/>
                        <a:t> если не указать одно из полей.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0093"/>
                  </a:ext>
                </a:extLst>
              </a:tr>
              <a:tr h="887989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Этапы теста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Нажать на кнопку «Создать» в справочнике и заполнить следующие данные: ФИО,</a:t>
                      </a:r>
                      <a:r>
                        <a:rPr lang="ru-RU" sz="1200" baseline="0" dirty="0" smtClean="0"/>
                        <a:t> дата рождения и телефон. Но оставить значение поля «Номер телефона» пустым.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47799"/>
                  </a:ext>
                </a:extLst>
              </a:tr>
              <a:tr h="49727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Тестовые данные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ФИО: Матюхин Игорь Яковлевич, Дата рождения: 02.04.1987, Номер телефона: пустое.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23401"/>
                  </a:ext>
                </a:extLst>
              </a:tr>
              <a:tr h="49727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Ожидаемый результат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Предупреждающее сообщение о незаполненном поле «Номер телефона».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18619"/>
                  </a:ext>
                </a:extLst>
              </a:tr>
              <a:tr h="497274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Фактический результат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Сообщение о том, что поле «Номер телефона» не заполнено.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9225"/>
                  </a:ext>
                </a:extLst>
              </a:tr>
              <a:tr h="69263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Предварительное 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На главном меню пользовательского интерфейса должна быть подсистема в которой хранится нужный нам справочник для добавления данных. 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12933"/>
                  </a:ext>
                </a:extLst>
              </a:tr>
              <a:tr h="39416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Постусловие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В справочник не добавляются данные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90885"/>
                  </a:ext>
                </a:extLst>
              </a:tr>
              <a:tr h="39416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Зачет/Незачет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Зачет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70550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145210"/>
              </p:ext>
            </p:extLst>
          </p:nvPr>
        </p:nvGraphicFramePr>
        <p:xfrm>
          <a:off x="6515100" y="931313"/>
          <a:ext cx="5397500" cy="5733507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33336">
                  <a:extLst>
                    <a:ext uri="{9D8B030D-6E8A-4147-A177-3AD203B41FA5}">
                      <a16:colId xmlns:a16="http://schemas.microsoft.com/office/drawing/2014/main" val="3973897555"/>
                    </a:ext>
                  </a:extLst>
                </a:gridCol>
                <a:gridCol w="3064164">
                  <a:extLst>
                    <a:ext uri="{9D8B030D-6E8A-4147-A177-3AD203B41FA5}">
                      <a16:colId xmlns:a16="http://schemas.microsoft.com/office/drawing/2014/main" val="1850540832"/>
                    </a:ext>
                  </a:extLst>
                </a:gridCol>
              </a:tblGrid>
              <a:tr h="707183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Приоритет тестирования</a:t>
                      </a:r>
                      <a:endParaRPr lang="ru-RU" sz="1200" baseline="0" dirty="0" smtClean="0"/>
                    </a:p>
                    <a:p>
                      <a:r>
                        <a:rPr lang="ru-RU" sz="1200" baseline="0" dirty="0" smtClean="0"/>
                        <a:t>(Низкий/Средний/Высокий)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Низкий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839905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Заголовок/название теста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Ввод</a:t>
                      </a:r>
                      <a:r>
                        <a:rPr lang="ru-RU" sz="1200" baseline="0" dirty="0" smtClean="0"/>
                        <a:t> в поисковую строку цифр с буквами.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081923"/>
                  </a:ext>
                </a:extLst>
              </a:tr>
              <a:tr h="923027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Краткое</a:t>
                      </a:r>
                      <a:r>
                        <a:rPr lang="ru-RU" sz="1200" baseline="0" dirty="0" smtClean="0"/>
                        <a:t> изложение теста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Если при вводе в поисковую строку мы вводим два символа, один из которых есть в записях, а другого нет, тогда записи не должны отображаться. 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170093"/>
                  </a:ext>
                </a:extLst>
              </a:tr>
              <a:tr h="719961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Этапы теста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В поисковую строку вводим символ, который точно есть в записи, затем, которого нет ни в одной записи.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947799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Тестовые данные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В поисковую строку введём значение «Б9»</a:t>
                      </a:r>
                      <a:r>
                        <a:rPr lang="ru-RU" sz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923401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Ожидаемый результат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Записи не должны отображаться.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818619"/>
                  </a:ext>
                </a:extLst>
              </a:tr>
              <a:tr h="516895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Фактический результат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Сообщение о том, что поле «Номер телефона» не заполнено.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89225"/>
                  </a:ext>
                </a:extLst>
              </a:tr>
              <a:tr h="516895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Предварительное 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В таблице должна быть информация, чтобы осуществить поиск. 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112933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Постусловие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Не отобразилось ни одной записи.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90885"/>
                  </a:ext>
                </a:extLst>
              </a:tr>
              <a:tr h="409716">
                <a:tc>
                  <a:txBody>
                    <a:bodyPr/>
                    <a:lstStyle/>
                    <a:p>
                      <a:r>
                        <a:rPr lang="ru-RU" sz="1200" dirty="0" smtClean="0"/>
                        <a:t>Зачет/Незачет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smtClean="0">
                          <a:effectLst/>
                        </a:rPr>
                        <a:t>Зачет</a:t>
                      </a:r>
                      <a:endParaRPr lang="ru-RU" sz="1200" dirty="0" smtClean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870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08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82962" y="220133"/>
            <a:ext cx="5373688" cy="605367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Заключение</a:t>
            </a:r>
            <a:endParaRPr lang="ru-RU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6712" y="1293092"/>
            <a:ext cx="11406188" cy="520007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spcAft>
                <a:spcPts val="0"/>
              </a:spcAft>
              <a:buNone/>
            </a:pPr>
            <a:r>
              <a:rPr lang="ru-RU" dirty="0" smtClean="0"/>
              <a:t>	</a:t>
            </a:r>
            <a:r>
              <a:rPr lang="ru-RU" dirty="0">
                <a:solidFill>
                  <a:schemeClr val="tx1"/>
                </a:solidFill>
              </a:rPr>
              <a:t>Бухгалтерский учет расчетов с персоналом по оплате труда имеет огромное значение для любого предприятия. Он представляет собой процесс сбора, сводки, регистрации информации о финансовом состоянии расчетов по оплате труда и предоставление этой информации внутренним пользователем отчетности. </a:t>
            </a:r>
            <a:r>
              <a:rPr lang="ru-RU" dirty="0" smtClean="0">
                <a:solidFill>
                  <a:schemeClr val="tx1"/>
                </a:solidFill>
              </a:rPr>
              <a:t>	В </a:t>
            </a:r>
            <a:r>
              <a:rPr lang="ru-RU" dirty="0">
                <a:solidFill>
                  <a:schemeClr val="tx1"/>
                </a:solidFill>
              </a:rPr>
              <a:t>ходе работы </a:t>
            </a:r>
            <a:r>
              <a:rPr lang="ru-RU" dirty="0" smtClean="0">
                <a:solidFill>
                  <a:schemeClr val="tx1"/>
                </a:solidFill>
              </a:rPr>
              <a:t>была </a:t>
            </a:r>
            <a:r>
              <a:rPr lang="ru-RU" dirty="0">
                <a:solidFill>
                  <a:schemeClr val="tx1"/>
                </a:solidFill>
              </a:rPr>
              <a:t>проанализирована предметная область по расчету заработной платы менеджерам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lnSpc>
                <a:spcPct val="110000"/>
              </a:lnSpc>
              <a:spcAft>
                <a:spcPts val="0"/>
              </a:spcAft>
              <a:buNone/>
            </a:pPr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dirty="0" smtClean="0">
                <a:solidFill>
                  <a:schemeClr val="tx1"/>
                </a:solidFill>
              </a:rPr>
              <a:t>В </a:t>
            </a:r>
            <a:r>
              <a:rPr lang="ru-RU" dirty="0">
                <a:solidFill>
                  <a:schemeClr val="tx1"/>
                </a:solidFill>
              </a:rPr>
              <a:t>результате выполнения поставленной задачи была разработана программа, позволяющая рассчитывать зарплату менеджерам в отделе продаж. Сформированы требования к составу и параметрам технических средств, к информационной и программной совместимости, к функциональным характеристикам.</a:t>
            </a:r>
          </a:p>
          <a:p>
            <a:pPr marL="0" indent="0" algn="just">
              <a:spcAft>
                <a:spcPts val="0"/>
              </a:spcAft>
              <a:buNone/>
            </a:pPr>
            <a:r>
              <a:rPr lang="ru-RU" dirty="0" smtClean="0">
                <a:solidFill>
                  <a:schemeClr val="tx1"/>
                </a:solidFill>
              </a:rPr>
              <a:t>	Для </a:t>
            </a:r>
            <a:r>
              <a:rPr lang="ru-RU" dirty="0">
                <a:solidFill>
                  <a:schemeClr val="tx1"/>
                </a:solidFill>
              </a:rPr>
              <a:t>проверки работоспособности приложения были реализованы планы тестирования, на основе которых выполнены тестовые сценарии. Документирование позволило рассмотреть программный модуль с точки зрения программиста, пользователя и </a:t>
            </a:r>
            <a:r>
              <a:rPr lang="ru-RU" dirty="0" err="1">
                <a:solidFill>
                  <a:schemeClr val="tx1"/>
                </a:solidFill>
              </a:rPr>
              <a:t>тестировщика</a:t>
            </a:r>
            <a:r>
              <a:rPr lang="ru-RU" dirty="0">
                <a:solidFill>
                  <a:schemeClr val="tx1"/>
                </a:solidFill>
              </a:rPr>
              <a:t>.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25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379244" y="4030134"/>
            <a:ext cx="6400800" cy="1947333"/>
          </a:xfrm>
        </p:spPr>
        <p:txBody>
          <a:bodyPr>
            <a:normAutofit/>
          </a:bodyPr>
          <a:lstStyle/>
          <a:p>
            <a:pPr algn="r"/>
            <a:r>
              <a:rPr lang="ru-RU" sz="1800" dirty="0" smtClean="0"/>
              <a:t>Выполнила:</a:t>
            </a:r>
          </a:p>
          <a:p>
            <a:pPr algn="r"/>
            <a:r>
              <a:rPr lang="ru-RU" sz="1800" dirty="0"/>
              <a:t>с</a:t>
            </a:r>
            <a:r>
              <a:rPr lang="ru-RU" sz="1800" dirty="0" smtClean="0"/>
              <a:t>тудентка 4 курса </a:t>
            </a:r>
          </a:p>
          <a:p>
            <a:pPr algn="r"/>
            <a:r>
              <a:rPr lang="ru-RU" sz="1800" dirty="0" smtClean="0"/>
              <a:t>группы ИСП.20А</a:t>
            </a:r>
          </a:p>
          <a:p>
            <a:pPr algn="r"/>
            <a:r>
              <a:rPr lang="ru-RU" sz="1800" dirty="0" smtClean="0"/>
              <a:t>Суханова Екатерина Дмитриевна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501900" y="301136"/>
            <a:ext cx="725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Ликино-Дулёвский политехнический колледж </a:t>
            </a:r>
            <a:r>
              <a:rPr lang="ru-RU" dirty="0"/>
              <a:t>— </a:t>
            </a:r>
            <a:r>
              <a:rPr lang="ru-RU" dirty="0" smtClean="0"/>
              <a:t>филиал ГГТУ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5379244" y="5977467"/>
            <a:ext cx="120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2024 год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19200" y="1828800"/>
            <a:ext cx="952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Курсовая работа</a:t>
            </a:r>
          </a:p>
          <a:p>
            <a:pPr algn="ctr"/>
            <a:r>
              <a:rPr lang="ru-RU" sz="2400" dirty="0" smtClean="0"/>
              <a:t>На тему: «Разработка приложения по автоматизации расчёта заработной платы менеджерам»</a:t>
            </a:r>
          </a:p>
          <a:p>
            <a:pPr algn="ctr"/>
            <a:r>
              <a:rPr lang="ru-RU" sz="2400" dirty="0" smtClean="0"/>
              <a:t>По МДК 02.01 «Технология разработки программного обеспечения»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0716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136</TotalTime>
  <Words>887</Words>
  <Application>Microsoft Office PowerPoint</Application>
  <PresentationFormat>Широкоэкранный</PresentationFormat>
  <Paragraphs>81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Calibri</vt:lpstr>
      <vt:lpstr>Century Gothic</vt:lpstr>
      <vt:lpstr>Times New Roman</vt:lpstr>
      <vt:lpstr>Wingdings 3</vt:lpstr>
      <vt:lpstr>Сектор</vt:lpstr>
      <vt:lpstr>Презентация PowerPoint</vt:lpstr>
      <vt:lpstr>Постановка Задачи</vt:lpstr>
      <vt:lpstr>проектирование</vt:lpstr>
      <vt:lpstr>Разработка</vt:lpstr>
      <vt:lpstr>Разработка</vt:lpstr>
      <vt:lpstr>Тестирование</vt:lpstr>
      <vt:lpstr>Тестирование</vt:lpstr>
      <vt:lpstr>Заключение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TC-28</dc:creator>
  <cp:lastModifiedBy>Екатерина Суханова</cp:lastModifiedBy>
  <cp:revision>20</cp:revision>
  <dcterms:created xsi:type="dcterms:W3CDTF">2024-01-15T10:33:43Z</dcterms:created>
  <dcterms:modified xsi:type="dcterms:W3CDTF">2024-01-26T14:50:59Z</dcterms:modified>
</cp:coreProperties>
</file>