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5" r:id="rId8"/>
    <p:sldId id="266" r:id="rId9"/>
    <p:sldId id="263" r:id="rId10"/>
    <p:sldId id="267" r:id="rId11"/>
    <p:sldId id="26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91" d="100"/>
          <a:sy n="91" d="100"/>
        </p:scale>
        <p:origin x="36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D338-A0E9-4A3F-B352-4B4ACB0B4F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9F8224-943A-4640-A0BE-AA40E85151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CC4780-6AA4-4260-8567-FF9853896C3F}"/>
              </a:ext>
            </a:extLst>
          </p:cNvPr>
          <p:cNvSpPr>
            <a:spLocks noGrp="1"/>
          </p:cNvSpPr>
          <p:nvPr>
            <p:ph type="dt" sz="half" idx="10"/>
          </p:nvPr>
        </p:nvSpPr>
        <p:spPr/>
        <p:txBody>
          <a:bodyPr/>
          <a:lstStyle/>
          <a:p>
            <a:fld id="{5C6F23BA-6C26-4467-86BE-414E289E1681}" type="datetimeFigureOut">
              <a:rPr lang="en-IN" smtClean="0"/>
              <a:t>14-12-2021</a:t>
            </a:fld>
            <a:endParaRPr lang="en-IN"/>
          </a:p>
        </p:txBody>
      </p:sp>
      <p:sp>
        <p:nvSpPr>
          <p:cNvPr id="5" name="Footer Placeholder 4">
            <a:extLst>
              <a:ext uri="{FF2B5EF4-FFF2-40B4-BE49-F238E27FC236}">
                <a16:creationId xmlns:a16="http://schemas.microsoft.com/office/drawing/2014/main" id="{718625FB-8E77-473F-9D03-EA1DF86CF4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9EAD8-110B-4E5F-92BE-B6EFE24090E1}"/>
              </a:ext>
            </a:extLst>
          </p:cNvPr>
          <p:cNvSpPr>
            <a:spLocks noGrp="1"/>
          </p:cNvSpPr>
          <p:nvPr>
            <p:ph type="sldNum" sz="quarter" idx="12"/>
          </p:nvPr>
        </p:nvSpPr>
        <p:spPr/>
        <p:txBody>
          <a:bodyPr/>
          <a:lstStyle/>
          <a:p>
            <a:fld id="{33276329-B60A-48FA-81D6-4650AF9F033F}" type="slidenum">
              <a:rPr lang="en-IN" smtClean="0"/>
              <a:t>‹#›</a:t>
            </a:fld>
            <a:endParaRPr lang="en-IN"/>
          </a:p>
        </p:txBody>
      </p:sp>
    </p:spTree>
    <p:extLst>
      <p:ext uri="{BB962C8B-B14F-4D97-AF65-F5344CB8AC3E}">
        <p14:creationId xmlns:p14="http://schemas.microsoft.com/office/powerpoint/2010/main" val="350549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1A28-1299-41AF-BFBD-7E741F2B2F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424A41-233A-47FE-BFCA-935E15ADE1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BF5A6-5D15-447B-BB11-0995042F2749}"/>
              </a:ext>
            </a:extLst>
          </p:cNvPr>
          <p:cNvSpPr>
            <a:spLocks noGrp="1"/>
          </p:cNvSpPr>
          <p:nvPr>
            <p:ph type="dt" sz="half" idx="10"/>
          </p:nvPr>
        </p:nvSpPr>
        <p:spPr/>
        <p:txBody>
          <a:bodyPr/>
          <a:lstStyle/>
          <a:p>
            <a:fld id="{5C6F23BA-6C26-4467-86BE-414E289E1681}" type="datetimeFigureOut">
              <a:rPr lang="en-IN" smtClean="0"/>
              <a:t>14-12-2021</a:t>
            </a:fld>
            <a:endParaRPr lang="en-IN"/>
          </a:p>
        </p:txBody>
      </p:sp>
      <p:sp>
        <p:nvSpPr>
          <p:cNvPr id="5" name="Footer Placeholder 4">
            <a:extLst>
              <a:ext uri="{FF2B5EF4-FFF2-40B4-BE49-F238E27FC236}">
                <a16:creationId xmlns:a16="http://schemas.microsoft.com/office/drawing/2014/main" id="{D7EC049B-FC25-4DB8-8070-64C014DE0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9304A6-716B-485A-9BDA-5CF15716D070}"/>
              </a:ext>
            </a:extLst>
          </p:cNvPr>
          <p:cNvSpPr>
            <a:spLocks noGrp="1"/>
          </p:cNvSpPr>
          <p:nvPr>
            <p:ph type="sldNum" sz="quarter" idx="12"/>
          </p:nvPr>
        </p:nvSpPr>
        <p:spPr/>
        <p:txBody>
          <a:bodyPr/>
          <a:lstStyle/>
          <a:p>
            <a:fld id="{33276329-B60A-48FA-81D6-4650AF9F033F}" type="slidenum">
              <a:rPr lang="en-IN" smtClean="0"/>
              <a:t>‹#›</a:t>
            </a:fld>
            <a:endParaRPr lang="en-IN"/>
          </a:p>
        </p:txBody>
      </p:sp>
    </p:spTree>
    <p:extLst>
      <p:ext uri="{BB962C8B-B14F-4D97-AF65-F5344CB8AC3E}">
        <p14:creationId xmlns:p14="http://schemas.microsoft.com/office/powerpoint/2010/main" val="92018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A9760-7AFA-4C63-8508-22AB77ED5D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EC5746-2C29-4D8F-ACBC-D4D7F20D1E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71CA8D-B9BC-4015-92EB-E007E16B5D64}"/>
              </a:ext>
            </a:extLst>
          </p:cNvPr>
          <p:cNvSpPr>
            <a:spLocks noGrp="1"/>
          </p:cNvSpPr>
          <p:nvPr>
            <p:ph type="dt" sz="half" idx="10"/>
          </p:nvPr>
        </p:nvSpPr>
        <p:spPr/>
        <p:txBody>
          <a:bodyPr/>
          <a:lstStyle/>
          <a:p>
            <a:fld id="{5C6F23BA-6C26-4467-86BE-414E289E1681}" type="datetimeFigureOut">
              <a:rPr lang="en-IN" smtClean="0"/>
              <a:t>14-12-2021</a:t>
            </a:fld>
            <a:endParaRPr lang="en-IN"/>
          </a:p>
        </p:txBody>
      </p:sp>
      <p:sp>
        <p:nvSpPr>
          <p:cNvPr id="5" name="Footer Placeholder 4">
            <a:extLst>
              <a:ext uri="{FF2B5EF4-FFF2-40B4-BE49-F238E27FC236}">
                <a16:creationId xmlns:a16="http://schemas.microsoft.com/office/drawing/2014/main" id="{2FE45E55-4DE3-4EED-96BE-5BE5459D5C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4CD5C-AAEC-481D-AF27-2DC30602C87A}"/>
              </a:ext>
            </a:extLst>
          </p:cNvPr>
          <p:cNvSpPr>
            <a:spLocks noGrp="1"/>
          </p:cNvSpPr>
          <p:nvPr>
            <p:ph type="sldNum" sz="quarter" idx="12"/>
          </p:nvPr>
        </p:nvSpPr>
        <p:spPr/>
        <p:txBody>
          <a:bodyPr/>
          <a:lstStyle/>
          <a:p>
            <a:fld id="{33276329-B60A-48FA-81D6-4650AF9F033F}" type="slidenum">
              <a:rPr lang="en-IN" smtClean="0"/>
              <a:t>‹#›</a:t>
            </a:fld>
            <a:endParaRPr lang="en-IN"/>
          </a:p>
        </p:txBody>
      </p:sp>
    </p:spTree>
    <p:extLst>
      <p:ext uri="{BB962C8B-B14F-4D97-AF65-F5344CB8AC3E}">
        <p14:creationId xmlns:p14="http://schemas.microsoft.com/office/powerpoint/2010/main" val="68876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11BC-14F3-40DF-A2C1-6CDC463667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AD5E0C-F680-4BFD-929A-F5F83064E8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F6C876-1D0C-49D3-85D9-698BFB86E12E}"/>
              </a:ext>
            </a:extLst>
          </p:cNvPr>
          <p:cNvSpPr>
            <a:spLocks noGrp="1"/>
          </p:cNvSpPr>
          <p:nvPr>
            <p:ph type="dt" sz="half" idx="10"/>
          </p:nvPr>
        </p:nvSpPr>
        <p:spPr/>
        <p:txBody>
          <a:bodyPr/>
          <a:lstStyle/>
          <a:p>
            <a:fld id="{5C6F23BA-6C26-4467-86BE-414E289E1681}" type="datetimeFigureOut">
              <a:rPr lang="en-IN" smtClean="0"/>
              <a:t>14-12-2021</a:t>
            </a:fld>
            <a:endParaRPr lang="en-IN"/>
          </a:p>
        </p:txBody>
      </p:sp>
      <p:sp>
        <p:nvSpPr>
          <p:cNvPr id="5" name="Footer Placeholder 4">
            <a:extLst>
              <a:ext uri="{FF2B5EF4-FFF2-40B4-BE49-F238E27FC236}">
                <a16:creationId xmlns:a16="http://schemas.microsoft.com/office/drawing/2014/main" id="{62F75F52-980D-445C-990B-D209DECFEC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526298-AB3B-4761-A09E-206CA5599743}"/>
              </a:ext>
            </a:extLst>
          </p:cNvPr>
          <p:cNvSpPr>
            <a:spLocks noGrp="1"/>
          </p:cNvSpPr>
          <p:nvPr>
            <p:ph type="sldNum" sz="quarter" idx="12"/>
          </p:nvPr>
        </p:nvSpPr>
        <p:spPr/>
        <p:txBody>
          <a:bodyPr/>
          <a:lstStyle/>
          <a:p>
            <a:fld id="{33276329-B60A-48FA-81D6-4650AF9F033F}" type="slidenum">
              <a:rPr lang="en-IN" smtClean="0"/>
              <a:t>‹#›</a:t>
            </a:fld>
            <a:endParaRPr lang="en-IN"/>
          </a:p>
        </p:txBody>
      </p:sp>
    </p:spTree>
    <p:extLst>
      <p:ext uri="{BB962C8B-B14F-4D97-AF65-F5344CB8AC3E}">
        <p14:creationId xmlns:p14="http://schemas.microsoft.com/office/powerpoint/2010/main" val="364536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D5C7-01E7-4286-93DD-61452CCF2A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877B6A-31B8-4A63-BB8B-D51C88BB06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777004-E6C0-49C2-9840-577940119AD6}"/>
              </a:ext>
            </a:extLst>
          </p:cNvPr>
          <p:cNvSpPr>
            <a:spLocks noGrp="1"/>
          </p:cNvSpPr>
          <p:nvPr>
            <p:ph type="dt" sz="half" idx="10"/>
          </p:nvPr>
        </p:nvSpPr>
        <p:spPr/>
        <p:txBody>
          <a:bodyPr/>
          <a:lstStyle/>
          <a:p>
            <a:fld id="{5C6F23BA-6C26-4467-86BE-414E289E1681}" type="datetimeFigureOut">
              <a:rPr lang="en-IN" smtClean="0"/>
              <a:t>14-12-2021</a:t>
            </a:fld>
            <a:endParaRPr lang="en-IN"/>
          </a:p>
        </p:txBody>
      </p:sp>
      <p:sp>
        <p:nvSpPr>
          <p:cNvPr id="5" name="Footer Placeholder 4">
            <a:extLst>
              <a:ext uri="{FF2B5EF4-FFF2-40B4-BE49-F238E27FC236}">
                <a16:creationId xmlns:a16="http://schemas.microsoft.com/office/drawing/2014/main" id="{B485734E-3B00-49D9-A0C0-16E9897BC4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C8560-8D30-4574-88CA-863826E8A7AC}"/>
              </a:ext>
            </a:extLst>
          </p:cNvPr>
          <p:cNvSpPr>
            <a:spLocks noGrp="1"/>
          </p:cNvSpPr>
          <p:nvPr>
            <p:ph type="sldNum" sz="quarter" idx="12"/>
          </p:nvPr>
        </p:nvSpPr>
        <p:spPr/>
        <p:txBody>
          <a:bodyPr/>
          <a:lstStyle/>
          <a:p>
            <a:fld id="{33276329-B60A-48FA-81D6-4650AF9F033F}" type="slidenum">
              <a:rPr lang="en-IN" smtClean="0"/>
              <a:t>‹#›</a:t>
            </a:fld>
            <a:endParaRPr lang="en-IN"/>
          </a:p>
        </p:txBody>
      </p:sp>
    </p:spTree>
    <p:extLst>
      <p:ext uri="{BB962C8B-B14F-4D97-AF65-F5344CB8AC3E}">
        <p14:creationId xmlns:p14="http://schemas.microsoft.com/office/powerpoint/2010/main" val="196998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CCC3-4C67-4623-945B-82C9ED6BBA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882490-B13B-453C-8247-9B86F086E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E65D08-B006-4E29-901C-982E36445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F23B84-3D1B-426F-B4E2-F9286FCF184C}"/>
              </a:ext>
            </a:extLst>
          </p:cNvPr>
          <p:cNvSpPr>
            <a:spLocks noGrp="1"/>
          </p:cNvSpPr>
          <p:nvPr>
            <p:ph type="dt" sz="half" idx="10"/>
          </p:nvPr>
        </p:nvSpPr>
        <p:spPr/>
        <p:txBody>
          <a:bodyPr/>
          <a:lstStyle/>
          <a:p>
            <a:fld id="{5C6F23BA-6C26-4467-86BE-414E289E1681}" type="datetimeFigureOut">
              <a:rPr lang="en-IN" smtClean="0"/>
              <a:t>14-12-2021</a:t>
            </a:fld>
            <a:endParaRPr lang="en-IN"/>
          </a:p>
        </p:txBody>
      </p:sp>
      <p:sp>
        <p:nvSpPr>
          <p:cNvPr id="6" name="Footer Placeholder 5">
            <a:extLst>
              <a:ext uri="{FF2B5EF4-FFF2-40B4-BE49-F238E27FC236}">
                <a16:creationId xmlns:a16="http://schemas.microsoft.com/office/drawing/2014/main" id="{5DD9092B-BB91-48A2-8BC2-FF0778742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B80A45-FEA3-4223-89CC-DA72D65FA637}"/>
              </a:ext>
            </a:extLst>
          </p:cNvPr>
          <p:cNvSpPr>
            <a:spLocks noGrp="1"/>
          </p:cNvSpPr>
          <p:nvPr>
            <p:ph type="sldNum" sz="quarter" idx="12"/>
          </p:nvPr>
        </p:nvSpPr>
        <p:spPr/>
        <p:txBody>
          <a:bodyPr/>
          <a:lstStyle/>
          <a:p>
            <a:fld id="{33276329-B60A-48FA-81D6-4650AF9F033F}" type="slidenum">
              <a:rPr lang="en-IN" smtClean="0"/>
              <a:t>‹#›</a:t>
            </a:fld>
            <a:endParaRPr lang="en-IN"/>
          </a:p>
        </p:txBody>
      </p:sp>
    </p:spTree>
    <p:extLst>
      <p:ext uri="{BB962C8B-B14F-4D97-AF65-F5344CB8AC3E}">
        <p14:creationId xmlns:p14="http://schemas.microsoft.com/office/powerpoint/2010/main" val="178107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C59B-F15F-4088-A998-3818CF2600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690485-2AD2-4FD8-A181-0E852428C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27401F-08D1-43E1-9914-717DEAC862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CB6C81-AF31-45F2-83A2-C3C375764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60CB44-B39E-40A1-B0D7-1D51B53789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9E48C0-C98D-41DB-B247-C77FF1F96353}"/>
              </a:ext>
            </a:extLst>
          </p:cNvPr>
          <p:cNvSpPr>
            <a:spLocks noGrp="1"/>
          </p:cNvSpPr>
          <p:nvPr>
            <p:ph type="dt" sz="half" idx="10"/>
          </p:nvPr>
        </p:nvSpPr>
        <p:spPr/>
        <p:txBody>
          <a:bodyPr/>
          <a:lstStyle/>
          <a:p>
            <a:fld id="{5C6F23BA-6C26-4467-86BE-414E289E1681}" type="datetimeFigureOut">
              <a:rPr lang="en-IN" smtClean="0"/>
              <a:t>14-12-2021</a:t>
            </a:fld>
            <a:endParaRPr lang="en-IN"/>
          </a:p>
        </p:txBody>
      </p:sp>
      <p:sp>
        <p:nvSpPr>
          <p:cNvPr id="8" name="Footer Placeholder 7">
            <a:extLst>
              <a:ext uri="{FF2B5EF4-FFF2-40B4-BE49-F238E27FC236}">
                <a16:creationId xmlns:a16="http://schemas.microsoft.com/office/drawing/2014/main" id="{137572AD-7873-45C2-B7D3-D97A6EDC97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9F5052-E8A1-4C24-A618-7F362399DE18}"/>
              </a:ext>
            </a:extLst>
          </p:cNvPr>
          <p:cNvSpPr>
            <a:spLocks noGrp="1"/>
          </p:cNvSpPr>
          <p:nvPr>
            <p:ph type="sldNum" sz="quarter" idx="12"/>
          </p:nvPr>
        </p:nvSpPr>
        <p:spPr/>
        <p:txBody>
          <a:bodyPr/>
          <a:lstStyle/>
          <a:p>
            <a:fld id="{33276329-B60A-48FA-81D6-4650AF9F033F}" type="slidenum">
              <a:rPr lang="en-IN" smtClean="0"/>
              <a:t>‹#›</a:t>
            </a:fld>
            <a:endParaRPr lang="en-IN"/>
          </a:p>
        </p:txBody>
      </p:sp>
    </p:spTree>
    <p:extLst>
      <p:ext uri="{BB962C8B-B14F-4D97-AF65-F5344CB8AC3E}">
        <p14:creationId xmlns:p14="http://schemas.microsoft.com/office/powerpoint/2010/main" val="394834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03A9-CC5D-4E3C-BBC2-E71622903F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C150B0-D473-4C47-841D-234C44428AE8}"/>
              </a:ext>
            </a:extLst>
          </p:cNvPr>
          <p:cNvSpPr>
            <a:spLocks noGrp="1"/>
          </p:cNvSpPr>
          <p:nvPr>
            <p:ph type="dt" sz="half" idx="10"/>
          </p:nvPr>
        </p:nvSpPr>
        <p:spPr/>
        <p:txBody>
          <a:bodyPr/>
          <a:lstStyle/>
          <a:p>
            <a:fld id="{5C6F23BA-6C26-4467-86BE-414E289E1681}" type="datetimeFigureOut">
              <a:rPr lang="en-IN" smtClean="0"/>
              <a:t>14-12-2021</a:t>
            </a:fld>
            <a:endParaRPr lang="en-IN"/>
          </a:p>
        </p:txBody>
      </p:sp>
      <p:sp>
        <p:nvSpPr>
          <p:cNvPr id="4" name="Footer Placeholder 3">
            <a:extLst>
              <a:ext uri="{FF2B5EF4-FFF2-40B4-BE49-F238E27FC236}">
                <a16:creationId xmlns:a16="http://schemas.microsoft.com/office/drawing/2014/main" id="{745164A2-3D0E-44FD-845E-AC0E6E815B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928B95-8C7D-44EC-868E-03C6120F0E86}"/>
              </a:ext>
            </a:extLst>
          </p:cNvPr>
          <p:cNvSpPr>
            <a:spLocks noGrp="1"/>
          </p:cNvSpPr>
          <p:nvPr>
            <p:ph type="sldNum" sz="quarter" idx="12"/>
          </p:nvPr>
        </p:nvSpPr>
        <p:spPr/>
        <p:txBody>
          <a:bodyPr/>
          <a:lstStyle/>
          <a:p>
            <a:fld id="{33276329-B60A-48FA-81D6-4650AF9F033F}" type="slidenum">
              <a:rPr lang="en-IN" smtClean="0"/>
              <a:t>‹#›</a:t>
            </a:fld>
            <a:endParaRPr lang="en-IN"/>
          </a:p>
        </p:txBody>
      </p:sp>
    </p:spTree>
    <p:extLst>
      <p:ext uri="{BB962C8B-B14F-4D97-AF65-F5344CB8AC3E}">
        <p14:creationId xmlns:p14="http://schemas.microsoft.com/office/powerpoint/2010/main" val="3819782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EE902-7A5D-44C6-B8F9-A1DCB7B6E75C}"/>
              </a:ext>
            </a:extLst>
          </p:cNvPr>
          <p:cNvSpPr>
            <a:spLocks noGrp="1"/>
          </p:cNvSpPr>
          <p:nvPr>
            <p:ph type="dt" sz="half" idx="10"/>
          </p:nvPr>
        </p:nvSpPr>
        <p:spPr/>
        <p:txBody>
          <a:bodyPr/>
          <a:lstStyle/>
          <a:p>
            <a:fld id="{5C6F23BA-6C26-4467-86BE-414E289E1681}" type="datetimeFigureOut">
              <a:rPr lang="en-IN" smtClean="0"/>
              <a:t>14-12-2021</a:t>
            </a:fld>
            <a:endParaRPr lang="en-IN"/>
          </a:p>
        </p:txBody>
      </p:sp>
      <p:sp>
        <p:nvSpPr>
          <p:cNvPr id="3" name="Footer Placeholder 2">
            <a:extLst>
              <a:ext uri="{FF2B5EF4-FFF2-40B4-BE49-F238E27FC236}">
                <a16:creationId xmlns:a16="http://schemas.microsoft.com/office/drawing/2014/main" id="{553FBE70-A7A8-4633-8A8C-2E0C71581B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35359B-F9F7-4589-89F2-AE0674C1737F}"/>
              </a:ext>
            </a:extLst>
          </p:cNvPr>
          <p:cNvSpPr>
            <a:spLocks noGrp="1"/>
          </p:cNvSpPr>
          <p:nvPr>
            <p:ph type="sldNum" sz="quarter" idx="12"/>
          </p:nvPr>
        </p:nvSpPr>
        <p:spPr/>
        <p:txBody>
          <a:bodyPr/>
          <a:lstStyle/>
          <a:p>
            <a:fld id="{33276329-B60A-48FA-81D6-4650AF9F033F}" type="slidenum">
              <a:rPr lang="en-IN" smtClean="0"/>
              <a:t>‹#›</a:t>
            </a:fld>
            <a:endParaRPr lang="en-IN"/>
          </a:p>
        </p:txBody>
      </p:sp>
    </p:spTree>
    <p:extLst>
      <p:ext uri="{BB962C8B-B14F-4D97-AF65-F5344CB8AC3E}">
        <p14:creationId xmlns:p14="http://schemas.microsoft.com/office/powerpoint/2010/main" val="616434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144C-7BF6-4AF0-B456-7DF1DC996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9C5D78-E184-4DC9-8E8B-8C5CD7FBF0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87B637-95EA-4E4D-9E55-6E042FB60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95790-4AF0-4219-AEDC-7039D7D80B53}"/>
              </a:ext>
            </a:extLst>
          </p:cNvPr>
          <p:cNvSpPr>
            <a:spLocks noGrp="1"/>
          </p:cNvSpPr>
          <p:nvPr>
            <p:ph type="dt" sz="half" idx="10"/>
          </p:nvPr>
        </p:nvSpPr>
        <p:spPr/>
        <p:txBody>
          <a:bodyPr/>
          <a:lstStyle/>
          <a:p>
            <a:fld id="{5C6F23BA-6C26-4467-86BE-414E289E1681}" type="datetimeFigureOut">
              <a:rPr lang="en-IN" smtClean="0"/>
              <a:t>14-12-2021</a:t>
            </a:fld>
            <a:endParaRPr lang="en-IN"/>
          </a:p>
        </p:txBody>
      </p:sp>
      <p:sp>
        <p:nvSpPr>
          <p:cNvPr id="6" name="Footer Placeholder 5">
            <a:extLst>
              <a:ext uri="{FF2B5EF4-FFF2-40B4-BE49-F238E27FC236}">
                <a16:creationId xmlns:a16="http://schemas.microsoft.com/office/drawing/2014/main" id="{64ED60BF-F15C-4C5A-961B-414513962E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A4C85F-2144-480F-AAE0-A4826D107D17}"/>
              </a:ext>
            </a:extLst>
          </p:cNvPr>
          <p:cNvSpPr>
            <a:spLocks noGrp="1"/>
          </p:cNvSpPr>
          <p:nvPr>
            <p:ph type="sldNum" sz="quarter" idx="12"/>
          </p:nvPr>
        </p:nvSpPr>
        <p:spPr/>
        <p:txBody>
          <a:bodyPr/>
          <a:lstStyle/>
          <a:p>
            <a:fld id="{33276329-B60A-48FA-81D6-4650AF9F033F}" type="slidenum">
              <a:rPr lang="en-IN" smtClean="0"/>
              <a:t>‹#›</a:t>
            </a:fld>
            <a:endParaRPr lang="en-IN"/>
          </a:p>
        </p:txBody>
      </p:sp>
    </p:spTree>
    <p:extLst>
      <p:ext uri="{BB962C8B-B14F-4D97-AF65-F5344CB8AC3E}">
        <p14:creationId xmlns:p14="http://schemas.microsoft.com/office/powerpoint/2010/main" val="401710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1F38-C4A1-44E2-959A-B24183BF0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3742A6-0D97-487D-B985-7CE4EE8DCB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CD6D38-ECBB-4B51-85AE-82D1CB785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17DF9-8123-4FC9-AF04-6E03FC38A40B}"/>
              </a:ext>
            </a:extLst>
          </p:cNvPr>
          <p:cNvSpPr>
            <a:spLocks noGrp="1"/>
          </p:cNvSpPr>
          <p:nvPr>
            <p:ph type="dt" sz="half" idx="10"/>
          </p:nvPr>
        </p:nvSpPr>
        <p:spPr/>
        <p:txBody>
          <a:bodyPr/>
          <a:lstStyle/>
          <a:p>
            <a:fld id="{5C6F23BA-6C26-4467-86BE-414E289E1681}" type="datetimeFigureOut">
              <a:rPr lang="en-IN" smtClean="0"/>
              <a:t>14-12-2021</a:t>
            </a:fld>
            <a:endParaRPr lang="en-IN"/>
          </a:p>
        </p:txBody>
      </p:sp>
      <p:sp>
        <p:nvSpPr>
          <p:cNvPr id="6" name="Footer Placeholder 5">
            <a:extLst>
              <a:ext uri="{FF2B5EF4-FFF2-40B4-BE49-F238E27FC236}">
                <a16:creationId xmlns:a16="http://schemas.microsoft.com/office/drawing/2014/main" id="{E381B53B-B9AD-4E12-852F-EDB221A55A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36367A-2C98-4BF0-82FA-548124EA92AF}"/>
              </a:ext>
            </a:extLst>
          </p:cNvPr>
          <p:cNvSpPr>
            <a:spLocks noGrp="1"/>
          </p:cNvSpPr>
          <p:nvPr>
            <p:ph type="sldNum" sz="quarter" idx="12"/>
          </p:nvPr>
        </p:nvSpPr>
        <p:spPr/>
        <p:txBody>
          <a:bodyPr/>
          <a:lstStyle/>
          <a:p>
            <a:fld id="{33276329-B60A-48FA-81D6-4650AF9F033F}" type="slidenum">
              <a:rPr lang="en-IN" smtClean="0"/>
              <a:t>‹#›</a:t>
            </a:fld>
            <a:endParaRPr lang="en-IN"/>
          </a:p>
        </p:txBody>
      </p:sp>
    </p:spTree>
    <p:extLst>
      <p:ext uri="{BB962C8B-B14F-4D97-AF65-F5344CB8AC3E}">
        <p14:creationId xmlns:p14="http://schemas.microsoft.com/office/powerpoint/2010/main" val="297388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468110-96FD-493F-BE53-0CF6F013C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2D44A5-39E8-4428-BD35-59EE61E012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8D2B2B-0CD7-4322-9A54-481EB8F09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F23BA-6C26-4467-86BE-414E289E1681}" type="datetimeFigureOut">
              <a:rPr lang="en-IN" smtClean="0"/>
              <a:t>14-12-2021</a:t>
            </a:fld>
            <a:endParaRPr lang="en-IN"/>
          </a:p>
        </p:txBody>
      </p:sp>
      <p:sp>
        <p:nvSpPr>
          <p:cNvPr id="5" name="Footer Placeholder 4">
            <a:extLst>
              <a:ext uri="{FF2B5EF4-FFF2-40B4-BE49-F238E27FC236}">
                <a16:creationId xmlns:a16="http://schemas.microsoft.com/office/drawing/2014/main" id="{49C8D1E6-B53B-43F2-8AEC-DC9A31463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FEDF1F-63A3-4060-8721-A4E7C17B58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76329-B60A-48FA-81D6-4650AF9F033F}" type="slidenum">
              <a:rPr lang="en-IN" smtClean="0"/>
              <a:t>‹#›</a:t>
            </a:fld>
            <a:endParaRPr lang="en-IN"/>
          </a:p>
        </p:txBody>
      </p:sp>
    </p:spTree>
    <p:extLst>
      <p:ext uri="{BB962C8B-B14F-4D97-AF65-F5344CB8AC3E}">
        <p14:creationId xmlns:p14="http://schemas.microsoft.com/office/powerpoint/2010/main" val="2240086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C8D1-BF8A-44A8-9050-57C2C60D8632}"/>
              </a:ext>
            </a:extLst>
          </p:cNvPr>
          <p:cNvSpPr>
            <a:spLocks noGrp="1"/>
          </p:cNvSpPr>
          <p:nvPr>
            <p:ph type="ctrTitle"/>
          </p:nvPr>
        </p:nvSpPr>
        <p:spPr/>
        <p:txBody>
          <a:bodyPr>
            <a:normAutofit/>
          </a:bodyPr>
          <a:lstStyle/>
          <a:p>
            <a:br>
              <a:rPr lang="en-IN" sz="1800" b="0" i="0" u="none" strike="noStrike" baseline="0" dirty="0">
                <a:solidFill>
                  <a:srgbClr val="000000"/>
                </a:solidFill>
                <a:latin typeface="Cambria" panose="02040503050406030204" pitchFamily="18" charset="0"/>
              </a:rPr>
            </a:br>
            <a:r>
              <a:rPr lang="en-US" sz="1800" b="0" i="0" u="none" strike="noStrike" baseline="0" dirty="0">
                <a:solidFill>
                  <a:srgbClr val="000000"/>
                </a:solidFill>
                <a:latin typeface="Cambria" panose="02040503050406030204" pitchFamily="18" charset="0"/>
              </a:rPr>
              <a:t> </a:t>
            </a:r>
            <a:r>
              <a:rPr lang="en-US" b="1" i="0" u="none" strike="noStrike" baseline="0" dirty="0">
                <a:solidFill>
                  <a:srgbClr val="365F91"/>
                </a:solidFill>
              </a:rPr>
              <a:t>Ultrasonic Rangefinder using         8051 Microcontroller</a:t>
            </a:r>
            <a:endParaRPr lang="en-IN" b="1" dirty="0"/>
          </a:p>
        </p:txBody>
      </p:sp>
      <p:sp>
        <p:nvSpPr>
          <p:cNvPr id="3" name="Subtitle 2">
            <a:extLst>
              <a:ext uri="{FF2B5EF4-FFF2-40B4-BE49-F238E27FC236}">
                <a16:creationId xmlns:a16="http://schemas.microsoft.com/office/drawing/2014/main" id="{20E8B197-951B-4A22-84F4-37DB90A8AFDC}"/>
              </a:ext>
            </a:extLst>
          </p:cNvPr>
          <p:cNvSpPr>
            <a:spLocks noGrp="1"/>
          </p:cNvSpPr>
          <p:nvPr>
            <p:ph type="subTitle" idx="1"/>
          </p:nvPr>
        </p:nvSpPr>
        <p:spPr>
          <a:xfrm>
            <a:off x="1796642" y="3779240"/>
            <a:ext cx="7575258" cy="2835479"/>
          </a:xfrm>
        </p:spPr>
        <p:txBody>
          <a:bodyPr>
            <a:normAutofit/>
          </a:bodyPr>
          <a:lstStyle/>
          <a:p>
            <a:r>
              <a:rPr lang="en-US" b="1" dirty="0"/>
              <a:t>   By</a:t>
            </a:r>
          </a:p>
          <a:p>
            <a:pPr algn="l"/>
            <a:r>
              <a:rPr lang="en-US" dirty="0"/>
              <a:t>                             SUMAN KUMAR          4NM19EC181</a:t>
            </a:r>
          </a:p>
          <a:p>
            <a:pPr algn="l"/>
            <a:r>
              <a:rPr lang="en-US" dirty="0"/>
              <a:t>                             SUMITH S KUMAR      4NM19EC182</a:t>
            </a:r>
          </a:p>
          <a:p>
            <a:pPr algn="l"/>
            <a:r>
              <a:rPr lang="en-US" dirty="0"/>
              <a:t>                             SURAKSHA S BOLAR   4NM19EC183</a:t>
            </a:r>
          </a:p>
          <a:p>
            <a:pPr algn="l"/>
            <a:r>
              <a:rPr lang="en-US" dirty="0"/>
              <a:t>                             SUHAS OMKAR            4NM19EC180</a:t>
            </a:r>
          </a:p>
          <a:p>
            <a:endParaRPr lang="en-US" dirty="0"/>
          </a:p>
        </p:txBody>
      </p:sp>
    </p:spTree>
    <p:extLst>
      <p:ext uri="{BB962C8B-B14F-4D97-AF65-F5344CB8AC3E}">
        <p14:creationId xmlns:p14="http://schemas.microsoft.com/office/powerpoint/2010/main" val="1831948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6112-33D1-42F1-BCA5-CF58344AA1D3}"/>
              </a:ext>
            </a:extLst>
          </p:cNvPr>
          <p:cNvSpPr>
            <a:spLocks noGrp="1"/>
          </p:cNvSpPr>
          <p:nvPr>
            <p:ph type="title"/>
          </p:nvPr>
        </p:nvSpPr>
        <p:spPr>
          <a:xfrm>
            <a:off x="0" y="18255"/>
            <a:ext cx="10515600" cy="1325563"/>
          </a:xfrm>
        </p:spPr>
        <p:txBody>
          <a:bodyPr>
            <a:normAutofit/>
          </a:bodyPr>
          <a:lstStyle/>
          <a:p>
            <a:r>
              <a:rPr lang="en-IN" sz="2800" dirty="0"/>
              <a:t>Continued..</a:t>
            </a:r>
          </a:p>
        </p:txBody>
      </p:sp>
      <p:sp>
        <p:nvSpPr>
          <p:cNvPr id="3" name="Content Placeholder 2">
            <a:extLst>
              <a:ext uri="{FF2B5EF4-FFF2-40B4-BE49-F238E27FC236}">
                <a16:creationId xmlns:a16="http://schemas.microsoft.com/office/drawing/2014/main" id="{55B89E02-188C-4DEF-A4D5-42CA9FEAA139}"/>
              </a:ext>
            </a:extLst>
          </p:cNvPr>
          <p:cNvSpPr>
            <a:spLocks noGrp="1"/>
          </p:cNvSpPr>
          <p:nvPr>
            <p:ph idx="1"/>
          </p:nvPr>
        </p:nvSpPr>
        <p:spPr/>
        <p:txBody>
          <a:bodyPr>
            <a:normAutofit/>
          </a:bodyPr>
          <a:lstStyle/>
          <a:p>
            <a:pPr>
              <a:buFont typeface="Wingdings" panose="05000000000000000000" pitchFamily="2" charset="2"/>
              <a:buChar char="Ø"/>
            </a:pPr>
            <a:r>
              <a:rPr lang="en-US" dirty="0">
                <a:latin typeface="+mj-lt"/>
              </a:rPr>
              <a:t>The Count Value loaded is to be 58 (mentioned on the datasheet). So that after 58 cycles A gets incremented once. But since the delay           caused due to instructions have to compensated, the count value used is 48 (=&gt; 255D-207D).</a:t>
            </a:r>
          </a:p>
          <a:p>
            <a:pPr>
              <a:buFont typeface="Wingdings" panose="05000000000000000000" pitchFamily="2" charset="2"/>
              <a:buChar char="Ø"/>
            </a:pPr>
            <a:r>
              <a:rPr lang="en-US" dirty="0">
                <a:latin typeface="+mj-lt"/>
              </a:rPr>
              <a:t>The value stored in A is used to extract the Distance measured. This is done by Division instruction.</a:t>
            </a:r>
          </a:p>
          <a:p>
            <a:pPr>
              <a:buFont typeface="Wingdings" panose="05000000000000000000" pitchFamily="2" charset="2"/>
              <a:buChar char="Ø"/>
            </a:pPr>
            <a:r>
              <a:rPr lang="en-US" dirty="0">
                <a:latin typeface="+mj-lt"/>
              </a:rPr>
              <a:t>The 8-bit data value is sequentially sent to respective 7-Segment Display being selected through the selection lines.</a:t>
            </a:r>
            <a:endParaRPr lang="en-IN" dirty="0">
              <a:latin typeface="+mj-lt"/>
            </a:endParaRPr>
          </a:p>
        </p:txBody>
      </p:sp>
    </p:spTree>
    <p:extLst>
      <p:ext uri="{BB962C8B-B14F-4D97-AF65-F5344CB8AC3E}">
        <p14:creationId xmlns:p14="http://schemas.microsoft.com/office/powerpoint/2010/main" val="416702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7778-A5AF-4B87-9D70-125B707E198A}"/>
              </a:ext>
            </a:extLst>
          </p:cNvPr>
          <p:cNvSpPr>
            <a:spLocks noGrp="1"/>
          </p:cNvSpPr>
          <p:nvPr>
            <p:ph type="title"/>
          </p:nvPr>
        </p:nvSpPr>
        <p:spPr>
          <a:xfrm>
            <a:off x="838200" y="-58969"/>
            <a:ext cx="10515600" cy="1325563"/>
          </a:xfrm>
        </p:spPr>
        <p:txBody>
          <a:bodyPr/>
          <a:lstStyle/>
          <a:p>
            <a:r>
              <a:rPr lang="en-US" dirty="0"/>
              <a:t>List of the Components  Required</a:t>
            </a:r>
            <a:endParaRPr lang="en-IN" dirty="0"/>
          </a:p>
        </p:txBody>
      </p:sp>
      <p:graphicFrame>
        <p:nvGraphicFramePr>
          <p:cNvPr id="4" name="Table 4">
            <a:extLst>
              <a:ext uri="{FF2B5EF4-FFF2-40B4-BE49-F238E27FC236}">
                <a16:creationId xmlns:a16="http://schemas.microsoft.com/office/drawing/2014/main" id="{E7960921-58BE-4FA7-A2F7-74D10B174DAB}"/>
              </a:ext>
            </a:extLst>
          </p:cNvPr>
          <p:cNvGraphicFramePr>
            <a:graphicFrameLocks noGrp="1"/>
          </p:cNvGraphicFramePr>
          <p:nvPr>
            <p:extLst>
              <p:ext uri="{D42A27DB-BD31-4B8C-83A1-F6EECF244321}">
                <p14:modId xmlns:p14="http://schemas.microsoft.com/office/powerpoint/2010/main" val="4180986826"/>
              </p:ext>
            </p:extLst>
          </p:nvPr>
        </p:nvGraphicFramePr>
        <p:xfrm>
          <a:off x="942975" y="1266593"/>
          <a:ext cx="9850493" cy="4248381"/>
        </p:xfrm>
        <a:graphic>
          <a:graphicData uri="http://schemas.openxmlformats.org/drawingml/2006/table">
            <a:tbl>
              <a:tblPr firstRow="1" bandRow="1">
                <a:tableStyleId>{5940675A-B579-460E-94D1-54222C63F5DA}</a:tableStyleId>
              </a:tblPr>
              <a:tblGrid>
                <a:gridCol w="3095188">
                  <a:extLst>
                    <a:ext uri="{9D8B030D-6E8A-4147-A177-3AD203B41FA5}">
                      <a16:colId xmlns:a16="http://schemas.microsoft.com/office/drawing/2014/main" val="3342137004"/>
                    </a:ext>
                  </a:extLst>
                </a:gridCol>
                <a:gridCol w="3426367">
                  <a:extLst>
                    <a:ext uri="{9D8B030D-6E8A-4147-A177-3AD203B41FA5}">
                      <a16:colId xmlns:a16="http://schemas.microsoft.com/office/drawing/2014/main" val="1441108722"/>
                    </a:ext>
                  </a:extLst>
                </a:gridCol>
                <a:gridCol w="3328938">
                  <a:extLst>
                    <a:ext uri="{9D8B030D-6E8A-4147-A177-3AD203B41FA5}">
                      <a16:colId xmlns:a16="http://schemas.microsoft.com/office/drawing/2014/main" val="2698240517"/>
                    </a:ext>
                  </a:extLst>
                </a:gridCol>
              </a:tblGrid>
              <a:tr h="1000462">
                <a:tc>
                  <a:txBody>
                    <a:bodyPr/>
                    <a:lstStyle/>
                    <a:p>
                      <a:r>
                        <a:rPr lang="en-US" sz="2800" b="1" dirty="0"/>
                        <a:t>Name</a:t>
                      </a:r>
                      <a:endParaRPr lang="en-IN" sz="2800" b="1" dirty="0"/>
                    </a:p>
                  </a:txBody>
                  <a:tcPr/>
                </a:tc>
                <a:tc>
                  <a:txBody>
                    <a:bodyPr/>
                    <a:lstStyle/>
                    <a:p>
                      <a:r>
                        <a:rPr lang="en-US" sz="2800" b="1" dirty="0"/>
                        <a:t>Description </a:t>
                      </a:r>
                      <a:endParaRPr lang="en-IN" sz="28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t>unit price </a:t>
                      </a:r>
                    </a:p>
                    <a:p>
                      <a:endParaRPr lang="en-IN" sz="2800" b="1" dirty="0"/>
                    </a:p>
                  </a:txBody>
                  <a:tcPr/>
                </a:tc>
                <a:extLst>
                  <a:ext uri="{0D108BD9-81ED-4DB2-BD59-A6C34878D82A}">
                    <a16:rowId xmlns:a16="http://schemas.microsoft.com/office/drawing/2014/main" val="2265021238"/>
                  </a:ext>
                </a:extLst>
              </a:tr>
              <a:tr h="778913">
                <a:tc>
                  <a:txBody>
                    <a:bodyPr/>
                    <a:lstStyle/>
                    <a:p>
                      <a:r>
                        <a:rPr lang="en-IN" sz="1800" b="0" i="0" kern="1200" dirty="0">
                          <a:solidFill>
                            <a:schemeClr val="tx1"/>
                          </a:solidFill>
                          <a:effectLst/>
                          <a:latin typeface="+mn-lt"/>
                          <a:ea typeface="+mn-ea"/>
                          <a:cs typeface="+mn-cs"/>
                        </a:rPr>
                        <a:t> AT89S52</a:t>
                      </a:r>
                      <a:endParaRPr lang="en-IN" dirty="0"/>
                    </a:p>
                  </a:txBody>
                  <a:tcPr/>
                </a:tc>
                <a:tc>
                  <a:txBody>
                    <a:bodyPr/>
                    <a:lstStyle/>
                    <a:p>
                      <a:r>
                        <a:rPr lang="en-US" sz="1800" b="0" i="0" kern="1200" dirty="0">
                          <a:solidFill>
                            <a:schemeClr val="tx1"/>
                          </a:solidFill>
                          <a:effectLst/>
                          <a:latin typeface="+mn-lt"/>
                          <a:ea typeface="+mn-ea"/>
                          <a:cs typeface="+mn-cs"/>
                        </a:rPr>
                        <a:t>The Atmel AT89S52 is an 8051 based Full Static CMOS controller.</a:t>
                      </a:r>
                      <a:endParaRPr lang="en-IN" dirty="0"/>
                    </a:p>
                  </a:txBody>
                  <a:tcPr/>
                </a:tc>
                <a:tc>
                  <a:txBody>
                    <a:bodyPr/>
                    <a:lstStyle/>
                    <a:p>
                      <a:r>
                        <a:rPr lang="en-IN" sz="1800" b="0" i="0" kern="1200" dirty="0">
                          <a:solidFill>
                            <a:schemeClr val="tx1"/>
                          </a:solidFill>
                          <a:effectLst/>
                          <a:latin typeface="+mn-lt"/>
                          <a:ea typeface="+mn-ea"/>
                          <a:cs typeface="+mn-cs"/>
                        </a:rPr>
                        <a:t>₹130.00</a:t>
                      </a:r>
                      <a:endParaRPr lang="en-IN" dirty="0"/>
                    </a:p>
                  </a:txBody>
                  <a:tcPr/>
                </a:tc>
                <a:extLst>
                  <a:ext uri="{0D108BD9-81ED-4DB2-BD59-A6C34878D82A}">
                    <a16:rowId xmlns:a16="http://schemas.microsoft.com/office/drawing/2014/main" val="864825338"/>
                  </a:ext>
                </a:extLst>
              </a:tr>
              <a:tr h="819660">
                <a:tc>
                  <a:txBody>
                    <a:bodyPr/>
                    <a:lstStyle/>
                    <a:p>
                      <a:r>
                        <a:rPr lang="en-IN" sz="1800" b="0" i="0" kern="1200" dirty="0">
                          <a:solidFill>
                            <a:schemeClr val="tx1"/>
                          </a:solidFill>
                          <a:effectLst/>
                          <a:latin typeface="+mn-lt"/>
                          <a:ea typeface="+mn-ea"/>
                          <a:cs typeface="+mn-cs"/>
                        </a:rPr>
                        <a:t> Three 7-Segment Display</a:t>
                      </a:r>
                    </a:p>
                    <a:p>
                      <a:r>
                        <a:rPr lang="en-IN" sz="1800" b="0" i="0" kern="1200" dirty="0">
                          <a:solidFill>
                            <a:schemeClr val="tx1"/>
                          </a:solidFill>
                          <a:effectLst/>
                          <a:latin typeface="+mn-lt"/>
                          <a:ea typeface="+mn-ea"/>
                          <a:cs typeface="+mn-cs"/>
                        </a:rPr>
                        <a:t>(Common Anode type)</a:t>
                      </a:r>
                      <a:endParaRPr lang="en-IN" dirty="0"/>
                    </a:p>
                  </a:txBody>
                  <a:tcPr/>
                </a:tc>
                <a:tc>
                  <a:txBody>
                    <a:bodyPr/>
                    <a:lstStyle/>
                    <a:p>
                      <a:r>
                        <a:rPr lang="en-US" sz="1800" b="0" i="0" kern="1200" dirty="0">
                          <a:solidFill>
                            <a:schemeClr val="tx1"/>
                          </a:solidFill>
                          <a:effectLst/>
                          <a:latin typeface="+mn-lt"/>
                          <a:ea typeface="+mn-ea"/>
                          <a:cs typeface="+mn-cs"/>
                        </a:rPr>
                        <a:t>Consists of seven LEDs arranged in a rectangular fashion as shown</a:t>
                      </a:r>
                      <a:endParaRPr lang="en-IN" dirty="0"/>
                    </a:p>
                  </a:txBody>
                  <a:tcPr/>
                </a:tc>
                <a:tc>
                  <a:txBody>
                    <a:bodyPr/>
                    <a:lstStyle/>
                    <a:p>
                      <a:pPr fontAlgn="t"/>
                      <a:br>
                        <a:rPr lang="en-IN" u="none" strike="noStrike" dirty="0">
                          <a:solidFill>
                            <a:srgbClr val="B12704"/>
                          </a:solidFill>
                          <a:effectLst/>
                        </a:rPr>
                      </a:br>
                      <a:r>
                        <a:rPr lang="en-IN" u="none" strike="noStrike" dirty="0">
                          <a:solidFill>
                            <a:schemeClr val="tx1"/>
                          </a:solidFill>
                          <a:effectLst/>
                        </a:rPr>
                        <a:t>₹40.00</a:t>
                      </a:r>
                      <a:endParaRPr lang="en-IN" dirty="0">
                        <a:solidFill>
                          <a:schemeClr val="tx1"/>
                        </a:solidFill>
                        <a:effectLst/>
                      </a:endParaRPr>
                    </a:p>
                  </a:txBody>
                  <a:tcPr marL="22860"/>
                </a:tc>
                <a:extLst>
                  <a:ext uri="{0D108BD9-81ED-4DB2-BD59-A6C34878D82A}">
                    <a16:rowId xmlns:a16="http://schemas.microsoft.com/office/drawing/2014/main" val="2410236393"/>
                  </a:ext>
                </a:extLst>
              </a:tr>
              <a:tr h="1649346">
                <a:tc>
                  <a:txBody>
                    <a:bodyPr/>
                    <a:lstStyle/>
                    <a:p>
                      <a:r>
                        <a:rPr lang="en-IN" sz="1800" b="0" i="0" kern="1200" dirty="0">
                          <a:solidFill>
                            <a:schemeClr val="tx1"/>
                          </a:solidFill>
                          <a:effectLst/>
                          <a:latin typeface="+mn-lt"/>
                          <a:ea typeface="+mn-ea"/>
                          <a:cs typeface="+mn-cs"/>
                        </a:rPr>
                        <a:t> HC-SR04 (Ultrasonic sensor module)</a:t>
                      </a:r>
                      <a:endParaRPr lang="en-IN" dirty="0"/>
                    </a:p>
                  </a:txBody>
                  <a:tcPr/>
                </a:tc>
                <a:tc>
                  <a:txBody>
                    <a:bodyPr/>
                    <a:lstStyle/>
                    <a:p>
                      <a:r>
                        <a:rPr lang="en-US" sz="1800" b="0" i="0" kern="1200" dirty="0">
                          <a:solidFill>
                            <a:schemeClr val="tx1"/>
                          </a:solidFill>
                          <a:effectLst/>
                          <a:latin typeface="+mn-lt"/>
                          <a:ea typeface="+mn-ea"/>
                          <a:cs typeface="+mn-cs"/>
                        </a:rPr>
                        <a:t>This economical sensor provides 2cm to 400cm of non-contact measurement functionality with a ranging accuracy that can reach up to 3mm.</a:t>
                      </a:r>
                      <a:endParaRPr lang="en-IN" dirty="0"/>
                    </a:p>
                  </a:txBody>
                  <a:tcPr/>
                </a:tc>
                <a:tc>
                  <a:txBody>
                    <a:bodyPr/>
                    <a:lstStyle/>
                    <a:p>
                      <a:r>
                        <a:rPr lang="en-IN" sz="1800" b="0" i="0" kern="1200" dirty="0">
                          <a:solidFill>
                            <a:schemeClr val="tx1"/>
                          </a:solidFill>
                          <a:effectLst/>
                          <a:latin typeface="+mn-lt"/>
                          <a:ea typeface="+mn-ea"/>
                          <a:cs typeface="+mn-cs"/>
                        </a:rPr>
                        <a:t>₹100.00</a:t>
                      </a:r>
                      <a:endParaRPr lang="en-IN" dirty="0"/>
                    </a:p>
                  </a:txBody>
                  <a:tcPr/>
                </a:tc>
                <a:extLst>
                  <a:ext uri="{0D108BD9-81ED-4DB2-BD59-A6C34878D82A}">
                    <a16:rowId xmlns:a16="http://schemas.microsoft.com/office/drawing/2014/main" val="2792905810"/>
                  </a:ext>
                </a:extLst>
              </a:tr>
            </a:tbl>
          </a:graphicData>
        </a:graphic>
      </p:graphicFrame>
      <p:graphicFrame>
        <p:nvGraphicFramePr>
          <p:cNvPr id="5" name="Table 4">
            <a:extLst>
              <a:ext uri="{FF2B5EF4-FFF2-40B4-BE49-F238E27FC236}">
                <a16:creationId xmlns:a16="http://schemas.microsoft.com/office/drawing/2014/main" id="{506F7CEA-355A-4360-A32F-93E065335EEB}"/>
              </a:ext>
            </a:extLst>
          </p:cNvPr>
          <p:cNvGraphicFramePr>
            <a:graphicFrameLocks noGrp="1"/>
          </p:cNvGraphicFramePr>
          <p:nvPr>
            <p:extLst>
              <p:ext uri="{D42A27DB-BD31-4B8C-83A1-F6EECF244321}">
                <p14:modId xmlns:p14="http://schemas.microsoft.com/office/powerpoint/2010/main" val="1030213979"/>
              </p:ext>
            </p:extLst>
          </p:nvPr>
        </p:nvGraphicFramePr>
        <p:xfrm>
          <a:off x="942975" y="5514975"/>
          <a:ext cx="9850493" cy="640080"/>
        </p:xfrm>
        <a:graphic>
          <a:graphicData uri="http://schemas.openxmlformats.org/drawingml/2006/table">
            <a:tbl>
              <a:tblPr/>
              <a:tblGrid>
                <a:gridCol w="9850493">
                  <a:extLst>
                    <a:ext uri="{9D8B030D-6E8A-4147-A177-3AD203B41FA5}">
                      <a16:colId xmlns:a16="http://schemas.microsoft.com/office/drawing/2014/main" val="2302414739"/>
                    </a:ext>
                  </a:extLst>
                </a:gridCol>
              </a:tblGrid>
              <a:tr h="6000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8051 Development Board                                                                                </a:t>
                      </a:r>
                      <a:r>
                        <a:rPr lang="en-IN" sz="1800" b="0" i="0" kern="1200" dirty="0">
                          <a:solidFill>
                            <a:schemeClr val="tx1"/>
                          </a:solidFill>
                          <a:effectLst/>
                          <a:latin typeface="+mn-lt"/>
                          <a:ea typeface="+mn-ea"/>
                          <a:cs typeface="+mn-cs"/>
                        </a:rPr>
                        <a:t>₹</a:t>
                      </a:r>
                      <a:r>
                        <a:rPr lang="en-US" dirty="0"/>
                        <a:t>1400.00       </a:t>
                      </a:r>
                      <a:endParaRPr lang="en-IN" dirty="0"/>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85675205"/>
                  </a:ext>
                </a:extLst>
              </a:tr>
            </a:tbl>
          </a:graphicData>
        </a:graphic>
      </p:graphicFrame>
      <p:graphicFrame>
        <p:nvGraphicFramePr>
          <p:cNvPr id="6" name="Table 5">
            <a:extLst>
              <a:ext uri="{FF2B5EF4-FFF2-40B4-BE49-F238E27FC236}">
                <a16:creationId xmlns:a16="http://schemas.microsoft.com/office/drawing/2014/main" id="{3B08D9C6-0CD3-4FA7-9069-F89AEA5B7C5B}"/>
              </a:ext>
            </a:extLst>
          </p:cNvPr>
          <p:cNvGraphicFramePr>
            <a:graphicFrameLocks noGrp="1"/>
          </p:cNvGraphicFramePr>
          <p:nvPr>
            <p:extLst>
              <p:ext uri="{D42A27DB-BD31-4B8C-83A1-F6EECF244321}">
                <p14:modId xmlns:p14="http://schemas.microsoft.com/office/powerpoint/2010/main" val="3471106473"/>
              </p:ext>
            </p:extLst>
          </p:nvPr>
        </p:nvGraphicFramePr>
        <p:xfrm>
          <a:off x="4038600" y="5514974"/>
          <a:ext cx="3429000" cy="1188720"/>
        </p:xfrm>
        <a:graphic>
          <a:graphicData uri="http://schemas.openxmlformats.org/drawingml/2006/table">
            <a:tbl>
              <a:tblPr/>
              <a:tblGrid>
                <a:gridCol w="3429000">
                  <a:extLst>
                    <a:ext uri="{9D8B030D-6E8A-4147-A177-3AD203B41FA5}">
                      <a16:colId xmlns:a16="http://schemas.microsoft.com/office/drawing/2014/main" val="884954242"/>
                    </a:ext>
                  </a:extLst>
                </a:gridCol>
              </a:tblGrid>
              <a:tr h="11811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Consists of bult-in programmer and 11.0592 MHz crystal oscillator</a:t>
                      </a:r>
                      <a:endParaRPr lang="en-IN" dirty="0"/>
                    </a:p>
                    <a:p>
                      <a:pPr marL="0" indent="0">
                        <a:buFont typeface="Arial" panose="020B0604020202020204" pitchFamily="34" charset="0"/>
                        <a:buNone/>
                      </a:pPr>
                      <a:r>
                        <a:rPr lang="en-IN" dirty="0"/>
                        <a:t>Used to make interconnection between components</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675125397"/>
                  </a:ext>
                </a:extLst>
              </a:tr>
            </a:tbl>
          </a:graphicData>
        </a:graphic>
      </p:graphicFrame>
      <p:graphicFrame>
        <p:nvGraphicFramePr>
          <p:cNvPr id="7" name="Table 6">
            <a:extLst>
              <a:ext uri="{FF2B5EF4-FFF2-40B4-BE49-F238E27FC236}">
                <a16:creationId xmlns:a16="http://schemas.microsoft.com/office/drawing/2014/main" id="{413D44BE-72B1-47A6-B47F-D9EC9DF1D46D}"/>
              </a:ext>
            </a:extLst>
          </p:cNvPr>
          <p:cNvGraphicFramePr>
            <a:graphicFrameLocks noGrp="1"/>
          </p:cNvGraphicFramePr>
          <p:nvPr>
            <p:extLst>
              <p:ext uri="{D42A27DB-BD31-4B8C-83A1-F6EECF244321}">
                <p14:modId xmlns:p14="http://schemas.microsoft.com/office/powerpoint/2010/main" val="2152601610"/>
              </p:ext>
            </p:extLst>
          </p:nvPr>
        </p:nvGraphicFramePr>
        <p:xfrm>
          <a:off x="942975" y="6162675"/>
          <a:ext cx="3095625" cy="542925"/>
        </p:xfrm>
        <a:graphic>
          <a:graphicData uri="http://schemas.openxmlformats.org/drawingml/2006/table">
            <a:tbl>
              <a:tblPr/>
              <a:tblGrid>
                <a:gridCol w="3095625">
                  <a:extLst>
                    <a:ext uri="{9D8B030D-6E8A-4147-A177-3AD203B41FA5}">
                      <a16:colId xmlns:a16="http://schemas.microsoft.com/office/drawing/2014/main" val="319780979"/>
                    </a:ext>
                  </a:extLst>
                </a:gridCol>
              </a:tblGrid>
              <a:tr h="542925">
                <a:tc>
                  <a:txBody>
                    <a:bodyPr/>
                    <a:lstStyle/>
                    <a:p>
                      <a:r>
                        <a:rPr lang="en-IN" dirty="0"/>
                        <a:t>Connecting wires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153408114"/>
                  </a:ext>
                </a:extLst>
              </a:tr>
            </a:tbl>
          </a:graphicData>
        </a:graphic>
      </p:graphicFrame>
      <p:graphicFrame>
        <p:nvGraphicFramePr>
          <p:cNvPr id="8" name="Table 7">
            <a:extLst>
              <a:ext uri="{FF2B5EF4-FFF2-40B4-BE49-F238E27FC236}">
                <a16:creationId xmlns:a16="http://schemas.microsoft.com/office/drawing/2014/main" id="{0FE19A51-4C3D-4000-BC41-054404193387}"/>
              </a:ext>
            </a:extLst>
          </p:cNvPr>
          <p:cNvGraphicFramePr>
            <a:graphicFrameLocks noGrp="1"/>
          </p:cNvGraphicFramePr>
          <p:nvPr>
            <p:extLst>
              <p:ext uri="{D42A27DB-BD31-4B8C-83A1-F6EECF244321}">
                <p14:modId xmlns:p14="http://schemas.microsoft.com/office/powerpoint/2010/main" val="3535362308"/>
              </p:ext>
            </p:extLst>
          </p:nvPr>
        </p:nvGraphicFramePr>
        <p:xfrm>
          <a:off x="7462839" y="6153150"/>
          <a:ext cx="3330630" cy="550544"/>
        </p:xfrm>
        <a:graphic>
          <a:graphicData uri="http://schemas.openxmlformats.org/drawingml/2006/table">
            <a:tbl>
              <a:tblPr/>
              <a:tblGrid>
                <a:gridCol w="3330630">
                  <a:extLst>
                    <a:ext uri="{9D8B030D-6E8A-4147-A177-3AD203B41FA5}">
                      <a16:colId xmlns:a16="http://schemas.microsoft.com/office/drawing/2014/main" val="105703633"/>
                    </a:ext>
                  </a:extLst>
                </a:gridCol>
              </a:tblGrid>
              <a:tr h="550544">
                <a:tc>
                  <a:txBody>
                    <a:bodyPr/>
                    <a:lstStyle/>
                    <a:p>
                      <a:r>
                        <a:rPr lang="en-IN" sz="1800" b="0" i="0" kern="1200" dirty="0">
                          <a:solidFill>
                            <a:schemeClr val="tx1"/>
                          </a:solidFill>
                          <a:effectLst/>
                          <a:latin typeface="+mn-lt"/>
                          <a:ea typeface="+mn-ea"/>
                          <a:cs typeface="+mn-cs"/>
                        </a:rPr>
                        <a:t>₹50.00</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34580603"/>
                  </a:ext>
                </a:extLst>
              </a:tr>
            </a:tbl>
          </a:graphicData>
        </a:graphic>
      </p:graphicFrame>
    </p:spTree>
    <p:extLst>
      <p:ext uri="{BB962C8B-B14F-4D97-AF65-F5344CB8AC3E}">
        <p14:creationId xmlns:p14="http://schemas.microsoft.com/office/powerpoint/2010/main" val="19734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3738C-BAA6-4C8C-AEC7-E5F78F1C642A}"/>
              </a:ext>
            </a:extLst>
          </p:cNvPr>
          <p:cNvSpPr>
            <a:spLocks noGrp="1"/>
          </p:cNvSpPr>
          <p:nvPr>
            <p:ph type="title"/>
          </p:nvPr>
        </p:nvSpPr>
        <p:spPr>
          <a:xfrm>
            <a:off x="938868" y="2766218"/>
            <a:ext cx="10515600" cy="1325563"/>
          </a:xfrm>
        </p:spPr>
        <p:txBody>
          <a:bodyPr/>
          <a:lstStyle/>
          <a:p>
            <a:pPr algn="ctr"/>
            <a:r>
              <a:rPr lang="en-IN" dirty="0"/>
              <a:t>THANK YOU</a:t>
            </a:r>
          </a:p>
        </p:txBody>
      </p:sp>
    </p:spTree>
    <p:extLst>
      <p:ext uri="{BB962C8B-B14F-4D97-AF65-F5344CB8AC3E}">
        <p14:creationId xmlns:p14="http://schemas.microsoft.com/office/powerpoint/2010/main" val="80764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ED89-EF4E-4C14-97EF-5BA680EDEC8D}"/>
              </a:ext>
            </a:extLst>
          </p:cNvPr>
          <p:cNvSpPr>
            <a:spLocks noGrp="1"/>
          </p:cNvSpPr>
          <p:nvPr>
            <p:ph type="title"/>
          </p:nvPr>
        </p:nvSpPr>
        <p:spPr/>
        <p:txBody>
          <a:bodyPr/>
          <a:lstStyle/>
          <a:p>
            <a:r>
              <a:rPr lang="en-US" b="1" dirty="0"/>
              <a:t>Objectives</a:t>
            </a:r>
            <a:r>
              <a:rPr lang="en-US" dirty="0"/>
              <a:t> </a:t>
            </a:r>
            <a:endParaRPr lang="en-IN" dirty="0"/>
          </a:p>
        </p:txBody>
      </p:sp>
      <p:sp>
        <p:nvSpPr>
          <p:cNvPr id="3" name="Content Placeholder 2">
            <a:extLst>
              <a:ext uri="{FF2B5EF4-FFF2-40B4-BE49-F238E27FC236}">
                <a16:creationId xmlns:a16="http://schemas.microsoft.com/office/drawing/2014/main" id="{448867A8-884C-43E4-B9FB-BAF8F76BF922}"/>
              </a:ext>
            </a:extLst>
          </p:cNvPr>
          <p:cNvSpPr>
            <a:spLocks noGrp="1"/>
          </p:cNvSpPr>
          <p:nvPr>
            <p:ph idx="1"/>
          </p:nvPr>
        </p:nvSpPr>
        <p:spPr>
          <a:xfrm>
            <a:off x="838200" y="1825625"/>
            <a:ext cx="10515600" cy="4516452"/>
          </a:xfrm>
        </p:spPr>
        <p:txBody>
          <a:bodyPr>
            <a:normAutofit fontScale="92500" lnSpcReduction="10000"/>
          </a:bodyPr>
          <a:lstStyle/>
          <a:p>
            <a:pPr marL="0" indent="0">
              <a:buNone/>
            </a:pPr>
            <a:r>
              <a:rPr lang="en-US" b="1" i="0" u="none" strike="noStrike" baseline="0" dirty="0">
                <a:solidFill>
                  <a:srgbClr val="000000"/>
                </a:solidFill>
                <a:latin typeface="+mj-lt"/>
              </a:rPr>
              <a:t>1</a:t>
            </a:r>
            <a:r>
              <a:rPr lang="en-US" b="0" i="0" u="none" strike="noStrike" baseline="0" dirty="0">
                <a:solidFill>
                  <a:srgbClr val="000000"/>
                </a:solidFill>
                <a:latin typeface="+mj-lt"/>
              </a:rPr>
              <a:t>.The ultrasonic module HC-SR04 is interfaced to the AT89C51 (8051 microcontroller) through the ports and also used for transmitting the 8 bit display data to the 3 common anode 7 segment display. </a:t>
            </a:r>
          </a:p>
          <a:p>
            <a:pPr marL="0" indent="0">
              <a:buNone/>
            </a:pPr>
            <a:endParaRPr lang="en-US" b="0" i="0" u="none" strike="noStrike" baseline="0" dirty="0">
              <a:solidFill>
                <a:srgbClr val="000000"/>
              </a:solidFill>
              <a:latin typeface="+mj-lt"/>
            </a:endParaRPr>
          </a:p>
          <a:p>
            <a:pPr marL="0" indent="0">
              <a:buNone/>
            </a:pPr>
            <a:r>
              <a:rPr lang="en-US" b="1" i="0" u="none" strike="noStrike" baseline="0" dirty="0">
                <a:solidFill>
                  <a:srgbClr val="000000"/>
                </a:solidFill>
                <a:latin typeface="+mj-lt"/>
              </a:rPr>
              <a:t>2. </a:t>
            </a:r>
            <a:r>
              <a:rPr lang="en-US" b="0" i="0" u="none" strike="noStrike" baseline="0" dirty="0">
                <a:solidFill>
                  <a:srgbClr val="000000"/>
                </a:solidFill>
                <a:latin typeface="+mj-lt"/>
              </a:rPr>
              <a:t>To develop algorithm to calculate time delay between transmitting Ultrasonic waves and picking up its echoes. </a:t>
            </a:r>
          </a:p>
          <a:p>
            <a:pPr marL="0" indent="0">
              <a:buNone/>
            </a:pPr>
            <a:endParaRPr lang="en-US" b="0" i="0" u="none" strike="noStrike" baseline="0" dirty="0">
              <a:solidFill>
                <a:srgbClr val="000000"/>
              </a:solidFill>
              <a:latin typeface="+mj-lt"/>
            </a:endParaRPr>
          </a:p>
          <a:p>
            <a:pPr marL="0" indent="0">
              <a:buNone/>
            </a:pPr>
            <a:r>
              <a:rPr lang="en-US" b="1" i="0" u="none" strike="noStrike" baseline="0" dirty="0">
                <a:solidFill>
                  <a:srgbClr val="000000"/>
                </a:solidFill>
                <a:latin typeface="+mj-lt"/>
              </a:rPr>
              <a:t>3. </a:t>
            </a:r>
            <a:r>
              <a:rPr lang="en-US" i="0" u="none" strike="noStrike" baseline="0" dirty="0">
                <a:solidFill>
                  <a:srgbClr val="000000"/>
                </a:solidFill>
                <a:latin typeface="+mj-lt"/>
              </a:rPr>
              <a:t>To detect the presence and give the position of the object. </a:t>
            </a:r>
          </a:p>
          <a:p>
            <a:pPr marL="0" indent="0">
              <a:buNone/>
            </a:pPr>
            <a:endParaRPr lang="en-US" b="0" i="0" u="none" strike="noStrike" baseline="0" dirty="0">
              <a:solidFill>
                <a:srgbClr val="000000"/>
              </a:solidFill>
              <a:latin typeface="+mj-lt"/>
            </a:endParaRPr>
          </a:p>
          <a:p>
            <a:pPr marL="0" indent="0">
              <a:buNone/>
            </a:pPr>
            <a:r>
              <a:rPr lang="en-US" b="1" i="0" u="none" strike="noStrike" baseline="0" dirty="0">
                <a:solidFill>
                  <a:srgbClr val="000000"/>
                </a:solidFill>
                <a:latin typeface="+mj-lt"/>
              </a:rPr>
              <a:t>4</a:t>
            </a:r>
            <a:r>
              <a:rPr lang="en-US" b="0" i="0" u="none" strike="noStrike" baseline="0" dirty="0">
                <a:solidFill>
                  <a:srgbClr val="000000"/>
                </a:solidFill>
                <a:latin typeface="+mj-lt"/>
              </a:rPr>
              <a:t>. To develop algorithm to interface Three common anode 7 segment displays with AT89C51 to display the corresponding distance measured. </a:t>
            </a:r>
            <a:endParaRPr lang="en-IN" dirty="0">
              <a:latin typeface="+mj-lt"/>
            </a:endParaRPr>
          </a:p>
        </p:txBody>
      </p:sp>
    </p:spTree>
    <p:extLst>
      <p:ext uri="{BB962C8B-B14F-4D97-AF65-F5344CB8AC3E}">
        <p14:creationId xmlns:p14="http://schemas.microsoft.com/office/powerpoint/2010/main" val="60257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597FD-CA3E-4463-831D-D667B09FC712}"/>
              </a:ext>
            </a:extLst>
          </p:cNvPr>
          <p:cNvSpPr>
            <a:spLocks noGrp="1"/>
          </p:cNvSpPr>
          <p:nvPr>
            <p:ph type="title"/>
          </p:nvPr>
        </p:nvSpPr>
        <p:spPr>
          <a:xfrm>
            <a:off x="1" y="0"/>
            <a:ext cx="12192000" cy="1838325"/>
          </a:xfrm>
        </p:spPr>
        <p:txBody>
          <a:bodyPr/>
          <a:lstStyle/>
          <a:p>
            <a:pPr algn="ctr"/>
            <a:r>
              <a:rPr lang="en-US" dirty="0"/>
              <a:t>Block Diagram </a:t>
            </a:r>
            <a:endParaRPr lang="en-IN" dirty="0"/>
          </a:p>
        </p:txBody>
      </p:sp>
      <p:pic>
        <p:nvPicPr>
          <p:cNvPr id="8" name="Content Placeholder 7">
            <a:extLst>
              <a:ext uri="{FF2B5EF4-FFF2-40B4-BE49-F238E27FC236}">
                <a16:creationId xmlns:a16="http://schemas.microsoft.com/office/drawing/2014/main" id="{AE9F8E05-97EC-4320-83AD-02D480D763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 y="1601542"/>
            <a:ext cx="11271985" cy="4827833"/>
          </a:xfrm>
        </p:spPr>
      </p:pic>
      <p:graphicFrame>
        <p:nvGraphicFramePr>
          <p:cNvPr id="9" name="Table 8">
            <a:extLst>
              <a:ext uri="{FF2B5EF4-FFF2-40B4-BE49-F238E27FC236}">
                <a16:creationId xmlns:a16="http://schemas.microsoft.com/office/drawing/2014/main" id="{65C9DBD9-E4A2-4B0B-A566-CD858FC35AC7}"/>
              </a:ext>
            </a:extLst>
          </p:cNvPr>
          <p:cNvGraphicFramePr>
            <a:graphicFrameLocks noGrp="1"/>
          </p:cNvGraphicFramePr>
          <p:nvPr>
            <p:extLst>
              <p:ext uri="{D42A27DB-BD31-4B8C-83A1-F6EECF244321}">
                <p14:modId xmlns:p14="http://schemas.microsoft.com/office/powerpoint/2010/main" val="469360580"/>
              </p:ext>
            </p:extLst>
          </p:nvPr>
        </p:nvGraphicFramePr>
        <p:xfrm>
          <a:off x="424715" y="1533525"/>
          <a:ext cx="11504494" cy="4895849"/>
        </p:xfrm>
        <a:graphic>
          <a:graphicData uri="http://schemas.openxmlformats.org/drawingml/2006/table">
            <a:tbl>
              <a:tblPr/>
              <a:tblGrid>
                <a:gridCol w="11504494">
                  <a:extLst>
                    <a:ext uri="{9D8B030D-6E8A-4147-A177-3AD203B41FA5}">
                      <a16:colId xmlns:a16="http://schemas.microsoft.com/office/drawing/2014/main" val="250713518"/>
                    </a:ext>
                  </a:extLst>
                </a:gridCol>
              </a:tblGrid>
              <a:tr h="4895849">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038151385"/>
                  </a:ext>
                </a:extLst>
              </a:tr>
            </a:tbl>
          </a:graphicData>
        </a:graphic>
      </p:graphicFrame>
    </p:spTree>
    <p:extLst>
      <p:ext uri="{BB962C8B-B14F-4D97-AF65-F5344CB8AC3E}">
        <p14:creationId xmlns:p14="http://schemas.microsoft.com/office/powerpoint/2010/main" val="247215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DACA-F7D6-4DF4-8A94-D0AB2BD35621}"/>
              </a:ext>
            </a:extLst>
          </p:cNvPr>
          <p:cNvSpPr>
            <a:spLocks noGrp="1"/>
          </p:cNvSpPr>
          <p:nvPr>
            <p:ph type="title"/>
          </p:nvPr>
        </p:nvSpPr>
        <p:spPr>
          <a:xfrm>
            <a:off x="838200" y="0"/>
            <a:ext cx="10515600" cy="1325563"/>
          </a:xfrm>
        </p:spPr>
        <p:txBody>
          <a:bodyPr/>
          <a:lstStyle/>
          <a:p>
            <a:pPr algn="ctr"/>
            <a:r>
              <a:rPr lang="en-US" dirty="0"/>
              <a:t>Circuit Diagram </a:t>
            </a:r>
            <a:endParaRPr lang="en-IN" dirty="0"/>
          </a:p>
        </p:txBody>
      </p:sp>
      <p:sp>
        <p:nvSpPr>
          <p:cNvPr id="10" name="Content Placeholder 9">
            <a:extLst>
              <a:ext uri="{FF2B5EF4-FFF2-40B4-BE49-F238E27FC236}">
                <a16:creationId xmlns:a16="http://schemas.microsoft.com/office/drawing/2014/main" id="{BD94D24C-1115-45C2-9A12-02F28C5B2304}"/>
              </a:ext>
            </a:extLst>
          </p:cNvPr>
          <p:cNvSpPr>
            <a:spLocks noGrp="1"/>
          </p:cNvSpPr>
          <p:nvPr>
            <p:ph idx="1"/>
          </p:nvPr>
        </p:nvSpPr>
        <p:spPr>
          <a:xfrm>
            <a:off x="679450" y="1857338"/>
            <a:ext cx="10515600" cy="4351338"/>
          </a:xfrm>
        </p:spPr>
        <p:txBody>
          <a:bodyPr/>
          <a:lstStyle/>
          <a:p>
            <a:endParaRPr lang="en-IN" dirty="0"/>
          </a:p>
        </p:txBody>
      </p:sp>
      <p:grpSp>
        <p:nvGrpSpPr>
          <p:cNvPr id="11" name="Group 2">
            <a:extLst>
              <a:ext uri="{FF2B5EF4-FFF2-40B4-BE49-F238E27FC236}">
                <a16:creationId xmlns:a16="http://schemas.microsoft.com/office/drawing/2014/main" id="{B9431E6B-DEBC-4597-9296-4043B72A1D39}"/>
              </a:ext>
            </a:extLst>
          </p:cNvPr>
          <p:cNvGrpSpPr>
            <a:grpSpLocks/>
          </p:cNvGrpSpPr>
          <p:nvPr/>
        </p:nvGrpSpPr>
        <p:grpSpPr bwMode="auto">
          <a:xfrm>
            <a:off x="411062" y="1275127"/>
            <a:ext cx="11258024" cy="5016616"/>
            <a:chOff x="1949" y="317"/>
            <a:chExt cx="8396" cy="3620"/>
          </a:xfrm>
        </p:grpSpPr>
        <p:pic>
          <p:nvPicPr>
            <p:cNvPr id="2051" name="Picture 3">
              <a:extLst>
                <a:ext uri="{FF2B5EF4-FFF2-40B4-BE49-F238E27FC236}">
                  <a16:creationId xmlns:a16="http://schemas.microsoft.com/office/drawing/2014/main" id="{F2E3CA67-8943-4D66-9A11-24E94641A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 y="387"/>
              <a:ext cx="8146" cy="3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4">
              <a:extLst>
                <a:ext uri="{FF2B5EF4-FFF2-40B4-BE49-F238E27FC236}">
                  <a16:creationId xmlns:a16="http://schemas.microsoft.com/office/drawing/2014/main" id="{9ED48E5B-23DA-4974-BDC9-8477B06EF2F7}"/>
                </a:ext>
              </a:extLst>
            </p:cNvPr>
            <p:cNvSpPr>
              <a:spLocks/>
            </p:cNvSpPr>
            <p:nvPr/>
          </p:nvSpPr>
          <p:spPr bwMode="auto">
            <a:xfrm>
              <a:off x="1948" y="316"/>
              <a:ext cx="8396" cy="3620"/>
            </a:xfrm>
            <a:custGeom>
              <a:avLst/>
              <a:gdLst>
                <a:gd name="T0" fmla="+- 0 10344 1949"/>
                <a:gd name="T1" fmla="*/ T0 w 8396"/>
                <a:gd name="T2" fmla="+- 0 317 317"/>
                <a:gd name="T3" fmla="*/ 317 h 3620"/>
                <a:gd name="T4" fmla="+- 0 1949 1949"/>
                <a:gd name="T5" fmla="*/ T4 w 8396"/>
                <a:gd name="T6" fmla="+- 0 317 317"/>
                <a:gd name="T7" fmla="*/ 317 h 3620"/>
                <a:gd name="T8" fmla="+- 0 1949 1949"/>
                <a:gd name="T9" fmla="*/ T8 w 8396"/>
                <a:gd name="T10" fmla="+- 0 3936 317"/>
                <a:gd name="T11" fmla="*/ 3936 h 3620"/>
                <a:gd name="T12" fmla="+- 0 10344 1949"/>
                <a:gd name="T13" fmla="*/ T12 w 8396"/>
                <a:gd name="T14" fmla="+- 0 3936 317"/>
                <a:gd name="T15" fmla="*/ 3936 h 3620"/>
                <a:gd name="T16" fmla="+- 0 10344 1949"/>
                <a:gd name="T17" fmla="*/ T16 w 8396"/>
                <a:gd name="T18" fmla="+- 0 3927 317"/>
                <a:gd name="T19" fmla="*/ 3927 h 3620"/>
                <a:gd name="T20" fmla="+- 0 1968 1949"/>
                <a:gd name="T21" fmla="*/ T20 w 8396"/>
                <a:gd name="T22" fmla="+- 0 3927 317"/>
                <a:gd name="T23" fmla="*/ 3927 h 3620"/>
                <a:gd name="T24" fmla="+- 0 1958 1949"/>
                <a:gd name="T25" fmla="*/ T24 w 8396"/>
                <a:gd name="T26" fmla="+- 0 3917 317"/>
                <a:gd name="T27" fmla="*/ 3917 h 3620"/>
                <a:gd name="T28" fmla="+- 0 1968 1949"/>
                <a:gd name="T29" fmla="*/ T28 w 8396"/>
                <a:gd name="T30" fmla="+- 0 3917 317"/>
                <a:gd name="T31" fmla="*/ 3917 h 3620"/>
                <a:gd name="T32" fmla="+- 0 1968 1949"/>
                <a:gd name="T33" fmla="*/ T32 w 8396"/>
                <a:gd name="T34" fmla="+- 0 336 317"/>
                <a:gd name="T35" fmla="*/ 336 h 3620"/>
                <a:gd name="T36" fmla="+- 0 1958 1949"/>
                <a:gd name="T37" fmla="*/ T36 w 8396"/>
                <a:gd name="T38" fmla="+- 0 336 317"/>
                <a:gd name="T39" fmla="*/ 336 h 3620"/>
                <a:gd name="T40" fmla="+- 0 1968 1949"/>
                <a:gd name="T41" fmla="*/ T40 w 8396"/>
                <a:gd name="T42" fmla="+- 0 327 317"/>
                <a:gd name="T43" fmla="*/ 327 h 3620"/>
                <a:gd name="T44" fmla="+- 0 10344 1949"/>
                <a:gd name="T45" fmla="*/ T44 w 8396"/>
                <a:gd name="T46" fmla="+- 0 327 317"/>
                <a:gd name="T47" fmla="*/ 327 h 3620"/>
                <a:gd name="T48" fmla="+- 0 10344 1949"/>
                <a:gd name="T49" fmla="*/ T48 w 8396"/>
                <a:gd name="T50" fmla="+- 0 317 317"/>
                <a:gd name="T51" fmla="*/ 317 h 3620"/>
                <a:gd name="T52" fmla="+- 0 1968 1949"/>
                <a:gd name="T53" fmla="*/ T52 w 8396"/>
                <a:gd name="T54" fmla="+- 0 3917 317"/>
                <a:gd name="T55" fmla="*/ 3917 h 3620"/>
                <a:gd name="T56" fmla="+- 0 1958 1949"/>
                <a:gd name="T57" fmla="*/ T56 w 8396"/>
                <a:gd name="T58" fmla="+- 0 3917 317"/>
                <a:gd name="T59" fmla="*/ 3917 h 3620"/>
                <a:gd name="T60" fmla="+- 0 1968 1949"/>
                <a:gd name="T61" fmla="*/ T60 w 8396"/>
                <a:gd name="T62" fmla="+- 0 3927 317"/>
                <a:gd name="T63" fmla="*/ 3927 h 3620"/>
                <a:gd name="T64" fmla="+- 0 1968 1949"/>
                <a:gd name="T65" fmla="*/ T64 w 8396"/>
                <a:gd name="T66" fmla="+- 0 3917 317"/>
                <a:gd name="T67" fmla="*/ 3917 h 3620"/>
                <a:gd name="T68" fmla="+- 0 10325 1949"/>
                <a:gd name="T69" fmla="*/ T68 w 8396"/>
                <a:gd name="T70" fmla="+- 0 3917 317"/>
                <a:gd name="T71" fmla="*/ 3917 h 3620"/>
                <a:gd name="T72" fmla="+- 0 1968 1949"/>
                <a:gd name="T73" fmla="*/ T72 w 8396"/>
                <a:gd name="T74" fmla="+- 0 3917 317"/>
                <a:gd name="T75" fmla="*/ 3917 h 3620"/>
                <a:gd name="T76" fmla="+- 0 1968 1949"/>
                <a:gd name="T77" fmla="*/ T76 w 8396"/>
                <a:gd name="T78" fmla="+- 0 3927 317"/>
                <a:gd name="T79" fmla="*/ 3927 h 3620"/>
                <a:gd name="T80" fmla="+- 0 10325 1949"/>
                <a:gd name="T81" fmla="*/ T80 w 8396"/>
                <a:gd name="T82" fmla="+- 0 3927 317"/>
                <a:gd name="T83" fmla="*/ 3927 h 3620"/>
                <a:gd name="T84" fmla="+- 0 10325 1949"/>
                <a:gd name="T85" fmla="*/ T84 w 8396"/>
                <a:gd name="T86" fmla="+- 0 3917 317"/>
                <a:gd name="T87" fmla="*/ 3917 h 3620"/>
                <a:gd name="T88" fmla="+- 0 10325 1949"/>
                <a:gd name="T89" fmla="*/ T88 w 8396"/>
                <a:gd name="T90" fmla="+- 0 327 317"/>
                <a:gd name="T91" fmla="*/ 327 h 3620"/>
                <a:gd name="T92" fmla="+- 0 10325 1949"/>
                <a:gd name="T93" fmla="*/ T92 w 8396"/>
                <a:gd name="T94" fmla="+- 0 3927 317"/>
                <a:gd name="T95" fmla="*/ 3927 h 3620"/>
                <a:gd name="T96" fmla="+- 0 10334 1949"/>
                <a:gd name="T97" fmla="*/ T96 w 8396"/>
                <a:gd name="T98" fmla="+- 0 3917 317"/>
                <a:gd name="T99" fmla="*/ 3917 h 3620"/>
                <a:gd name="T100" fmla="+- 0 10344 1949"/>
                <a:gd name="T101" fmla="*/ T100 w 8396"/>
                <a:gd name="T102" fmla="+- 0 3917 317"/>
                <a:gd name="T103" fmla="*/ 3917 h 3620"/>
                <a:gd name="T104" fmla="+- 0 10344 1949"/>
                <a:gd name="T105" fmla="*/ T104 w 8396"/>
                <a:gd name="T106" fmla="+- 0 336 317"/>
                <a:gd name="T107" fmla="*/ 336 h 3620"/>
                <a:gd name="T108" fmla="+- 0 10334 1949"/>
                <a:gd name="T109" fmla="*/ T108 w 8396"/>
                <a:gd name="T110" fmla="+- 0 336 317"/>
                <a:gd name="T111" fmla="*/ 336 h 3620"/>
                <a:gd name="T112" fmla="+- 0 10325 1949"/>
                <a:gd name="T113" fmla="*/ T112 w 8396"/>
                <a:gd name="T114" fmla="+- 0 327 317"/>
                <a:gd name="T115" fmla="*/ 327 h 3620"/>
                <a:gd name="T116" fmla="+- 0 10344 1949"/>
                <a:gd name="T117" fmla="*/ T116 w 8396"/>
                <a:gd name="T118" fmla="+- 0 3917 317"/>
                <a:gd name="T119" fmla="*/ 3917 h 3620"/>
                <a:gd name="T120" fmla="+- 0 10334 1949"/>
                <a:gd name="T121" fmla="*/ T120 w 8396"/>
                <a:gd name="T122" fmla="+- 0 3917 317"/>
                <a:gd name="T123" fmla="*/ 3917 h 3620"/>
                <a:gd name="T124" fmla="+- 0 10325 1949"/>
                <a:gd name="T125" fmla="*/ T124 w 8396"/>
                <a:gd name="T126" fmla="+- 0 3927 317"/>
                <a:gd name="T127" fmla="*/ 3927 h 3620"/>
                <a:gd name="T128" fmla="+- 0 10344 1949"/>
                <a:gd name="T129" fmla="*/ T128 w 8396"/>
                <a:gd name="T130" fmla="+- 0 3927 317"/>
                <a:gd name="T131" fmla="*/ 3927 h 3620"/>
                <a:gd name="T132" fmla="+- 0 10344 1949"/>
                <a:gd name="T133" fmla="*/ T132 w 8396"/>
                <a:gd name="T134" fmla="+- 0 3917 317"/>
                <a:gd name="T135" fmla="*/ 3917 h 3620"/>
                <a:gd name="T136" fmla="+- 0 1968 1949"/>
                <a:gd name="T137" fmla="*/ T136 w 8396"/>
                <a:gd name="T138" fmla="+- 0 327 317"/>
                <a:gd name="T139" fmla="*/ 327 h 3620"/>
                <a:gd name="T140" fmla="+- 0 1958 1949"/>
                <a:gd name="T141" fmla="*/ T140 w 8396"/>
                <a:gd name="T142" fmla="+- 0 336 317"/>
                <a:gd name="T143" fmla="*/ 336 h 3620"/>
                <a:gd name="T144" fmla="+- 0 1968 1949"/>
                <a:gd name="T145" fmla="*/ T144 w 8396"/>
                <a:gd name="T146" fmla="+- 0 336 317"/>
                <a:gd name="T147" fmla="*/ 336 h 3620"/>
                <a:gd name="T148" fmla="+- 0 1968 1949"/>
                <a:gd name="T149" fmla="*/ T148 w 8396"/>
                <a:gd name="T150" fmla="+- 0 327 317"/>
                <a:gd name="T151" fmla="*/ 327 h 3620"/>
                <a:gd name="T152" fmla="+- 0 10325 1949"/>
                <a:gd name="T153" fmla="*/ T152 w 8396"/>
                <a:gd name="T154" fmla="+- 0 327 317"/>
                <a:gd name="T155" fmla="*/ 327 h 3620"/>
                <a:gd name="T156" fmla="+- 0 1968 1949"/>
                <a:gd name="T157" fmla="*/ T156 w 8396"/>
                <a:gd name="T158" fmla="+- 0 327 317"/>
                <a:gd name="T159" fmla="*/ 327 h 3620"/>
                <a:gd name="T160" fmla="+- 0 1968 1949"/>
                <a:gd name="T161" fmla="*/ T160 w 8396"/>
                <a:gd name="T162" fmla="+- 0 336 317"/>
                <a:gd name="T163" fmla="*/ 336 h 3620"/>
                <a:gd name="T164" fmla="+- 0 10325 1949"/>
                <a:gd name="T165" fmla="*/ T164 w 8396"/>
                <a:gd name="T166" fmla="+- 0 336 317"/>
                <a:gd name="T167" fmla="*/ 336 h 3620"/>
                <a:gd name="T168" fmla="+- 0 10325 1949"/>
                <a:gd name="T169" fmla="*/ T168 w 8396"/>
                <a:gd name="T170" fmla="+- 0 327 317"/>
                <a:gd name="T171" fmla="*/ 327 h 3620"/>
                <a:gd name="T172" fmla="+- 0 10344 1949"/>
                <a:gd name="T173" fmla="*/ T172 w 8396"/>
                <a:gd name="T174" fmla="+- 0 327 317"/>
                <a:gd name="T175" fmla="*/ 327 h 3620"/>
                <a:gd name="T176" fmla="+- 0 10325 1949"/>
                <a:gd name="T177" fmla="*/ T176 w 8396"/>
                <a:gd name="T178" fmla="+- 0 327 317"/>
                <a:gd name="T179" fmla="*/ 327 h 3620"/>
                <a:gd name="T180" fmla="+- 0 10334 1949"/>
                <a:gd name="T181" fmla="*/ T180 w 8396"/>
                <a:gd name="T182" fmla="+- 0 336 317"/>
                <a:gd name="T183" fmla="*/ 336 h 3620"/>
                <a:gd name="T184" fmla="+- 0 10344 1949"/>
                <a:gd name="T185" fmla="*/ T184 w 8396"/>
                <a:gd name="T186" fmla="+- 0 336 317"/>
                <a:gd name="T187" fmla="*/ 336 h 3620"/>
                <a:gd name="T188" fmla="+- 0 10344 1949"/>
                <a:gd name="T189" fmla="*/ T188 w 8396"/>
                <a:gd name="T190" fmla="+- 0 327 317"/>
                <a:gd name="T191" fmla="*/ 327 h 3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8396" h="3620">
                  <a:moveTo>
                    <a:pt x="8395" y="0"/>
                  </a:moveTo>
                  <a:lnTo>
                    <a:pt x="0" y="0"/>
                  </a:lnTo>
                  <a:lnTo>
                    <a:pt x="0" y="3619"/>
                  </a:lnTo>
                  <a:lnTo>
                    <a:pt x="8395" y="3619"/>
                  </a:lnTo>
                  <a:lnTo>
                    <a:pt x="8395" y="3610"/>
                  </a:lnTo>
                  <a:lnTo>
                    <a:pt x="19" y="3610"/>
                  </a:lnTo>
                  <a:lnTo>
                    <a:pt x="9" y="3600"/>
                  </a:lnTo>
                  <a:lnTo>
                    <a:pt x="19" y="3600"/>
                  </a:lnTo>
                  <a:lnTo>
                    <a:pt x="19" y="19"/>
                  </a:lnTo>
                  <a:lnTo>
                    <a:pt x="9" y="19"/>
                  </a:lnTo>
                  <a:lnTo>
                    <a:pt x="19" y="10"/>
                  </a:lnTo>
                  <a:lnTo>
                    <a:pt x="8395" y="10"/>
                  </a:lnTo>
                  <a:lnTo>
                    <a:pt x="8395" y="0"/>
                  </a:lnTo>
                  <a:close/>
                  <a:moveTo>
                    <a:pt x="19" y="3600"/>
                  </a:moveTo>
                  <a:lnTo>
                    <a:pt x="9" y="3600"/>
                  </a:lnTo>
                  <a:lnTo>
                    <a:pt x="19" y="3610"/>
                  </a:lnTo>
                  <a:lnTo>
                    <a:pt x="19" y="3600"/>
                  </a:lnTo>
                  <a:close/>
                  <a:moveTo>
                    <a:pt x="8376" y="3600"/>
                  </a:moveTo>
                  <a:lnTo>
                    <a:pt x="19" y="3600"/>
                  </a:lnTo>
                  <a:lnTo>
                    <a:pt x="19" y="3610"/>
                  </a:lnTo>
                  <a:lnTo>
                    <a:pt x="8376" y="3610"/>
                  </a:lnTo>
                  <a:lnTo>
                    <a:pt x="8376" y="3600"/>
                  </a:lnTo>
                  <a:close/>
                  <a:moveTo>
                    <a:pt x="8376" y="10"/>
                  </a:moveTo>
                  <a:lnTo>
                    <a:pt x="8376" y="3610"/>
                  </a:lnTo>
                  <a:lnTo>
                    <a:pt x="8385" y="3600"/>
                  </a:lnTo>
                  <a:lnTo>
                    <a:pt x="8395" y="3600"/>
                  </a:lnTo>
                  <a:lnTo>
                    <a:pt x="8395" y="19"/>
                  </a:lnTo>
                  <a:lnTo>
                    <a:pt x="8385" y="19"/>
                  </a:lnTo>
                  <a:lnTo>
                    <a:pt x="8376" y="10"/>
                  </a:lnTo>
                  <a:close/>
                  <a:moveTo>
                    <a:pt x="8395" y="3600"/>
                  </a:moveTo>
                  <a:lnTo>
                    <a:pt x="8385" y="3600"/>
                  </a:lnTo>
                  <a:lnTo>
                    <a:pt x="8376" y="3610"/>
                  </a:lnTo>
                  <a:lnTo>
                    <a:pt x="8395" y="3610"/>
                  </a:lnTo>
                  <a:lnTo>
                    <a:pt x="8395" y="3600"/>
                  </a:lnTo>
                  <a:close/>
                  <a:moveTo>
                    <a:pt x="19" y="10"/>
                  </a:moveTo>
                  <a:lnTo>
                    <a:pt x="9" y="19"/>
                  </a:lnTo>
                  <a:lnTo>
                    <a:pt x="19" y="19"/>
                  </a:lnTo>
                  <a:lnTo>
                    <a:pt x="19" y="10"/>
                  </a:lnTo>
                  <a:close/>
                  <a:moveTo>
                    <a:pt x="8376" y="10"/>
                  </a:moveTo>
                  <a:lnTo>
                    <a:pt x="19" y="10"/>
                  </a:lnTo>
                  <a:lnTo>
                    <a:pt x="19" y="19"/>
                  </a:lnTo>
                  <a:lnTo>
                    <a:pt x="8376" y="19"/>
                  </a:lnTo>
                  <a:lnTo>
                    <a:pt x="8376" y="10"/>
                  </a:lnTo>
                  <a:close/>
                  <a:moveTo>
                    <a:pt x="8395" y="10"/>
                  </a:moveTo>
                  <a:lnTo>
                    <a:pt x="8376" y="10"/>
                  </a:lnTo>
                  <a:lnTo>
                    <a:pt x="8385" y="19"/>
                  </a:lnTo>
                  <a:lnTo>
                    <a:pt x="8395" y="19"/>
                  </a:lnTo>
                  <a:lnTo>
                    <a:pt x="839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35197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BDB2F-26A1-476D-AE44-71C48394128E}"/>
              </a:ext>
            </a:extLst>
          </p:cNvPr>
          <p:cNvSpPr>
            <a:spLocks noGrp="1"/>
          </p:cNvSpPr>
          <p:nvPr>
            <p:ph type="title"/>
          </p:nvPr>
        </p:nvSpPr>
        <p:spPr>
          <a:xfrm>
            <a:off x="838200" y="98425"/>
            <a:ext cx="10515600" cy="1325563"/>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B03EAF2-350B-4D9D-9FA8-06AC579BFD44}"/>
              </a:ext>
            </a:extLst>
          </p:cNvPr>
          <p:cNvSpPr>
            <a:spLocks noGrp="1"/>
          </p:cNvSpPr>
          <p:nvPr>
            <p:ph idx="1"/>
          </p:nvPr>
        </p:nvSpPr>
        <p:spPr>
          <a:xfrm>
            <a:off x="838200" y="1423988"/>
            <a:ext cx="10515600" cy="4976812"/>
          </a:xfrm>
        </p:spPr>
        <p:txBody>
          <a:bodyPr>
            <a:normAutofit/>
          </a:bodyPr>
          <a:lstStyle/>
          <a:p>
            <a:pPr marL="0" indent="0">
              <a:buNone/>
            </a:pPr>
            <a:r>
              <a:rPr lang="en-US" sz="2800" dirty="0"/>
              <a:t> 1. To interface HC-SR04 with AT89C51 micro controller</a:t>
            </a:r>
          </a:p>
          <a:p>
            <a:pPr>
              <a:buFont typeface="Wingdings" panose="05000000000000000000" pitchFamily="2" charset="2"/>
              <a:buChar char="Ø"/>
            </a:pPr>
            <a:r>
              <a:rPr lang="en-US" b="0" i="0" dirty="0">
                <a:solidFill>
                  <a:srgbClr val="313131"/>
                </a:solidFill>
                <a:effectLst/>
                <a:latin typeface="+mj-lt"/>
              </a:rPr>
              <a:t>The sensor module has 4-pins out of which Pin-1 and Pin-4 are +</a:t>
            </a:r>
            <a:r>
              <a:rPr lang="en-US" b="0" i="0" dirty="0" err="1">
                <a:solidFill>
                  <a:srgbClr val="313131"/>
                </a:solidFill>
                <a:effectLst/>
                <a:latin typeface="+mj-lt"/>
              </a:rPr>
              <a:t>Vcc</a:t>
            </a:r>
            <a:r>
              <a:rPr lang="en-US" b="0" i="0" dirty="0">
                <a:solidFill>
                  <a:srgbClr val="313131"/>
                </a:solidFill>
                <a:effectLst/>
                <a:latin typeface="+mj-lt"/>
              </a:rPr>
              <a:t> and </a:t>
            </a:r>
            <a:r>
              <a:rPr lang="en-US" b="0" i="0" dirty="0" err="1">
                <a:solidFill>
                  <a:srgbClr val="313131"/>
                </a:solidFill>
                <a:effectLst/>
                <a:latin typeface="+mj-lt"/>
              </a:rPr>
              <a:t>Gnd</a:t>
            </a:r>
            <a:r>
              <a:rPr lang="en-US" b="0" i="0" dirty="0">
                <a:solidFill>
                  <a:srgbClr val="313131"/>
                </a:solidFill>
                <a:effectLst/>
                <a:latin typeface="+mj-lt"/>
              </a:rPr>
              <a:t> respectively.Pin-2 is Trigger and Pin-3 is Echo pin.</a:t>
            </a:r>
          </a:p>
          <a:p>
            <a:pPr>
              <a:buFont typeface="Wingdings" panose="05000000000000000000" pitchFamily="2" charset="2"/>
              <a:buChar char="Ø"/>
            </a:pPr>
            <a:r>
              <a:rPr lang="en-US" sz="2800" dirty="0">
                <a:latin typeface="+mj-lt"/>
              </a:rPr>
              <a:t>The TRIGGER and ECHO pins of the Ultrasonic Sensor are connected to the P3.0 and P3.1 pins respectively.</a:t>
            </a:r>
          </a:p>
          <a:p>
            <a:pPr>
              <a:buFont typeface="Wingdings" panose="05000000000000000000" pitchFamily="2" charset="2"/>
              <a:buChar char="Ø"/>
            </a:pPr>
            <a:r>
              <a:rPr lang="en-US" sz="2800" dirty="0">
                <a:latin typeface="+mj-lt"/>
              </a:rPr>
              <a:t>Power supply pins of the microcontroller, SSD and Ultrasonic Sensor are</a:t>
            </a:r>
            <a:r>
              <a:rPr lang="en-US" dirty="0">
                <a:latin typeface="+mj-lt"/>
              </a:rPr>
              <a:t> </a:t>
            </a:r>
            <a:r>
              <a:rPr lang="en-US" sz="2800" dirty="0">
                <a:latin typeface="+mj-lt"/>
              </a:rPr>
              <a:t>connected to the 5V DC.</a:t>
            </a:r>
          </a:p>
          <a:p>
            <a:pPr>
              <a:buFont typeface="Wingdings" panose="05000000000000000000" pitchFamily="2" charset="2"/>
              <a:buChar char="Ø"/>
            </a:pPr>
            <a:r>
              <a:rPr lang="en-US" sz="2800" dirty="0">
                <a:latin typeface="+mj-lt"/>
              </a:rPr>
              <a:t>Initially burn the program to the microcontroller and give the connections as per the circuit diagram.</a:t>
            </a:r>
          </a:p>
          <a:p>
            <a:pPr>
              <a:buFont typeface="Wingdings" panose="05000000000000000000" pitchFamily="2" charset="2"/>
              <a:buChar char="Ø"/>
            </a:pPr>
            <a:endParaRPr lang="en-US" sz="2800" dirty="0"/>
          </a:p>
          <a:p>
            <a:pPr marL="0" indent="0">
              <a:buNone/>
            </a:pPr>
            <a:endParaRPr lang="en-US" sz="2800" dirty="0"/>
          </a:p>
          <a:p>
            <a:pPr>
              <a:buFont typeface="Wingdings" panose="05000000000000000000" pitchFamily="2" charset="2"/>
              <a:buChar char="Ø"/>
            </a:pPr>
            <a:endParaRPr lang="en-US" sz="2800"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59936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6C63-A980-4971-8FB2-856CD9AA1D1C}"/>
              </a:ext>
            </a:extLst>
          </p:cNvPr>
          <p:cNvSpPr>
            <a:spLocks noGrp="1"/>
          </p:cNvSpPr>
          <p:nvPr>
            <p:ph type="title"/>
          </p:nvPr>
        </p:nvSpPr>
        <p:spPr>
          <a:xfrm>
            <a:off x="838199" y="113455"/>
            <a:ext cx="10515600" cy="1325563"/>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540EFB70-E163-48CB-A48F-47F1A6F1864B}"/>
              </a:ext>
            </a:extLst>
          </p:cNvPr>
          <p:cNvSpPr>
            <a:spLocks noGrp="1"/>
          </p:cNvSpPr>
          <p:nvPr>
            <p:ph idx="1"/>
          </p:nvPr>
        </p:nvSpPr>
        <p:spPr>
          <a:xfrm>
            <a:off x="419451" y="1166070"/>
            <a:ext cx="11258024" cy="5503177"/>
          </a:xfrm>
        </p:spPr>
        <p:txBody>
          <a:bodyPr>
            <a:normAutofit lnSpcReduction="10000"/>
          </a:bodyPr>
          <a:lstStyle/>
          <a:p>
            <a:pPr marL="0" indent="0">
              <a:buNone/>
            </a:pPr>
            <a:r>
              <a:rPr lang="en-US" b="1" i="0" u="none" strike="noStrike" baseline="0" dirty="0">
                <a:solidFill>
                  <a:srgbClr val="000000"/>
                </a:solidFill>
                <a:latin typeface="+mj-lt"/>
              </a:rPr>
              <a:t>2. To develop algorithm to calculate time delay between transmitting Ultrasonic waves and picking up its echoes</a:t>
            </a:r>
          </a:p>
          <a:p>
            <a:pPr>
              <a:buFont typeface="Wingdings" panose="05000000000000000000" pitchFamily="2" charset="2"/>
              <a:buChar char="Ø"/>
            </a:pPr>
            <a:r>
              <a:rPr lang="en-US" dirty="0">
                <a:latin typeface="+mj-lt"/>
              </a:rPr>
              <a:t>When a High pulse of 10us is applied at TRIG pin, the ultrasonic transmitter sends 8 consecutive pulses of 40kHz frequency</a:t>
            </a:r>
          </a:p>
          <a:p>
            <a:pPr>
              <a:buFont typeface="Wingdings" panose="05000000000000000000" pitchFamily="2" charset="2"/>
              <a:buChar char="Ø"/>
            </a:pPr>
            <a:r>
              <a:rPr lang="en-US" dirty="0">
                <a:latin typeface="+mj-lt"/>
              </a:rPr>
              <a:t>Wait until the module transmits 40 </a:t>
            </a:r>
            <a:r>
              <a:rPr lang="en-US" dirty="0" err="1">
                <a:latin typeface="+mj-lt"/>
              </a:rPr>
              <a:t>KHz</a:t>
            </a:r>
            <a:r>
              <a:rPr lang="en-US" dirty="0">
                <a:latin typeface="+mj-lt"/>
              </a:rPr>
              <a:t> pulses. </a:t>
            </a:r>
            <a:r>
              <a:rPr lang="en-US">
                <a:latin typeface="+mj-lt"/>
              </a:rPr>
              <a:t>When 8</a:t>
            </a:r>
            <a:r>
              <a:rPr lang="en-US" baseline="30000">
                <a:latin typeface="+mj-lt"/>
              </a:rPr>
              <a:t>th</a:t>
            </a:r>
            <a:r>
              <a:rPr lang="en-US">
                <a:latin typeface="+mj-lt"/>
              </a:rPr>
              <a:t> pulse </a:t>
            </a:r>
            <a:r>
              <a:rPr lang="en-US" dirty="0">
                <a:latin typeface="+mj-lt"/>
              </a:rPr>
              <a:t>is transmitted echo pin becomes HIGH TIMER1 starts counting</a:t>
            </a:r>
          </a:p>
          <a:p>
            <a:pPr>
              <a:buFont typeface="Wingdings" panose="05000000000000000000" pitchFamily="2" charset="2"/>
              <a:buChar char="Ø"/>
            </a:pPr>
            <a:r>
              <a:rPr lang="en-US" dirty="0">
                <a:latin typeface="+mj-lt"/>
              </a:rPr>
              <a:t>The time it takes to leave and return to the sensor is used to find the distance.</a:t>
            </a:r>
          </a:p>
          <a:p>
            <a:pPr>
              <a:buFont typeface="Wingdings" panose="05000000000000000000" pitchFamily="2" charset="2"/>
              <a:buChar char="Ø"/>
            </a:pPr>
            <a:r>
              <a:rPr lang="en-US" dirty="0">
                <a:latin typeface="+mj-lt"/>
              </a:rPr>
              <a:t>Here the timer starts counting from 207D because from datasheet we know that count 58 corresponds to one cm</a:t>
            </a:r>
          </a:p>
          <a:p>
            <a:pPr>
              <a:buFont typeface="Wingdings" panose="05000000000000000000" pitchFamily="2" charset="2"/>
              <a:buChar char="Ø"/>
            </a:pPr>
            <a:r>
              <a:rPr lang="en-US" dirty="0">
                <a:latin typeface="+mj-lt"/>
              </a:rPr>
              <a:t>So here we take count as 48 and this is done to in order to compensate for the time lags caused by the branching instructions used for checking the status of P3.0 and P3.1 Pins</a:t>
            </a:r>
          </a:p>
          <a:p>
            <a:pPr>
              <a:buFont typeface="Wingdings" panose="05000000000000000000" pitchFamily="2" charset="2"/>
              <a:buChar char="Ø"/>
            </a:pPr>
            <a:endParaRPr lang="en-US" dirty="0">
              <a:latin typeface="+mj-lt"/>
            </a:endParaRPr>
          </a:p>
        </p:txBody>
      </p:sp>
    </p:spTree>
    <p:extLst>
      <p:ext uri="{BB962C8B-B14F-4D97-AF65-F5344CB8AC3E}">
        <p14:creationId xmlns:p14="http://schemas.microsoft.com/office/powerpoint/2010/main" val="152182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FE19982-8514-483F-BCBB-147CBFA5CD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9352" y="1357312"/>
            <a:ext cx="5381625" cy="4143375"/>
          </a:xfrm>
        </p:spPr>
      </p:pic>
    </p:spTree>
    <p:extLst>
      <p:ext uri="{BB962C8B-B14F-4D97-AF65-F5344CB8AC3E}">
        <p14:creationId xmlns:p14="http://schemas.microsoft.com/office/powerpoint/2010/main" val="7278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A32E-4725-4C8B-B268-B92E6506BA83}"/>
              </a:ext>
            </a:extLst>
          </p:cNvPr>
          <p:cNvSpPr>
            <a:spLocks noGrp="1"/>
          </p:cNvSpPr>
          <p:nvPr>
            <p:ph type="title"/>
          </p:nvPr>
        </p:nvSpPr>
        <p:spPr>
          <a:xfrm>
            <a:off x="670420" y="-188548"/>
            <a:ext cx="10515600" cy="1325563"/>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0AAEE21D-ACEF-42B5-AAD8-9CB041F58331}"/>
              </a:ext>
            </a:extLst>
          </p:cNvPr>
          <p:cNvSpPr>
            <a:spLocks noGrp="1"/>
          </p:cNvSpPr>
          <p:nvPr>
            <p:ph idx="1"/>
          </p:nvPr>
        </p:nvSpPr>
        <p:spPr>
          <a:xfrm>
            <a:off x="838200" y="1031846"/>
            <a:ext cx="10515600" cy="5111561"/>
          </a:xfrm>
        </p:spPr>
        <p:txBody>
          <a:bodyPr>
            <a:normAutofit/>
          </a:bodyPr>
          <a:lstStyle/>
          <a:p>
            <a:pPr marL="0" indent="0">
              <a:buNone/>
            </a:pPr>
            <a:r>
              <a:rPr lang="en-US" b="1" i="0" u="none" strike="noStrike" baseline="0" dirty="0">
                <a:solidFill>
                  <a:srgbClr val="000000"/>
                </a:solidFill>
                <a:latin typeface="+mj-lt"/>
              </a:rPr>
              <a:t>3. To detect the presence and give the position of the object</a:t>
            </a:r>
            <a:endParaRPr lang="en-US" b="1" dirty="0">
              <a:latin typeface="+mj-lt"/>
            </a:endParaRPr>
          </a:p>
          <a:p>
            <a:pPr>
              <a:buFont typeface="Wingdings" panose="05000000000000000000" pitchFamily="2" charset="2"/>
              <a:buChar char="Ø"/>
            </a:pPr>
            <a:r>
              <a:rPr lang="en-US" dirty="0">
                <a:latin typeface="+mj-lt"/>
              </a:rPr>
              <a:t>The speed of the ultrasonic pulse is nothing but the speed of sound which is 340.29 m/s or 34029 cm/s</a:t>
            </a:r>
          </a:p>
          <a:p>
            <a:pPr>
              <a:buFont typeface="Wingdings" panose="05000000000000000000" pitchFamily="2" charset="2"/>
              <a:buChar char="Ø"/>
            </a:pPr>
            <a:r>
              <a:rPr lang="en-US" dirty="0">
                <a:latin typeface="+mj-lt"/>
              </a:rPr>
              <a:t>When a High pulse of 10us is applied at TRIG pin, the ultrasonic transmitter sends 8 consecutive pulses of 40kHz frequency.</a:t>
            </a:r>
          </a:p>
          <a:p>
            <a:pPr>
              <a:buFont typeface="Wingdings" panose="05000000000000000000" pitchFamily="2" charset="2"/>
              <a:buChar char="Ø"/>
            </a:pPr>
            <a:r>
              <a:rPr lang="en-US" dirty="0">
                <a:latin typeface="+mj-lt"/>
              </a:rPr>
              <a:t>Eighth pulse is sent the ECHO pin of the sensor becomes HIGH</a:t>
            </a:r>
          </a:p>
          <a:p>
            <a:pPr>
              <a:buFont typeface="Wingdings" panose="05000000000000000000" pitchFamily="2" charset="2"/>
              <a:buChar char="Ø"/>
            </a:pPr>
            <a:r>
              <a:rPr lang="en-US" dirty="0">
                <a:latin typeface="+mj-lt"/>
              </a:rPr>
              <a:t>Now when the ultrasonic waves reflect from any surface and are received by the Receiver,  the ECHO pin becomes LOW</a:t>
            </a:r>
          </a:p>
          <a:p>
            <a:pPr>
              <a:buFont typeface="Wingdings" panose="05000000000000000000" pitchFamily="2" charset="2"/>
              <a:buChar char="Ø"/>
            </a:pPr>
            <a:r>
              <a:rPr lang="en-US" dirty="0">
                <a:latin typeface="+mj-lt"/>
              </a:rPr>
              <a:t>The time it takes to leave and return to sensor is used to find the distance from the reflecting surface</a:t>
            </a:r>
          </a:p>
          <a:p>
            <a:pPr>
              <a:buFont typeface="Wingdings" panose="05000000000000000000" pitchFamily="2" charset="2"/>
              <a:buChar char="Ø"/>
            </a:pPr>
            <a:r>
              <a:rPr lang="en-US" dirty="0"/>
              <a:t>Distance in </a:t>
            </a:r>
            <a:r>
              <a:rPr lang="en-US" dirty="0" err="1"/>
              <a:t>centimetres</a:t>
            </a:r>
            <a:r>
              <a:rPr lang="en-US" dirty="0"/>
              <a:t> = (Time/58) </a:t>
            </a:r>
            <a:r>
              <a:rPr lang="en-US" dirty="0" err="1"/>
              <a:t>cms</a:t>
            </a:r>
            <a:endParaRPr lang="en-IN" dirty="0"/>
          </a:p>
          <a:p>
            <a:pPr>
              <a:buFont typeface="Wingdings" panose="05000000000000000000" pitchFamily="2" charset="2"/>
              <a:buChar char="Ø"/>
            </a:pPr>
            <a:endParaRPr lang="en-US" dirty="0">
              <a:latin typeface="+mj-lt"/>
            </a:endParaRPr>
          </a:p>
          <a:p>
            <a:pPr marL="0" indent="0">
              <a:buNone/>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45982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6C63-A980-4971-8FB2-856CD9AA1D1C}"/>
              </a:ext>
            </a:extLst>
          </p:cNvPr>
          <p:cNvSpPr>
            <a:spLocks noGrp="1"/>
          </p:cNvSpPr>
          <p:nvPr>
            <p:ph type="title"/>
          </p:nvPr>
        </p:nvSpPr>
        <p:spPr>
          <a:xfrm>
            <a:off x="838200" y="147011"/>
            <a:ext cx="10515600" cy="1325563"/>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540EFB70-E163-48CB-A48F-47F1A6F1864B}"/>
              </a:ext>
            </a:extLst>
          </p:cNvPr>
          <p:cNvSpPr>
            <a:spLocks noGrp="1"/>
          </p:cNvSpPr>
          <p:nvPr>
            <p:ph idx="1"/>
          </p:nvPr>
        </p:nvSpPr>
        <p:spPr>
          <a:xfrm>
            <a:off x="679508" y="1317071"/>
            <a:ext cx="10939244" cy="5243119"/>
          </a:xfrm>
        </p:spPr>
        <p:txBody>
          <a:bodyPr>
            <a:normAutofit/>
          </a:bodyPr>
          <a:lstStyle/>
          <a:p>
            <a:pPr marL="0" indent="0">
              <a:buNone/>
            </a:pPr>
            <a:r>
              <a:rPr lang="en-US" dirty="0"/>
              <a:t>4. </a:t>
            </a:r>
            <a:r>
              <a:rPr lang="en-US" b="1" i="0" u="none" strike="noStrike" baseline="0" dirty="0">
                <a:solidFill>
                  <a:srgbClr val="000000"/>
                </a:solidFill>
                <a:latin typeface="+mj-lt"/>
              </a:rPr>
              <a:t>To develop algorithm to interface Three common anode 7 segment displays with AT89C51 to display the corresponding distance measured</a:t>
            </a:r>
            <a:r>
              <a:rPr lang="en-US" b="1" dirty="0"/>
              <a:t> </a:t>
            </a:r>
          </a:p>
          <a:p>
            <a:pPr>
              <a:buFont typeface="Wingdings" panose="05000000000000000000" pitchFamily="2" charset="2"/>
              <a:buChar char="Ø"/>
            </a:pPr>
            <a:r>
              <a:rPr lang="en-US" dirty="0">
                <a:latin typeface="+mj-lt"/>
              </a:rPr>
              <a:t>The Data lines of  Seven Segment Displays are interfaced at Port-0</a:t>
            </a:r>
          </a:p>
          <a:p>
            <a:pPr>
              <a:buFont typeface="Wingdings" panose="05000000000000000000" pitchFamily="2" charset="2"/>
              <a:buChar char="Ø"/>
            </a:pPr>
            <a:r>
              <a:rPr lang="en-US" dirty="0">
                <a:latin typeface="+mj-lt"/>
              </a:rPr>
              <a:t> Port-1’s, Pin-0,1 and 2 are select line for the SSDs.</a:t>
            </a:r>
          </a:p>
          <a:p>
            <a:pPr>
              <a:buFont typeface="Wingdings" panose="05000000000000000000" pitchFamily="2" charset="2"/>
              <a:buChar char="Ø"/>
            </a:pPr>
            <a:r>
              <a:rPr lang="en-US" dirty="0">
                <a:latin typeface="+mj-lt"/>
              </a:rPr>
              <a:t>In the main part of Program, firstly Timer-1 is initialized in mode2 (8-bit auto reload)</a:t>
            </a:r>
          </a:p>
          <a:p>
            <a:pPr>
              <a:buFont typeface="Wingdings" panose="05000000000000000000" pitchFamily="2" charset="2"/>
              <a:buChar char="Ø"/>
            </a:pPr>
            <a:r>
              <a:rPr lang="en-US" dirty="0">
                <a:latin typeface="+mj-lt"/>
              </a:rPr>
              <a:t>When P3.0 is set high, subroutine DELAY1 is called. After 10us P3.0 is reset to 0</a:t>
            </a:r>
          </a:p>
          <a:p>
            <a:pPr>
              <a:buFont typeface="Wingdings" panose="05000000000000000000" pitchFamily="2" charset="2"/>
              <a:buChar char="Ø"/>
            </a:pPr>
            <a:r>
              <a:rPr lang="en-US" dirty="0">
                <a:latin typeface="+mj-lt"/>
              </a:rPr>
              <a:t>Now P3.1 is checked for a high signal. As P3.1 becomes high, Timer 1 starts and every time it overflows Register A is incremented.</a:t>
            </a:r>
          </a:p>
        </p:txBody>
      </p:sp>
    </p:spTree>
    <p:extLst>
      <p:ext uri="{BB962C8B-B14F-4D97-AF65-F5344CB8AC3E}">
        <p14:creationId xmlns:p14="http://schemas.microsoft.com/office/powerpoint/2010/main" val="2735901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773</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Wingdings</vt:lpstr>
      <vt:lpstr>Office Theme</vt:lpstr>
      <vt:lpstr>  Ultrasonic Rangefinder using         8051 Microcontroller</vt:lpstr>
      <vt:lpstr>Objectives </vt:lpstr>
      <vt:lpstr>Block Diagram </vt:lpstr>
      <vt:lpstr>Circuit Diagram </vt:lpstr>
      <vt:lpstr>Methodology</vt:lpstr>
      <vt:lpstr>Methodology</vt:lpstr>
      <vt:lpstr>PowerPoint Presentation</vt:lpstr>
      <vt:lpstr>Methodology</vt:lpstr>
      <vt:lpstr>Methodology</vt:lpstr>
      <vt:lpstr>Continued..</vt:lpstr>
      <vt:lpstr>List of the Components  Required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the Mini project&gt;</dc:title>
  <dc:creator>Sukesh Rao M</dc:creator>
  <cp:lastModifiedBy>suhas suhas</cp:lastModifiedBy>
  <cp:revision>18</cp:revision>
  <dcterms:created xsi:type="dcterms:W3CDTF">2020-02-29T16:50:27Z</dcterms:created>
  <dcterms:modified xsi:type="dcterms:W3CDTF">2021-12-14T09:30:10Z</dcterms:modified>
</cp:coreProperties>
</file>