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2" r:id="rId3"/>
    <p:sldId id="263" r:id="rId4"/>
    <p:sldId id="257" r:id="rId5"/>
    <p:sldId id="258" r:id="rId6"/>
    <p:sldId id="260" r:id="rId7"/>
    <p:sldId id="261" r:id="rId8"/>
    <p:sldId id="259" r:id="rId9"/>
    <p:sldId id="281" r:id="rId10"/>
    <p:sldId id="268" r:id="rId11"/>
    <p:sldId id="272" r:id="rId12"/>
    <p:sldId id="269" r:id="rId13"/>
    <p:sldId id="273" r:id="rId14"/>
    <p:sldId id="274" r:id="rId15"/>
    <p:sldId id="275" r:id="rId16"/>
    <p:sldId id="276" r:id="rId17"/>
    <p:sldId id="277" r:id="rId18"/>
    <p:sldId id="278" r:id="rId19"/>
    <p:sldId id="279" r:id="rId20"/>
    <p:sldId id="280" r:id="rId21"/>
    <p:sldId id="264" r:id="rId22"/>
    <p:sldId id="267" r:id="rId23"/>
    <p:sldId id="270" r:id="rId24"/>
    <p:sldId id="265" r:id="rId25"/>
    <p:sldId id="266" r:id="rId26"/>
    <p:sldId id="271" r:id="rId27"/>
    <p:sldId id="282" r:id="rId28"/>
    <p:sldId id="289" r:id="rId29"/>
    <p:sldId id="283" r:id="rId30"/>
    <p:sldId id="286" r:id="rId31"/>
    <p:sldId id="287" r:id="rId32"/>
    <p:sldId id="284" r:id="rId33"/>
    <p:sldId id="285" r:id="rId34"/>
    <p:sldId id="288"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DE1EA-B7BD-4BD6-A8EB-E3A08FC980E0}" type="datetimeFigureOut">
              <a:rPr lang="en-IN" smtClean="0"/>
              <a:pPr/>
              <a:t>21-11-2022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2C4C6-65DF-4950-AC65-A1522390EBB9}" type="slidenum">
              <a:rPr lang="en-IN" smtClean="0"/>
              <a:pPr/>
              <a:t>‹#›</a:t>
            </a:fld>
            <a:endParaRPr lang="en-IN"/>
          </a:p>
        </p:txBody>
      </p:sp>
    </p:spTree>
    <p:extLst>
      <p:ext uri="{BB962C8B-B14F-4D97-AF65-F5344CB8AC3E}">
        <p14:creationId xmlns:p14="http://schemas.microsoft.com/office/powerpoint/2010/main" xmlns="" val="155726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A2C4C6-65DF-4950-AC65-A1522390EBB9}" type="slidenum">
              <a:rPr lang="en-IN" smtClean="0"/>
              <a:pPr/>
              <a:t>1</a:t>
            </a:fld>
            <a:endParaRPr lang="en-IN"/>
          </a:p>
        </p:txBody>
      </p:sp>
    </p:spTree>
    <p:extLst>
      <p:ext uri="{BB962C8B-B14F-4D97-AF65-F5344CB8AC3E}">
        <p14:creationId xmlns:p14="http://schemas.microsoft.com/office/powerpoint/2010/main" xmlns="" val="314128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A2C4C6-65DF-4950-AC65-A1522390EBB9}" type="slidenum">
              <a:rPr lang="en-IN" smtClean="0"/>
              <a:pPr/>
              <a:t>40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01883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a:t>
            </a:r>
          </a:p>
        </p:txBody>
      </p:sp>
      <p:sp>
        <p:nvSpPr>
          <p:cNvPr id="3" name="Content Placeholder 2"/>
          <p:cNvSpPr>
            <a:spLocks noGrp="1"/>
          </p:cNvSpPr>
          <p:nvPr>
            <p:ph idx="1"/>
          </p:nvPr>
        </p:nvSpPr>
        <p:spPr/>
        <p:txBody>
          <a:bodyPr>
            <a:normAutofit/>
          </a:bodyPr>
          <a:lstStyle/>
          <a:p>
            <a:r>
              <a:rPr lang="en-IN" dirty="0"/>
              <a:t>Stack is a linear data structure which follows a particular order in which the operations are performed.</a:t>
            </a:r>
          </a:p>
          <a:p>
            <a:endParaRPr lang="en-IN" dirty="0"/>
          </a:p>
          <a:p>
            <a:r>
              <a:rPr lang="en-IN" dirty="0"/>
              <a:t>The order may be LIFO(Last In First Out) or FILO(First In Last Out).</a:t>
            </a:r>
          </a:p>
        </p:txBody>
      </p:sp>
    </p:spTree>
    <p:extLst>
      <p:ext uri="{BB962C8B-B14F-4D97-AF65-F5344CB8AC3E}">
        <p14:creationId xmlns:p14="http://schemas.microsoft.com/office/powerpoint/2010/main" xmlns="" val="391762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54C343CE-6D6B-4C47-96B6-89F3A01562DF}" type="slidenum">
              <a:rPr lang="en-US"/>
              <a:pPr>
                <a:defRPr/>
              </a:pPr>
              <a:t>11</a:t>
            </a:fld>
            <a:endParaRPr lang="th-TH"/>
          </a:p>
        </p:txBody>
      </p:sp>
      <p:sp>
        <p:nvSpPr>
          <p:cNvPr id="7171" name="Rectangle 3"/>
          <p:cNvSpPr>
            <a:spLocks noGrp="1" noChangeArrowheads="1"/>
          </p:cNvSpPr>
          <p:nvPr>
            <p:ph type="body" idx="1"/>
          </p:nvPr>
        </p:nvSpPr>
        <p:spPr>
          <a:xfrm>
            <a:off x="395288" y="1125538"/>
            <a:ext cx="8353425" cy="936625"/>
          </a:xfrm>
          <a:noFill/>
        </p:spPr>
        <p:txBody>
          <a:bodyPr lIns="90488" tIns="44450" rIns="90488" bIns="44450">
            <a:normAutofit fontScale="92500" lnSpcReduction="10000"/>
          </a:bodyPr>
          <a:lstStyle/>
          <a:p>
            <a:pPr eaLnBrk="1" hangingPunct="1"/>
            <a:r>
              <a:rPr lang="en-US" b="1"/>
              <a:t>A stack is a sequence of items that are accessible </a:t>
            </a:r>
            <a:r>
              <a:rPr lang="en-US" b="1">
                <a:solidFill>
                  <a:srgbClr val="0033CC"/>
                </a:solidFill>
              </a:rPr>
              <a:t>only from the top of the stack.</a:t>
            </a:r>
            <a:endParaRPr lang="th-TH" b="1">
              <a:solidFill>
                <a:srgbClr val="0033CC"/>
              </a:solidFill>
            </a:endParaRPr>
          </a:p>
        </p:txBody>
      </p:sp>
      <p:grpSp>
        <p:nvGrpSpPr>
          <p:cNvPr id="7172" name="Group 4"/>
          <p:cNvGrpSpPr>
            <a:grpSpLocks/>
          </p:cNvGrpSpPr>
          <p:nvPr/>
        </p:nvGrpSpPr>
        <p:grpSpPr bwMode="auto">
          <a:xfrm>
            <a:off x="2095500" y="1989138"/>
            <a:ext cx="4313238" cy="2563812"/>
            <a:chOff x="1602" y="2008"/>
            <a:chExt cx="3311" cy="2286"/>
          </a:xfrm>
        </p:grpSpPr>
        <p:grpSp>
          <p:nvGrpSpPr>
            <p:cNvPr id="7175" name="Group 6"/>
            <p:cNvGrpSpPr>
              <a:grpSpLocks/>
            </p:cNvGrpSpPr>
            <p:nvPr/>
          </p:nvGrpSpPr>
          <p:grpSpPr bwMode="auto">
            <a:xfrm>
              <a:off x="2313" y="2460"/>
              <a:ext cx="1006" cy="1455"/>
              <a:chOff x="1928" y="1682"/>
              <a:chExt cx="1006" cy="1455"/>
            </a:xfrm>
          </p:grpSpPr>
          <p:sp>
            <p:nvSpPr>
              <p:cNvPr id="7187" name="Line 3"/>
              <p:cNvSpPr>
                <a:spLocks noChangeShapeType="1"/>
              </p:cNvSpPr>
              <p:nvPr/>
            </p:nvSpPr>
            <p:spPr bwMode="auto">
              <a:xfrm>
                <a:off x="1928" y="1693"/>
                <a:ext cx="0" cy="1424"/>
              </a:xfrm>
              <a:prstGeom prst="line">
                <a:avLst/>
              </a:prstGeom>
              <a:noFill/>
              <a:ln w="127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IN"/>
              </a:p>
            </p:txBody>
          </p:sp>
          <p:sp>
            <p:nvSpPr>
              <p:cNvPr id="7188" name="Line 4"/>
              <p:cNvSpPr>
                <a:spLocks noChangeShapeType="1"/>
              </p:cNvSpPr>
              <p:nvPr/>
            </p:nvSpPr>
            <p:spPr bwMode="auto">
              <a:xfrm>
                <a:off x="2934" y="1682"/>
                <a:ext cx="0" cy="1424"/>
              </a:xfrm>
              <a:prstGeom prst="line">
                <a:avLst/>
              </a:prstGeom>
              <a:noFill/>
              <a:ln w="127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IN"/>
              </a:p>
            </p:txBody>
          </p:sp>
          <p:sp>
            <p:nvSpPr>
              <p:cNvPr id="7189" name="Line 5"/>
              <p:cNvSpPr>
                <a:spLocks noChangeShapeType="1"/>
              </p:cNvSpPr>
              <p:nvPr/>
            </p:nvSpPr>
            <p:spPr bwMode="auto">
              <a:xfrm>
                <a:off x="1932" y="3137"/>
                <a:ext cx="993" cy="0"/>
              </a:xfrm>
              <a:prstGeom prst="line">
                <a:avLst/>
              </a:prstGeom>
              <a:noFill/>
              <a:ln w="127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IN"/>
              </a:p>
            </p:txBody>
          </p:sp>
        </p:grpSp>
        <p:sp>
          <p:nvSpPr>
            <p:cNvPr id="7176" name="Arc 7"/>
            <p:cNvSpPr>
              <a:spLocks/>
            </p:cNvSpPr>
            <p:nvPr/>
          </p:nvSpPr>
          <p:spPr bwMode="auto">
            <a:xfrm>
              <a:off x="1940" y="2008"/>
              <a:ext cx="674" cy="799"/>
            </a:xfrm>
            <a:custGeom>
              <a:avLst/>
              <a:gdLst>
                <a:gd name="T0" fmla="*/ 0 w 21600"/>
                <a:gd name="T1" fmla="*/ 0 h 21600"/>
                <a:gd name="T2" fmla="*/ 67009403 w 21600"/>
                <a:gd name="T3" fmla="*/ 79436963 h 21600"/>
                <a:gd name="T4" fmla="*/ 0 w 21600"/>
                <a:gd name="T5" fmla="*/ 794369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triangle" w="lg" len="lg"/>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7177" name="Arc 8"/>
            <p:cNvSpPr>
              <a:spLocks/>
            </p:cNvSpPr>
            <p:nvPr/>
          </p:nvSpPr>
          <p:spPr bwMode="auto">
            <a:xfrm>
              <a:off x="2979" y="2025"/>
              <a:ext cx="600" cy="790"/>
            </a:xfrm>
            <a:custGeom>
              <a:avLst/>
              <a:gdLst>
                <a:gd name="T0" fmla="*/ 0 w 21600"/>
                <a:gd name="T1" fmla="*/ 78542179 h 21600"/>
                <a:gd name="T2" fmla="*/ 59652288 w 21600"/>
                <a:gd name="T3" fmla="*/ 0 h 21600"/>
                <a:gd name="T4" fmla="*/ 59652288 w 21600"/>
                <a:gd name="T5" fmla="*/ 785421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8" y="19"/>
                    <a:pt x="21564" y="0"/>
                  </a:cubicBezTo>
                </a:path>
                <a:path w="21600" h="21600" stroke="0" extrusionOk="0">
                  <a:moveTo>
                    <a:pt x="0" y="21600"/>
                  </a:moveTo>
                  <a:cubicBezTo>
                    <a:pt x="0" y="9684"/>
                    <a:pt x="9648" y="19"/>
                    <a:pt x="21564" y="0"/>
                  </a:cubicBezTo>
                  <a:lnTo>
                    <a:pt x="21600" y="21600"/>
                  </a:lnTo>
                  <a:close/>
                </a:path>
              </a:pathLst>
            </a:custGeom>
            <a:noFill/>
            <a:ln w="12700" cap="rnd">
              <a:solidFill>
                <a:schemeClr val="tx1"/>
              </a:solidFill>
              <a:round/>
              <a:headEnd type="triangle" w="lg" len="lg"/>
              <a:tailEnd/>
            </a:ln>
            <a:extLst>
              <a:ext uri="{909E8E84-426E-40DD-AFC4-6F175D3DCCD1}">
                <a14:hiddenFill xmlns:a14="http://schemas.microsoft.com/office/drawing/2010/main" xmlns="">
                  <a:solidFill>
                    <a:srgbClr val="FFFFFF"/>
                  </a:solidFill>
                </a14:hiddenFill>
              </a:ext>
            </a:extLst>
          </p:spPr>
          <p:txBody>
            <a:bodyPr wrap="none" anchor="ctr"/>
            <a:lstStyle/>
            <a:p>
              <a:endParaRPr lang="en-IN"/>
            </a:p>
          </p:txBody>
        </p:sp>
        <p:sp>
          <p:nvSpPr>
            <p:cNvPr id="7178" name="Oval 9"/>
            <p:cNvSpPr>
              <a:spLocks noChangeArrowheads="1"/>
            </p:cNvSpPr>
            <p:nvPr/>
          </p:nvSpPr>
          <p:spPr bwMode="auto">
            <a:xfrm>
              <a:off x="2382" y="3752"/>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79" name="Oval 10"/>
            <p:cNvSpPr>
              <a:spLocks noChangeArrowheads="1"/>
            </p:cNvSpPr>
            <p:nvPr/>
          </p:nvSpPr>
          <p:spPr bwMode="auto">
            <a:xfrm>
              <a:off x="2387" y="3575"/>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0" name="Oval 11"/>
            <p:cNvSpPr>
              <a:spLocks noChangeArrowheads="1"/>
            </p:cNvSpPr>
            <p:nvPr/>
          </p:nvSpPr>
          <p:spPr bwMode="auto">
            <a:xfrm>
              <a:off x="2392" y="3398"/>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1" name="Oval 12"/>
            <p:cNvSpPr>
              <a:spLocks noChangeArrowheads="1"/>
            </p:cNvSpPr>
            <p:nvPr/>
          </p:nvSpPr>
          <p:spPr bwMode="auto">
            <a:xfrm>
              <a:off x="2397" y="3221"/>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2" name="Oval 13"/>
            <p:cNvSpPr>
              <a:spLocks noChangeArrowheads="1"/>
            </p:cNvSpPr>
            <p:nvPr/>
          </p:nvSpPr>
          <p:spPr bwMode="auto">
            <a:xfrm>
              <a:off x="2402" y="3044"/>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3" name="Rectangle 14"/>
            <p:cNvSpPr>
              <a:spLocks noChangeArrowheads="1"/>
            </p:cNvSpPr>
            <p:nvPr/>
          </p:nvSpPr>
          <p:spPr bwMode="auto">
            <a:xfrm>
              <a:off x="1912" y="3943"/>
              <a:ext cx="1838"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eaLnBrk="0" hangingPunct="0">
                <a:spcBef>
                  <a:spcPct val="50000"/>
                </a:spcBef>
              </a:pPr>
              <a:r>
                <a:rPr lang="th-TH" sz="2000" b="1">
                  <a:latin typeface="Arial" charset="0"/>
                  <a:cs typeface="Arial" charset="0"/>
                </a:rPr>
                <a:t>A Stack (of plates)</a:t>
              </a:r>
            </a:p>
          </p:txBody>
        </p:sp>
        <p:sp>
          <p:nvSpPr>
            <p:cNvPr id="7184" name="Rectangle 15"/>
            <p:cNvSpPr>
              <a:spLocks noChangeArrowheads="1"/>
            </p:cNvSpPr>
            <p:nvPr/>
          </p:nvSpPr>
          <p:spPr bwMode="auto">
            <a:xfrm>
              <a:off x="3401" y="2055"/>
              <a:ext cx="606"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eaLnBrk="0" hangingPunct="0"/>
              <a:r>
                <a:rPr lang="th-TH" sz="2000" b="1">
                  <a:latin typeface="Arial" charset="0"/>
                  <a:cs typeface="Arial" charset="0"/>
                </a:rPr>
                <a:t>push</a:t>
              </a:r>
            </a:p>
          </p:txBody>
        </p:sp>
        <p:sp>
          <p:nvSpPr>
            <p:cNvPr id="7185" name="Rectangle 16"/>
            <p:cNvSpPr>
              <a:spLocks noChangeArrowheads="1"/>
            </p:cNvSpPr>
            <p:nvPr/>
          </p:nvSpPr>
          <p:spPr bwMode="auto">
            <a:xfrm>
              <a:off x="1602" y="2072"/>
              <a:ext cx="497" cy="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eaLnBrk="0" hangingPunct="0"/>
              <a:r>
                <a:rPr lang="th-TH" sz="2000" b="1">
                  <a:latin typeface="Arial" charset="0"/>
                  <a:cs typeface="Arial" charset="0"/>
                </a:rPr>
                <a:t>pop</a:t>
              </a:r>
            </a:p>
          </p:txBody>
        </p:sp>
        <p:sp>
          <p:nvSpPr>
            <p:cNvPr id="7186" name="Rectangle 17"/>
            <p:cNvSpPr>
              <a:spLocks noChangeArrowheads="1"/>
            </p:cNvSpPr>
            <p:nvPr/>
          </p:nvSpPr>
          <p:spPr bwMode="auto">
            <a:xfrm>
              <a:off x="3418" y="2503"/>
              <a:ext cx="1495" cy="1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r" eaLnBrk="0" hangingPunct="0">
                <a:spcBef>
                  <a:spcPct val="50000"/>
                </a:spcBef>
              </a:pPr>
              <a:r>
                <a:rPr lang="th-TH" sz="2000" b="1">
                  <a:latin typeface="Arial" charset="0"/>
                  <a:cs typeface="Arial" charset="0"/>
                </a:rPr>
                <a:t>Other operations:</a:t>
              </a:r>
              <a:br>
                <a:rPr lang="th-TH" sz="2000" b="1">
                  <a:latin typeface="Arial" charset="0"/>
                  <a:cs typeface="Arial" charset="0"/>
                </a:rPr>
              </a:br>
              <a:r>
                <a:rPr lang="th-TH" sz="2000" b="1">
                  <a:latin typeface="Arial" charset="0"/>
                  <a:cs typeface="Arial" charset="0"/>
                </a:rPr>
                <a:t>	</a:t>
              </a:r>
              <a:r>
                <a:rPr lang="en-US" sz="2000" b="1">
                  <a:latin typeface="Arial" charset="0"/>
                  <a:cs typeface="Arial" charset="0"/>
                </a:rPr>
                <a:t> is</a:t>
              </a:r>
              <a:r>
                <a:rPr lang="th-TH" sz="2000" b="1">
                  <a:latin typeface="Arial" charset="0"/>
                  <a:cs typeface="Arial" charset="0"/>
                </a:rPr>
                <a:t>Empty</a:t>
              </a:r>
              <a:br>
                <a:rPr lang="th-TH" sz="2000" b="1">
                  <a:latin typeface="Arial" charset="0"/>
                  <a:cs typeface="Arial" charset="0"/>
                </a:rPr>
              </a:br>
              <a:r>
                <a:rPr lang="th-TH" sz="2000" b="1">
                  <a:latin typeface="Arial" charset="0"/>
                  <a:cs typeface="Arial" charset="0"/>
                </a:rPr>
                <a:t>	</a:t>
              </a:r>
              <a:r>
                <a:rPr lang="en-US" sz="2000" b="1">
                  <a:latin typeface="Arial" charset="0"/>
                  <a:cs typeface="Arial" charset="0"/>
                </a:rPr>
                <a:t>peek</a:t>
              </a:r>
              <a:br>
                <a:rPr lang="en-US" sz="2000" b="1">
                  <a:latin typeface="Arial" charset="0"/>
                  <a:cs typeface="Arial" charset="0"/>
                </a:rPr>
              </a:br>
              <a:r>
                <a:rPr lang="en-US" sz="2000" b="1">
                  <a:latin typeface="Arial" charset="0"/>
                  <a:cs typeface="Arial" charset="0"/>
                </a:rPr>
                <a:t>size</a:t>
              </a:r>
              <a:endParaRPr lang="th-TH" sz="2000" b="1">
                <a:latin typeface="Arial" charset="0"/>
                <a:cs typeface="Arial" charset="0"/>
              </a:endParaRPr>
            </a:p>
          </p:txBody>
        </p:sp>
      </p:grpSp>
      <p:pic>
        <p:nvPicPr>
          <p:cNvPr id="7173" name="Picture 20" descr="Fig03-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388" y="4652963"/>
            <a:ext cx="6119812" cy="199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4" name="Rectangle 21" descr="Large confetti"/>
          <p:cNvSpPr>
            <a:spLocks noGrp="1" noChangeArrowheads="1"/>
          </p:cNvSpPr>
          <p:nvPr>
            <p:ph type="title"/>
          </p:nvPr>
        </p:nvSpPr>
        <p:spPr/>
        <p:txBody>
          <a:bodyPr/>
          <a:lstStyle/>
          <a:p>
            <a:pPr eaLnBrk="1" hangingPunct="1"/>
            <a:r>
              <a:rPr lang="en-US" dirty="0"/>
              <a:t>The Stack Collection</a:t>
            </a:r>
            <a:endParaRPr lang="th-TH" dirty="0"/>
          </a:p>
        </p:txBody>
      </p:sp>
    </p:spTree>
    <p:extLst>
      <p:ext uri="{BB962C8B-B14F-4D97-AF65-F5344CB8AC3E}">
        <p14:creationId xmlns:p14="http://schemas.microsoft.com/office/powerpoint/2010/main" xmlns="" val="33461042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Operations</a:t>
            </a:r>
          </a:p>
        </p:txBody>
      </p:sp>
      <p:sp>
        <p:nvSpPr>
          <p:cNvPr id="3" name="Content Placeholder 2"/>
          <p:cNvSpPr>
            <a:spLocks noGrp="1"/>
          </p:cNvSpPr>
          <p:nvPr>
            <p:ph idx="1"/>
          </p:nvPr>
        </p:nvSpPr>
        <p:spPr/>
        <p:txBody>
          <a:bodyPr>
            <a:normAutofit fontScale="92500"/>
          </a:bodyPr>
          <a:lstStyle/>
          <a:p>
            <a:pPr fontAlgn="base"/>
            <a:r>
              <a:rPr lang="en-IN" b="1" dirty="0"/>
              <a:t>Push: </a:t>
            </a:r>
            <a:r>
              <a:rPr lang="en-IN" dirty="0"/>
              <a:t>Adds an item in the stack. If the stack is full, then it is said to be an </a:t>
            </a:r>
            <a:r>
              <a:rPr lang="en-IN" dirty="0">
                <a:solidFill>
                  <a:srgbClr val="FF0000"/>
                </a:solidFill>
              </a:rPr>
              <a:t>Overflow</a:t>
            </a:r>
            <a:r>
              <a:rPr lang="en-IN" dirty="0"/>
              <a:t> condition.</a:t>
            </a:r>
          </a:p>
          <a:p>
            <a:pPr fontAlgn="base"/>
            <a:r>
              <a:rPr lang="en-IN" b="1" dirty="0"/>
              <a:t>Pop:</a:t>
            </a:r>
            <a:r>
              <a:rPr lang="en-IN" dirty="0"/>
              <a:t> Removes an item from the stack. The items are popped in the reversed order in which they are pushed. If the stack is empty, then it is said to be an </a:t>
            </a:r>
            <a:r>
              <a:rPr lang="en-IN" dirty="0">
                <a:solidFill>
                  <a:srgbClr val="FF0000"/>
                </a:solidFill>
              </a:rPr>
              <a:t>Underflow</a:t>
            </a:r>
            <a:r>
              <a:rPr lang="en-IN" dirty="0"/>
              <a:t> condition.</a:t>
            </a:r>
          </a:p>
          <a:p>
            <a:pPr fontAlgn="base"/>
            <a:r>
              <a:rPr lang="en-IN" b="1" dirty="0"/>
              <a:t>Peek or Stack Top :</a:t>
            </a:r>
            <a:r>
              <a:rPr lang="en-IN" dirty="0"/>
              <a:t> Returns top element of stack.</a:t>
            </a:r>
          </a:p>
          <a:p>
            <a:pPr fontAlgn="base"/>
            <a:r>
              <a:rPr lang="en-IN" b="1" dirty="0"/>
              <a:t>Is Empty: </a:t>
            </a:r>
            <a:r>
              <a:rPr lang="en-IN" dirty="0"/>
              <a:t>Returns true if stack is empty, else false.</a:t>
            </a:r>
          </a:p>
          <a:p>
            <a:endParaRPr lang="en-IN" dirty="0"/>
          </a:p>
        </p:txBody>
      </p:sp>
    </p:spTree>
    <p:extLst>
      <p:ext uri="{BB962C8B-B14F-4D97-AF65-F5344CB8AC3E}">
        <p14:creationId xmlns:p14="http://schemas.microsoft.com/office/powerpoint/2010/main" xmlns="" val="4073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C069F0A-A6FB-48A2-8FBF-0107C0E9D567}" type="slidenum">
              <a:rPr lang="en-US"/>
              <a:pPr>
                <a:defRPr/>
              </a:pPr>
              <a:t>13</a:t>
            </a:fld>
            <a:endParaRPr lang="th-TH"/>
          </a:p>
        </p:txBody>
      </p:sp>
      <p:sp>
        <p:nvSpPr>
          <p:cNvPr id="8195" name="Rectangle 3"/>
          <p:cNvSpPr>
            <a:spLocks noGrp="1" noChangeArrowheads="1"/>
          </p:cNvSpPr>
          <p:nvPr>
            <p:ph type="body" idx="1"/>
          </p:nvPr>
        </p:nvSpPr>
        <p:spPr>
          <a:xfrm>
            <a:off x="685800" y="1196975"/>
            <a:ext cx="8134350" cy="4895850"/>
          </a:xfrm>
        </p:spPr>
        <p:txBody>
          <a:bodyPr/>
          <a:lstStyle/>
          <a:p>
            <a:pPr eaLnBrk="1" hangingPunct="1"/>
            <a:r>
              <a:rPr lang="en-US"/>
              <a:t>A stack is a </a:t>
            </a:r>
            <a:r>
              <a:rPr lang="en-US" i="1">
                <a:solidFill>
                  <a:srgbClr val="0000CC"/>
                </a:solidFill>
              </a:rPr>
              <a:t>Last In, First Out</a:t>
            </a:r>
            <a:r>
              <a:rPr lang="en-US"/>
              <a:t> (</a:t>
            </a:r>
            <a:r>
              <a:rPr lang="en-US">
                <a:solidFill>
                  <a:srgbClr val="0033CC"/>
                </a:solidFill>
              </a:rPr>
              <a:t>LIFO</a:t>
            </a:r>
            <a:r>
              <a:rPr lang="en-US"/>
              <a:t>) data structure in which all insertions and deletion are restricted to one end called a </a:t>
            </a:r>
            <a:r>
              <a:rPr lang="en-US" b="1" i="1">
                <a:solidFill>
                  <a:srgbClr val="0000CC"/>
                </a:solidFill>
              </a:rPr>
              <a:t>top</a:t>
            </a:r>
            <a:endParaRPr lang="en-US">
              <a:solidFill>
                <a:srgbClr val="0000CC"/>
              </a:solidFill>
            </a:endParaRPr>
          </a:p>
          <a:p>
            <a:pPr eaLnBrk="1" hangingPunct="1"/>
            <a:r>
              <a:rPr lang="en-US" b="1"/>
              <a:t>Three basic stack operations</a:t>
            </a:r>
            <a:endParaRPr lang="th-TH" b="1"/>
          </a:p>
          <a:p>
            <a:pPr eaLnBrk="1" hangingPunct="1">
              <a:buFontTx/>
              <a:buNone/>
            </a:pPr>
            <a:r>
              <a:rPr lang="th-TH" b="1"/>
              <a:t>	</a:t>
            </a:r>
            <a:r>
              <a:rPr lang="en-US" b="1"/>
              <a:t>- Push</a:t>
            </a:r>
          </a:p>
          <a:p>
            <a:pPr eaLnBrk="1" hangingPunct="1">
              <a:buFontTx/>
              <a:buNone/>
            </a:pPr>
            <a:r>
              <a:rPr lang="en-US" b="1"/>
              <a:t>	- Pop</a:t>
            </a:r>
          </a:p>
          <a:p>
            <a:pPr eaLnBrk="1" hangingPunct="1">
              <a:buFontTx/>
              <a:buNone/>
            </a:pPr>
            <a:r>
              <a:rPr lang="en-US" b="1"/>
              <a:t>	-</a:t>
            </a:r>
            <a:r>
              <a:rPr lang="th-TH" b="1"/>
              <a:t> </a:t>
            </a:r>
            <a:r>
              <a:rPr lang="en-US" b="1"/>
              <a:t>Stack Top</a:t>
            </a:r>
            <a:endParaRPr lang="th-TH" b="1"/>
          </a:p>
        </p:txBody>
      </p:sp>
      <p:sp>
        <p:nvSpPr>
          <p:cNvPr id="8196" name="Text Box 4"/>
          <p:cNvSpPr txBox="1">
            <a:spLocks noChangeArrowheads="1"/>
          </p:cNvSpPr>
          <p:nvPr/>
        </p:nvSpPr>
        <p:spPr bwMode="auto">
          <a:xfrm>
            <a:off x="1692275" y="6453188"/>
            <a:ext cx="53546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
        <p:nvSpPr>
          <p:cNvPr id="8197" name="Rectangle 5" descr="Large confetti"/>
          <p:cNvSpPr>
            <a:spLocks noGrp="1" noChangeArrowheads="1"/>
          </p:cNvSpPr>
          <p:nvPr>
            <p:ph type="title"/>
          </p:nvPr>
        </p:nvSpPr>
        <p:spPr/>
        <p:txBody>
          <a:bodyPr>
            <a:normAutofit fontScale="90000"/>
          </a:bodyPr>
          <a:lstStyle/>
          <a:p>
            <a:pPr eaLnBrk="1" hangingPunct="1"/>
            <a:r>
              <a:rPr lang="en-US"/>
              <a:t>1. The Stack Collection:</a:t>
            </a:r>
            <a:r>
              <a:rPr lang="en-US" b="1"/>
              <a:t> </a:t>
            </a:r>
            <a:r>
              <a:rPr lang="en-US"/>
              <a:t>Stack Operations</a:t>
            </a:r>
            <a:endParaRPr lang="th-TH"/>
          </a:p>
        </p:txBody>
      </p:sp>
    </p:spTree>
    <p:extLst>
      <p:ext uri="{BB962C8B-B14F-4D97-AF65-F5344CB8AC3E}">
        <p14:creationId xmlns:p14="http://schemas.microsoft.com/office/powerpoint/2010/main" xmlns="" val="196434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CF92E00-A36F-4972-9BD0-20BD0FBD3D62}" type="slidenum">
              <a:rPr lang="en-US"/>
              <a:pPr>
                <a:defRPr/>
              </a:pPr>
              <a:t>14</a:t>
            </a:fld>
            <a:endParaRPr lang="th-TH"/>
          </a:p>
        </p:txBody>
      </p:sp>
      <p:sp>
        <p:nvSpPr>
          <p:cNvPr id="9219" name="Rectangle 2"/>
          <p:cNvSpPr>
            <a:spLocks noGrp="1" noChangeArrowheads="1"/>
          </p:cNvSpPr>
          <p:nvPr>
            <p:ph type="body" idx="1"/>
          </p:nvPr>
        </p:nvSpPr>
        <p:spPr>
          <a:xfrm>
            <a:off x="685800" y="981075"/>
            <a:ext cx="7772400" cy="2879725"/>
          </a:xfrm>
        </p:spPr>
        <p:txBody>
          <a:bodyPr/>
          <a:lstStyle/>
          <a:p>
            <a:pPr eaLnBrk="1" hangingPunct="1">
              <a:buFontTx/>
              <a:buNone/>
            </a:pPr>
            <a:r>
              <a:rPr lang="en-US" b="1" dirty="0">
                <a:solidFill>
                  <a:srgbClr val="0033CC"/>
                </a:solidFill>
              </a:rPr>
              <a:t>Push </a:t>
            </a:r>
            <a:r>
              <a:rPr lang="en-US" b="1" dirty="0"/>
              <a:t>: </a:t>
            </a:r>
          </a:p>
          <a:p>
            <a:pPr lvl="1" eaLnBrk="1" hangingPunct="1"/>
            <a:r>
              <a:rPr lang="en-US" b="1" dirty="0"/>
              <a:t>adds an item at the top of the stack</a:t>
            </a:r>
          </a:p>
          <a:p>
            <a:pPr lvl="1" eaLnBrk="1" hangingPunct="1"/>
            <a:r>
              <a:rPr lang="en-US" b="1" dirty="0"/>
              <a:t>after the </a:t>
            </a:r>
            <a:r>
              <a:rPr lang="en-US" b="1" dirty="0">
                <a:solidFill>
                  <a:srgbClr val="0033CC"/>
                </a:solidFill>
              </a:rPr>
              <a:t>push</a:t>
            </a:r>
            <a:r>
              <a:rPr lang="en-US" b="1" dirty="0"/>
              <a:t>, the new item becomes the top</a:t>
            </a:r>
          </a:p>
          <a:p>
            <a:pPr lvl="1" eaLnBrk="1" hangingPunct="1"/>
            <a:r>
              <a:rPr lang="en-US" b="1" dirty="0"/>
              <a:t>the stack is in an </a:t>
            </a:r>
            <a:r>
              <a:rPr lang="en-US" b="1" i="1" dirty="0"/>
              <a:t>overflow</a:t>
            </a:r>
            <a:r>
              <a:rPr lang="en-US" b="1" dirty="0"/>
              <a:t> state if there is no room for the new item</a:t>
            </a:r>
          </a:p>
          <a:p>
            <a:pPr eaLnBrk="1" hangingPunct="1">
              <a:buFontTx/>
              <a:buNone/>
            </a:pPr>
            <a:endParaRPr lang="th-TH" b="1" dirty="0"/>
          </a:p>
        </p:txBody>
      </p:sp>
      <p:sp>
        <p:nvSpPr>
          <p:cNvPr id="9220" name="Text Box 3"/>
          <p:cNvSpPr txBox="1">
            <a:spLocks noChangeArrowheads="1"/>
          </p:cNvSpPr>
          <p:nvPr/>
        </p:nvSpPr>
        <p:spPr bwMode="auto">
          <a:xfrm>
            <a:off x="1547813" y="6453188"/>
            <a:ext cx="53546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pic>
        <p:nvPicPr>
          <p:cNvPr id="9221" name="Picture 4" descr="Fig03-0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088" y="3860800"/>
            <a:ext cx="7127875"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Rectangle 5" descr="Large confetti"/>
          <p:cNvSpPr>
            <a:spLocks noChangeArrowheads="1"/>
          </p:cNvSpPr>
          <p:nvPr/>
        </p:nvSpPr>
        <p:spPr bwMode="auto">
          <a:xfrm>
            <a:off x="1116013" y="0"/>
            <a:ext cx="5710237" cy="84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r>
              <a:rPr lang="en-US" sz="3200" b="1" dirty="0">
                <a:solidFill>
                  <a:schemeClr val="tx2"/>
                </a:solidFill>
                <a:latin typeface="Arial" charset="0"/>
                <a:cs typeface="Cordia New" pitchFamily="34" charset="-34"/>
              </a:rPr>
              <a:t>Stack Operations : Push</a:t>
            </a:r>
            <a:endParaRPr lang="th-TH" sz="3200" b="1" dirty="0">
              <a:solidFill>
                <a:schemeClr val="tx2"/>
              </a:solidFill>
              <a:latin typeface="Arial" charset="0"/>
              <a:cs typeface="Cordia New" pitchFamily="34" charset="-34"/>
            </a:endParaRPr>
          </a:p>
        </p:txBody>
      </p:sp>
    </p:spTree>
    <p:extLst>
      <p:ext uri="{BB962C8B-B14F-4D97-AF65-F5344CB8AC3E}">
        <p14:creationId xmlns:p14="http://schemas.microsoft.com/office/powerpoint/2010/main" xmlns="" val="229538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7E296D4-366F-4C50-82F8-5996182A264A}" type="slidenum">
              <a:rPr lang="en-US"/>
              <a:pPr>
                <a:defRPr/>
              </a:pPr>
              <a:t>15</a:t>
            </a:fld>
            <a:endParaRPr lang="th-TH"/>
          </a:p>
        </p:txBody>
      </p:sp>
      <p:sp>
        <p:nvSpPr>
          <p:cNvPr id="10243" name="Rectangle 2"/>
          <p:cNvSpPr>
            <a:spLocks noGrp="1" noChangeArrowheads="1"/>
          </p:cNvSpPr>
          <p:nvPr>
            <p:ph type="body" idx="1"/>
          </p:nvPr>
        </p:nvSpPr>
        <p:spPr>
          <a:xfrm>
            <a:off x="684213" y="1125538"/>
            <a:ext cx="7920037" cy="4751387"/>
          </a:xfrm>
        </p:spPr>
        <p:txBody>
          <a:bodyPr/>
          <a:lstStyle/>
          <a:p>
            <a:pPr eaLnBrk="1" hangingPunct="1">
              <a:buFontTx/>
              <a:buNone/>
            </a:pPr>
            <a:r>
              <a:rPr lang="en-US" b="1" dirty="0">
                <a:solidFill>
                  <a:srgbClr val="0033CC"/>
                </a:solidFill>
              </a:rPr>
              <a:t>Pop</a:t>
            </a:r>
          </a:p>
          <a:p>
            <a:pPr lvl="1" eaLnBrk="1" hangingPunct="1"/>
            <a:r>
              <a:rPr lang="en-US" b="1" dirty="0"/>
              <a:t>when a stack is popped, the item at the top of the stack is removed and return it to the user</a:t>
            </a:r>
          </a:p>
          <a:p>
            <a:pPr lvl="1" eaLnBrk="1" hangingPunct="1"/>
            <a:r>
              <a:rPr lang="en-US" b="1" dirty="0"/>
              <a:t>as the top item has been removed, the next older item in the stack becomes the top</a:t>
            </a:r>
          </a:p>
          <a:p>
            <a:pPr lvl="1" eaLnBrk="1" hangingPunct="1"/>
            <a:r>
              <a:rPr lang="en-US" b="1" dirty="0"/>
              <a:t>when the last item in the stack is deleted, it must be set to its empty state</a:t>
            </a:r>
          </a:p>
          <a:p>
            <a:pPr lvl="1" eaLnBrk="1" hangingPunct="1"/>
            <a:r>
              <a:rPr lang="en-US" b="1" dirty="0"/>
              <a:t>if pop is called when the stack is empty, then it is in an </a:t>
            </a:r>
            <a:r>
              <a:rPr lang="en-US" b="1" i="1" dirty="0"/>
              <a:t>underflow</a:t>
            </a:r>
            <a:r>
              <a:rPr lang="en-US" b="1" dirty="0"/>
              <a:t> state</a:t>
            </a:r>
          </a:p>
          <a:p>
            <a:pPr lvl="1" eaLnBrk="1" hangingPunct="1">
              <a:buFont typeface="Wingdings" pitchFamily="2" charset="2"/>
              <a:buNone/>
            </a:pPr>
            <a:endParaRPr lang="th-TH" b="1" dirty="0"/>
          </a:p>
        </p:txBody>
      </p:sp>
      <p:sp>
        <p:nvSpPr>
          <p:cNvPr id="10244" name="Text Box 3"/>
          <p:cNvSpPr txBox="1">
            <a:spLocks noChangeArrowheads="1"/>
          </p:cNvSpPr>
          <p:nvPr/>
        </p:nvSpPr>
        <p:spPr bwMode="auto">
          <a:xfrm>
            <a:off x="1547813" y="6308725"/>
            <a:ext cx="53546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
        <p:nvSpPr>
          <p:cNvPr id="10245" name="Rectangle 4" descr="Large confetti"/>
          <p:cNvSpPr>
            <a:spLocks noGrp="1" noChangeArrowheads="1"/>
          </p:cNvSpPr>
          <p:nvPr>
            <p:ph type="title"/>
          </p:nvPr>
        </p:nvSpPr>
        <p:spPr>
          <a:noFill/>
        </p:spPr>
        <p:txBody>
          <a:bodyPr lIns="91440" tIns="45720" rIns="91440" bIns="45720" anchor="b"/>
          <a:lstStyle/>
          <a:p>
            <a:pPr eaLnBrk="1" hangingPunct="1"/>
            <a:r>
              <a:rPr lang="en-US" b="1" dirty="0"/>
              <a:t>Stack Operations : Pop</a:t>
            </a:r>
            <a:endParaRPr lang="th-TH" b="1" dirty="0"/>
          </a:p>
        </p:txBody>
      </p:sp>
    </p:spTree>
    <p:extLst>
      <p:ext uri="{BB962C8B-B14F-4D97-AF65-F5344CB8AC3E}">
        <p14:creationId xmlns:p14="http://schemas.microsoft.com/office/powerpoint/2010/main" xmlns="" val="51426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87F0C56-486B-4117-88B1-85954AC39D07}" type="slidenum">
              <a:rPr lang="en-US"/>
              <a:pPr>
                <a:defRPr/>
              </a:pPr>
              <a:t>16</a:t>
            </a:fld>
            <a:endParaRPr lang="th-TH"/>
          </a:p>
        </p:txBody>
      </p:sp>
      <p:sp>
        <p:nvSpPr>
          <p:cNvPr id="11267" name="Rectangle 2" descr="Large confetti"/>
          <p:cNvSpPr>
            <a:spLocks noGrp="1" noChangeArrowheads="1"/>
          </p:cNvSpPr>
          <p:nvPr>
            <p:ph type="title"/>
          </p:nvPr>
        </p:nvSpPr>
        <p:spPr/>
        <p:txBody>
          <a:bodyPr/>
          <a:lstStyle/>
          <a:p>
            <a:pPr eaLnBrk="1" hangingPunct="1"/>
            <a:r>
              <a:rPr lang="en-US" b="1"/>
              <a:t>Stack </a:t>
            </a:r>
            <a:r>
              <a:rPr lang="en-US" b="1" dirty="0"/>
              <a:t>Operations : Pop</a:t>
            </a:r>
            <a:endParaRPr lang="th-TH" b="1" dirty="0"/>
          </a:p>
        </p:txBody>
      </p:sp>
      <p:pic>
        <p:nvPicPr>
          <p:cNvPr id="11268" name="Picture 3" descr="Fig03-0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916113"/>
            <a:ext cx="8458200" cy="288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Tree>
    <p:extLst>
      <p:ext uri="{BB962C8B-B14F-4D97-AF65-F5344CB8AC3E}">
        <p14:creationId xmlns:p14="http://schemas.microsoft.com/office/powerpoint/2010/main" xmlns="" val="7803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9DDD68-DB9B-48E9-9910-1E07AED651A4}" type="slidenum">
              <a:rPr lang="en-US"/>
              <a:pPr>
                <a:defRPr/>
              </a:pPr>
              <a:t>17</a:t>
            </a:fld>
            <a:endParaRPr lang="th-TH"/>
          </a:p>
        </p:txBody>
      </p:sp>
      <p:sp>
        <p:nvSpPr>
          <p:cNvPr id="12291" name="Rectangle 2" descr="Large confetti"/>
          <p:cNvSpPr>
            <a:spLocks noGrp="1" noChangeArrowheads="1"/>
          </p:cNvSpPr>
          <p:nvPr>
            <p:ph type="title"/>
          </p:nvPr>
        </p:nvSpPr>
        <p:spPr>
          <a:xfrm>
            <a:off x="1093788" y="44450"/>
            <a:ext cx="6934200" cy="841375"/>
          </a:xfrm>
        </p:spPr>
        <p:txBody>
          <a:bodyPr>
            <a:normAutofit/>
          </a:bodyPr>
          <a:lstStyle/>
          <a:p>
            <a:pPr eaLnBrk="1" hangingPunct="1"/>
            <a:r>
              <a:rPr lang="en-US" b="1" dirty="0"/>
              <a:t>Stack Operations : Stack Top</a:t>
            </a:r>
            <a:endParaRPr lang="th-TH" b="1" dirty="0"/>
          </a:p>
        </p:txBody>
      </p:sp>
      <p:sp>
        <p:nvSpPr>
          <p:cNvPr id="12292" name="Rectangle 3"/>
          <p:cNvSpPr>
            <a:spLocks noGrp="1" noChangeArrowheads="1"/>
          </p:cNvSpPr>
          <p:nvPr>
            <p:ph type="body" idx="1"/>
          </p:nvPr>
        </p:nvSpPr>
        <p:spPr>
          <a:xfrm>
            <a:off x="684213" y="908050"/>
            <a:ext cx="7772400" cy="2736850"/>
          </a:xfrm>
        </p:spPr>
        <p:txBody>
          <a:bodyPr>
            <a:normAutofit lnSpcReduction="10000"/>
          </a:bodyPr>
          <a:lstStyle/>
          <a:p>
            <a:pPr eaLnBrk="1" hangingPunct="1">
              <a:buFontTx/>
              <a:buNone/>
            </a:pPr>
            <a:r>
              <a:rPr lang="en-US" b="1" dirty="0">
                <a:solidFill>
                  <a:srgbClr val="0033CC"/>
                </a:solidFill>
              </a:rPr>
              <a:t>Stack Top </a:t>
            </a:r>
          </a:p>
          <a:p>
            <a:pPr lvl="1" eaLnBrk="1" hangingPunct="1"/>
            <a:r>
              <a:rPr lang="en-US" b="1" dirty="0">
                <a:solidFill>
                  <a:srgbClr val="0033CC"/>
                </a:solidFill>
              </a:rPr>
              <a:t>copies</a:t>
            </a:r>
            <a:r>
              <a:rPr lang="en-US" b="1" dirty="0"/>
              <a:t> the item at the top of the stack</a:t>
            </a:r>
          </a:p>
          <a:p>
            <a:pPr lvl="1" eaLnBrk="1" hangingPunct="1"/>
            <a:r>
              <a:rPr lang="en-US" b="1" dirty="0"/>
              <a:t>it returns the data in the top element to the user but does not delete it</a:t>
            </a:r>
          </a:p>
          <a:p>
            <a:pPr lvl="1" eaLnBrk="1" hangingPunct="1"/>
            <a:r>
              <a:rPr lang="en-US" b="1" dirty="0"/>
              <a:t>stack top can also result in </a:t>
            </a:r>
            <a:r>
              <a:rPr lang="en-US" b="1" i="1" dirty="0"/>
              <a:t>underflow</a:t>
            </a:r>
            <a:r>
              <a:rPr lang="en-US" b="1" dirty="0"/>
              <a:t> if the stack is empty</a:t>
            </a:r>
            <a:endParaRPr lang="th-TH" b="1" dirty="0"/>
          </a:p>
        </p:txBody>
      </p:sp>
      <p:pic>
        <p:nvPicPr>
          <p:cNvPr id="12293" name="Picture 4" descr="Fig03-0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313" y="3644900"/>
            <a:ext cx="7651750"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4" name="Text Box 5"/>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Tree>
    <p:extLst>
      <p:ext uri="{BB962C8B-B14F-4D97-AF65-F5344CB8AC3E}">
        <p14:creationId xmlns:p14="http://schemas.microsoft.com/office/powerpoint/2010/main" xmlns="" val="230067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E3336B-5330-40DA-AFDE-76BF743B8215}" type="slidenum">
              <a:rPr lang="en-US"/>
              <a:pPr>
                <a:defRPr/>
              </a:pPr>
              <a:t>18</a:t>
            </a:fld>
            <a:endParaRPr lang="th-TH"/>
          </a:p>
        </p:txBody>
      </p:sp>
      <p:sp>
        <p:nvSpPr>
          <p:cNvPr id="13315" name="Rectangle 2" descr="Large confetti"/>
          <p:cNvSpPr>
            <a:spLocks noGrp="1" noChangeArrowheads="1"/>
          </p:cNvSpPr>
          <p:nvPr>
            <p:ph type="title"/>
          </p:nvPr>
        </p:nvSpPr>
        <p:spPr>
          <a:xfrm>
            <a:off x="1331913" y="0"/>
            <a:ext cx="5854700" cy="841375"/>
          </a:xfrm>
        </p:spPr>
        <p:txBody>
          <a:bodyPr/>
          <a:lstStyle/>
          <a:p>
            <a:pPr eaLnBrk="1" hangingPunct="1"/>
            <a:r>
              <a:rPr lang="en-US" sz="2800"/>
              <a:t>Stack operations Example</a:t>
            </a:r>
            <a:r>
              <a:rPr lang="th-TH" sz="2800"/>
              <a:t> </a:t>
            </a:r>
            <a:r>
              <a:rPr lang="en-US" sz="2800"/>
              <a:t>(1/2)</a:t>
            </a:r>
            <a:endParaRPr lang="th-TH" sz="2800"/>
          </a:p>
        </p:txBody>
      </p:sp>
      <p:sp>
        <p:nvSpPr>
          <p:cNvPr id="13316" name="Rectangle 3"/>
          <p:cNvSpPr>
            <a:spLocks noGrp="1" noChangeArrowheads="1"/>
          </p:cNvSpPr>
          <p:nvPr>
            <p:ph type="body" idx="1"/>
          </p:nvPr>
        </p:nvSpPr>
        <p:spPr>
          <a:xfrm>
            <a:off x="323850" y="1700213"/>
            <a:ext cx="3671888" cy="3600450"/>
          </a:xfrm>
        </p:spPr>
        <p:txBody>
          <a:bodyPr>
            <a:normAutofit fontScale="85000" lnSpcReduction="10000"/>
          </a:bodyPr>
          <a:lstStyle/>
          <a:p>
            <a:pPr marL="571500" indent="-571500" eaLnBrk="1" hangingPunct="1">
              <a:buFontTx/>
              <a:buNone/>
            </a:pPr>
            <a:r>
              <a:rPr lang="en-US" b="1"/>
              <a:t>0.   with an empty stack</a:t>
            </a:r>
          </a:p>
          <a:p>
            <a:pPr marL="571500" indent="-571500" eaLnBrk="1" hangingPunct="1">
              <a:buFontTx/>
              <a:buAutoNum type="arabicPeriod"/>
            </a:pPr>
            <a:r>
              <a:rPr lang="en-US" b="1"/>
              <a:t>push green into stack</a:t>
            </a:r>
          </a:p>
          <a:p>
            <a:pPr marL="571500" indent="-571500" eaLnBrk="1" hangingPunct="1">
              <a:buFontTx/>
              <a:buAutoNum type="arabicPeriod"/>
            </a:pPr>
            <a:r>
              <a:rPr lang="en-US" b="1"/>
              <a:t>push blue into stack</a:t>
            </a:r>
          </a:p>
          <a:p>
            <a:pPr marL="571500" indent="-571500" eaLnBrk="1" hangingPunct="1">
              <a:buFontTx/>
              <a:buAutoNum type="arabicPeriod"/>
            </a:pPr>
            <a:r>
              <a:rPr lang="en-US" b="1"/>
              <a:t>pop</a:t>
            </a:r>
          </a:p>
          <a:p>
            <a:pPr marL="571500" indent="-571500" eaLnBrk="1" hangingPunct="1">
              <a:buFontTx/>
              <a:buAutoNum type="arabicPeriod"/>
            </a:pPr>
            <a:r>
              <a:rPr lang="en-US" b="1"/>
              <a:t>push red into stack</a:t>
            </a:r>
          </a:p>
        </p:txBody>
      </p:sp>
      <p:sp>
        <p:nvSpPr>
          <p:cNvPr id="13317"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pic>
        <p:nvPicPr>
          <p:cNvPr id="13318"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24300" y="1268413"/>
            <a:ext cx="4918075" cy="460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2251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4B10112-D972-45FF-8F19-89B8F018B5E0}" type="slidenum">
              <a:rPr lang="en-US"/>
              <a:pPr>
                <a:defRPr/>
              </a:pPr>
              <a:t>19</a:t>
            </a:fld>
            <a:endParaRPr lang="th-TH"/>
          </a:p>
        </p:txBody>
      </p:sp>
      <p:sp>
        <p:nvSpPr>
          <p:cNvPr id="14339" name="Rectangle 2" descr="Large confetti"/>
          <p:cNvSpPr>
            <a:spLocks noGrp="1" noChangeArrowheads="1"/>
          </p:cNvSpPr>
          <p:nvPr>
            <p:ph type="title"/>
          </p:nvPr>
        </p:nvSpPr>
        <p:spPr>
          <a:xfrm>
            <a:off x="1331913" y="0"/>
            <a:ext cx="5854700" cy="841375"/>
          </a:xfrm>
        </p:spPr>
        <p:txBody>
          <a:bodyPr/>
          <a:lstStyle/>
          <a:p>
            <a:pPr eaLnBrk="1" hangingPunct="1"/>
            <a:r>
              <a:rPr lang="en-US" sz="2800"/>
              <a:t>Stack operations Example (2/2)</a:t>
            </a:r>
            <a:endParaRPr lang="th-TH" sz="2800"/>
          </a:p>
        </p:txBody>
      </p:sp>
      <p:sp>
        <p:nvSpPr>
          <p:cNvPr id="14340" name="Rectangle 3"/>
          <p:cNvSpPr>
            <a:spLocks noGrp="1" noChangeArrowheads="1"/>
          </p:cNvSpPr>
          <p:nvPr>
            <p:ph type="body" idx="1"/>
          </p:nvPr>
        </p:nvSpPr>
        <p:spPr>
          <a:xfrm>
            <a:off x="539750" y="1844675"/>
            <a:ext cx="3309938" cy="2952750"/>
          </a:xfrm>
        </p:spPr>
        <p:txBody>
          <a:bodyPr/>
          <a:lstStyle/>
          <a:p>
            <a:pPr marL="571500" indent="-571500" eaLnBrk="1" hangingPunct="1">
              <a:buFontTx/>
              <a:buAutoNum type="arabicPeriod" startAt="5"/>
            </a:pPr>
            <a:r>
              <a:rPr lang="en-US" b="1"/>
              <a:t>stack top =?</a:t>
            </a:r>
          </a:p>
          <a:p>
            <a:pPr marL="571500" indent="-571500" eaLnBrk="1" hangingPunct="1">
              <a:buFontTx/>
              <a:buAutoNum type="arabicPeriod" startAt="5"/>
            </a:pPr>
            <a:r>
              <a:rPr lang="en-US" b="1"/>
              <a:t>pop</a:t>
            </a:r>
          </a:p>
          <a:p>
            <a:pPr marL="571500" indent="-571500" eaLnBrk="1" hangingPunct="1">
              <a:buFontTx/>
              <a:buAutoNum type="arabicPeriod" startAt="5"/>
            </a:pPr>
            <a:r>
              <a:rPr lang="en-US" b="1"/>
              <a:t>pop</a:t>
            </a:r>
            <a:endParaRPr lang="th-TH" b="1"/>
          </a:p>
        </p:txBody>
      </p:sp>
      <p:sp>
        <p:nvSpPr>
          <p:cNvPr id="14341"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pic>
        <p:nvPicPr>
          <p:cNvPr id="14342"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19475" y="1341438"/>
            <a:ext cx="5192713" cy="405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644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Real-Life Examples of Data Structures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1. You have to store social network “feeds”. You do not know the size, and things may need to be dynamically added.</a:t>
            </a:r>
          </a:p>
          <a:p>
            <a:r>
              <a:rPr lang="en-US" dirty="0"/>
              <a:t>2. You need to store undo/redo operations in a word processor.</a:t>
            </a:r>
          </a:p>
          <a:p>
            <a:r>
              <a:rPr lang="en-US" dirty="0"/>
              <a:t>3. You need to evaluate an expression (i.e., parse).</a:t>
            </a:r>
          </a:p>
          <a:p>
            <a:r>
              <a:rPr lang="en-US" dirty="0"/>
              <a:t>4. You need to store the friendship information on a social networking site. I.e., who is friends with who.</a:t>
            </a:r>
          </a:p>
          <a:p>
            <a:r>
              <a:rPr lang="en-US" dirty="0"/>
              <a:t>5. You need to store an image (1000 by 1000 pixels) as a bitmap.</a:t>
            </a:r>
          </a:p>
        </p:txBody>
      </p:sp>
    </p:spTree>
    <p:extLst>
      <p:ext uri="{BB962C8B-B14F-4D97-AF65-F5344CB8AC3E}">
        <p14:creationId xmlns:p14="http://schemas.microsoft.com/office/powerpoint/2010/main" xmlns="" val="1681264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2A39697-09CA-4A98-AC4B-860F3B355A9F}" type="slidenum">
              <a:rPr lang="en-US"/>
              <a:pPr>
                <a:defRPr/>
              </a:pPr>
              <a:t>20</a:t>
            </a:fld>
            <a:endParaRPr lang="th-TH"/>
          </a:p>
        </p:txBody>
      </p:sp>
      <p:sp>
        <p:nvSpPr>
          <p:cNvPr id="15363" name="Rectangle 2" descr="Large confetti"/>
          <p:cNvSpPr>
            <a:spLocks noGrp="1" noChangeArrowheads="1"/>
          </p:cNvSpPr>
          <p:nvPr>
            <p:ph type="title"/>
          </p:nvPr>
        </p:nvSpPr>
        <p:spPr>
          <a:noFill/>
        </p:spPr>
        <p:txBody>
          <a:bodyPr lIns="90488" tIns="44450" rIns="90488" bIns="44450"/>
          <a:lstStyle/>
          <a:p>
            <a:pPr eaLnBrk="1" hangingPunct="1"/>
            <a:r>
              <a:rPr lang="en-US" b="1" dirty="0"/>
              <a:t>Stack implementation</a:t>
            </a:r>
            <a:endParaRPr lang="th-TH" b="1" dirty="0"/>
          </a:p>
        </p:txBody>
      </p:sp>
      <p:sp>
        <p:nvSpPr>
          <p:cNvPr id="15364" name="Rectangle 3"/>
          <p:cNvSpPr>
            <a:spLocks noGrp="1" noChangeArrowheads="1"/>
          </p:cNvSpPr>
          <p:nvPr>
            <p:ph type="body" idx="1"/>
          </p:nvPr>
        </p:nvSpPr>
        <p:spPr>
          <a:xfrm>
            <a:off x="1042988" y="1828800"/>
            <a:ext cx="7850187" cy="1816100"/>
          </a:xfrm>
          <a:noFill/>
        </p:spPr>
        <p:txBody>
          <a:bodyPr lIns="90488" tIns="44450" rIns="90488" bIns="44450">
            <a:normAutofit/>
          </a:bodyPr>
          <a:lstStyle/>
          <a:p>
            <a:pPr eaLnBrk="1" hangingPunct="1"/>
            <a:r>
              <a:rPr lang="en-US" b="1" dirty="0"/>
              <a:t>There are several data structures that could be used to implement a stack, e.g. array or linked list</a:t>
            </a:r>
          </a:p>
        </p:txBody>
      </p:sp>
      <p:sp>
        <p:nvSpPr>
          <p:cNvPr id="15365"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Tree>
    <p:extLst>
      <p:ext uri="{BB962C8B-B14F-4D97-AF65-F5344CB8AC3E}">
        <p14:creationId xmlns:p14="http://schemas.microsoft.com/office/powerpoint/2010/main" xmlns="" val="27521693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Implementation of stack using Array</a:t>
            </a:r>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pPr marL="0" indent="0" fontAlgn="base">
              <a:buNone/>
            </a:pPr>
            <a:r>
              <a:rPr lang="en-IN" dirty="0"/>
              <a:t>#include&lt;</a:t>
            </a:r>
            <a:r>
              <a:rPr lang="en-IN" dirty="0" err="1"/>
              <a:t>stdio.h</a:t>
            </a:r>
            <a:r>
              <a:rPr lang="en-IN" dirty="0"/>
              <a:t>&gt;</a:t>
            </a:r>
          </a:p>
          <a:p>
            <a:pPr marL="0" indent="0" fontAlgn="base">
              <a:buNone/>
            </a:pPr>
            <a:r>
              <a:rPr lang="en-IN" dirty="0"/>
              <a:t> </a:t>
            </a:r>
            <a:r>
              <a:rPr lang="en-IN" dirty="0" err="1"/>
              <a:t>int</a:t>
            </a:r>
            <a:r>
              <a:rPr lang="en-IN" dirty="0"/>
              <a:t> stack[100],</a:t>
            </a:r>
            <a:r>
              <a:rPr lang="en-IN" dirty="0" err="1"/>
              <a:t>choice,n,top,x,i</a:t>
            </a:r>
            <a:r>
              <a:rPr lang="en-IN" dirty="0"/>
              <a:t>;</a:t>
            </a:r>
          </a:p>
          <a:p>
            <a:pPr marL="0" indent="0" fontAlgn="base">
              <a:buNone/>
            </a:pPr>
            <a:r>
              <a:rPr lang="en-IN" dirty="0"/>
              <a:t>void push(void);</a:t>
            </a:r>
          </a:p>
          <a:p>
            <a:pPr marL="0" indent="0" fontAlgn="base">
              <a:buNone/>
            </a:pPr>
            <a:r>
              <a:rPr lang="en-IN" dirty="0"/>
              <a:t>void pop(void);</a:t>
            </a:r>
          </a:p>
          <a:p>
            <a:pPr marL="0" indent="0" fontAlgn="base">
              <a:buNone/>
            </a:pPr>
            <a:r>
              <a:rPr lang="en-IN" dirty="0"/>
              <a:t>void display(void);</a:t>
            </a:r>
          </a:p>
          <a:p>
            <a:pPr marL="0" indent="0" fontAlgn="base">
              <a:buNone/>
            </a:pPr>
            <a:r>
              <a:rPr lang="en-IN" dirty="0" err="1"/>
              <a:t>int</a:t>
            </a:r>
            <a:r>
              <a:rPr lang="en-IN" dirty="0"/>
              <a:t> main()</a:t>
            </a:r>
          </a:p>
          <a:p>
            <a:pPr marL="0" indent="0" fontAlgn="base">
              <a:buNone/>
            </a:pPr>
            <a:r>
              <a:rPr lang="en-IN" dirty="0"/>
              <a:t>{</a:t>
            </a:r>
          </a:p>
          <a:p>
            <a:pPr marL="0" indent="0" fontAlgn="base">
              <a:buNone/>
            </a:pPr>
            <a:r>
              <a:rPr lang="en-IN" dirty="0"/>
              <a:t>    //</a:t>
            </a:r>
            <a:r>
              <a:rPr lang="en-IN" dirty="0" err="1"/>
              <a:t>clrscr</a:t>
            </a:r>
            <a:r>
              <a:rPr lang="en-IN" dirty="0"/>
              <a:t>();</a:t>
            </a:r>
          </a:p>
          <a:p>
            <a:pPr marL="0" indent="0" fontAlgn="base">
              <a:buNone/>
            </a:pPr>
            <a:r>
              <a:rPr lang="en-IN" dirty="0"/>
              <a:t>   </a:t>
            </a:r>
            <a:r>
              <a:rPr lang="en-IN" dirty="0">
                <a:solidFill>
                  <a:srgbClr val="FF0000"/>
                </a:solidFill>
              </a:rPr>
              <a:t> top=-1;</a:t>
            </a:r>
          </a:p>
          <a:p>
            <a:pPr marL="0" indent="0" fontAlgn="base">
              <a:buNone/>
            </a:pPr>
            <a:r>
              <a:rPr lang="en-IN" dirty="0"/>
              <a:t>    </a:t>
            </a:r>
            <a:r>
              <a:rPr lang="en-IN" dirty="0" err="1"/>
              <a:t>printf</a:t>
            </a:r>
            <a:r>
              <a:rPr lang="en-IN" dirty="0"/>
              <a:t>("\n Enter the size of STACK[MAX=100]:");</a:t>
            </a:r>
          </a:p>
          <a:p>
            <a:pPr marL="0" indent="0" fontAlgn="base">
              <a:buNone/>
            </a:pPr>
            <a:r>
              <a:rPr lang="en-IN" dirty="0"/>
              <a:t>    </a:t>
            </a:r>
            <a:r>
              <a:rPr lang="en-IN" dirty="0" err="1"/>
              <a:t>scanf</a:t>
            </a:r>
            <a:r>
              <a:rPr lang="en-IN" dirty="0"/>
              <a:t>("%</a:t>
            </a:r>
            <a:r>
              <a:rPr lang="en-IN" dirty="0" err="1"/>
              <a:t>d",&amp;n</a:t>
            </a:r>
            <a:r>
              <a:rPr lang="en-IN" dirty="0"/>
              <a:t>);</a:t>
            </a:r>
          </a:p>
          <a:p>
            <a:pPr marL="0" indent="0" fontAlgn="base">
              <a:buNone/>
            </a:pPr>
            <a:r>
              <a:rPr lang="en-IN" dirty="0"/>
              <a:t>    </a:t>
            </a:r>
            <a:r>
              <a:rPr lang="en-IN" dirty="0" err="1"/>
              <a:t>printf</a:t>
            </a:r>
            <a:r>
              <a:rPr lang="en-IN" dirty="0"/>
              <a:t>("\n\t STACK OPERATIONS USING ARRAY");</a:t>
            </a:r>
          </a:p>
          <a:p>
            <a:pPr marL="0" indent="0" fontAlgn="base">
              <a:buNone/>
            </a:pPr>
            <a:r>
              <a:rPr lang="en-IN" dirty="0"/>
              <a:t>    </a:t>
            </a:r>
            <a:r>
              <a:rPr lang="en-IN" dirty="0" err="1"/>
              <a:t>printf</a:t>
            </a:r>
            <a:r>
              <a:rPr lang="en-IN" dirty="0"/>
              <a:t>("\n\t--------------------------------");</a:t>
            </a:r>
          </a:p>
          <a:p>
            <a:pPr marL="0" indent="0" fontAlgn="base">
              <a:buNone/>
            </a:pPr>
            <a:r>
              <a:rPr lang="en-IN" dirty="0"/>
              <a:t>    </a:t>
            </a:r>
            <a:r>
              <a:rPr lang="en-IN" dirty="0" err="1"/>
              <a:t>printf</a:t>
            </a:r>
            <a:r>
              <a:rPr lang="en-IN" dirty="0"/>
              <a:t>("\n\t 1.PUSH\n\t 2.POP\n\t 3.DISPLAY\n\t 4.EXIT");</a:t>
            </a:r>
          </a:p>
          <a:p>
            <a:pPr marL="0" indent="0" fontAlgn="base">
              <a:buNone/>
            </a:pPr>
            <a:r>
              <a:rPr lang="en-IN" dirty="0"/>
              <a:t> </a:t>
            </a:r>
          </a:p>
        </p:txBody>
      </p:sp>
    </p:spTree>
    <p:extLst>
      <p:ext uri="{BB962C8B-B14F-4D97-AF65-F5344CB8AC3E}">
        <p14:creationId xmlns:p14="http://schemas.microsoft.com/office/powerpoint/2010/main" xmlns="" val="258156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IN" dirty="0"/>
          </a:p>
        </p:txBody>
      </p:sp>
      <p:sp>
        <p:nvSpPr>
          <p:cNvPr id="3" name="Content Placeholder 2"/>
          <p:cNvSpPr>
            <a:spLocks noGrp="1"/>
          </p:cNvSpPr>
          <p:nvPr>
            <p:ph idx="1"/>
          </p:nvPr>
        </p:nvSpPr>
        <p:spPr>
          <a:xfrm>
            <a:off x="457200" y="685800"/>
            <a:ext cx="8229600" cy="6172200"/>
          </a:xfrm>
        </p:spPr>
        <p:txBody>
          <a:bodyPr>
            <a:noAutofit/>
          </a:bodyPr>
          <a:lstStyle/>
          <a:p>
            <a:pPr marL="0" indent="0" fontAlgn="base">
              <a:lnSpc>
                <a:spcPct val="120000"/>
              </a:lnSpc>
              <a:buNone/>
            </a:pPr>
            <a:r>
              <a:rPr lang="en-IN" sz="2200" dirty="0"/>
              <a:t>do</a:t>
            </a:r>
          </a:p>
          <a:p>
            <a:pPr marL="0" indent="0" fontAlgn="base">
              <a:lnSpc>
                <a:spcPct val="120000"/>
              </a:lnSpc>
              <a:buNone/>
            </a:pPr>
            <a:r>
              <a:rPr lang="en-IN" sz="2200" dirty="0"/>
              <a:t>    {   </a:t>
            </a:r>
            <a:r>
              <a:rPr lang="en-IN" sz="2200" dirty="0" err="1"/>
              <a:t>printf</a:t>
            </a:r>
            <a:r>
              <a:rPr lang="en-IN" sz="2200" dirty="0"/>
              <a:t>("\n Enter the Choice:");</a:t>
            </a:r>
          </a:p>
          <a:p>
            <a:pPr marL="0" indent="0" fontAlgn="base">
              <a:lnSpc>
                <a:spcPct val="120000"/>
              </a:lnSpc>
              <a:buNone/>
            </a:pPr>
            <a:r>
              <a:rPr lang="en-IN" sz="2200" dirty="0"/>
              <a:t>        </a:t>
            </a:r>
            <a:r>
              <a:rPr lang="en-IN" sz="2200" dirty="0" err="1"/>
              <a:t>scanf</a:t>
            </a:r>
            <a:r>
              <a:rPr lang="en-IN" sz="2200" dirty="0"/>
              <a:t>("%</a:t>
            </a:r>
            <a:r>
              <a:rPr lang="en-IN" sz="2200" dirty="0" err="1"/>
              <a:t>d",&amp;choice</a:t>
            </a:r>
            <a:r>
              <a:rPr lang="en-IN" sz="2200" dirty="0"/>
              <a:t>);</a:t>
            </a:r>
          </a:p>
          <a:p>
            <a:pPr marL="0" indent="0" fontAlgn="base">
              <a:buNone/>
            </a:pPr>
            <a:r>
              <a:rPr lang="en-IN" sz="2200" dirty="0"/>
              <a:t>        switch(choice)</a:t>
            </a:r>
          </a:p>
          <a:p>
            <a:pPr marL="0" indent="0" fontAlgn="base">
              <a:buNone/>
            </a:pPr>
            <a:r>
              <a:rPr lang="en-IN" sz="2200" dirty="0"/>
              <a:t>        {</a:t>
            </a:r>
          </a:p>
          <a:p>
            <a:pPr marL="0" indent="0" fontAlgn="base">
              <a:buNone/>
            </a:pPr>
            <a:r>
              <a:rPr lang="en-IN" sz="2200" dirty="0"/>
              <a:t>            case 1:</a:t>
            </a:r>
          </a:p>
          <a:p>
            <a:pPr marL="0" indent="0" fontAlgn="base">
              <a:buNone/>
            </a:pPr>
            <a:r>
              <a:rPr lang="en-IN" sz="2200" dirty="0"/>
              <a:t>            {</a:t>
            </a:r>
          </a:p>
          <a:p>
            <a:pPr marL="0" indent="0" fontAlgn="base">
              <a:buNone/>
            </a:pPr>
            <a:r>
              <a:rPr lang="en-IN" sz="2200" dirty="0"/>
              <a:t>                push();</a:t>
            </a:r>
          </a:p>
          <a:p>
            <a:pPr marL="0" indent="0" fontAlgn="base">
              <a:buNone/>
            </a:pPr>
            <a:r>
              <a:rPr lang="en-IN" sz="2200" dirty="0"/>
              <a:t>                break;</a:t>
            </a:r>
          </a:p>
          <a:p>
            <a:pPr marL="0" indent="0" fontAlgn="base">
              <a:buNone/>
            </a:pPr>
            <a:r>
              <a:rPr lang="en-IN" sz="2200" dirty="0"/>
              <a:t>            }</a:t>
            </a:r>
          </a:p>
          <a:p>
            <a:pPr marL="0" indent="0" fontAlgn="base">
              <a:buNone/>
            </a:pPr>
            <a:r>
              <a:rPr lang="en-IN" sz="2200" dirty="0"/>
              <a:t>            case 2:</a:t>
            </a:r>
          </a:p>
          <a:p>
            <a:pPr marL="0" indent="0" fontAlgn="base">
              <a:buNone/>
            </a:pPr>
            <a:r>
              <a:rPr lang="en-IN" sz="2200" dirty="0"/>
              <a:t>            {</a:t>
            </a:r>
          </a:p>
          <a:p>
            <a:pPr marL="0" indent="0" fontAlgn="base">
              <a:buNone/>
            </a:pPr>
            <a:r>
              <a:rPr lang="en-IN" sz="2200" dirty="0"/>
              <a:t>                pop();</a:t>
            </a:r>
          </a:p>
          <a:p>
            <a:pPr marL="0" indent="0" fontAlgn="base">
              <a:buNone/>
            </a:pPr>
            <a:r>
              <a:rPr lang="en-IN" sz="2200" dirty="0"/>
              <a:t>                break;</a:t>
            </a:r>
          </a:p>
          <a:p>
            <a:pPr marL="0" indent="0" fontAlgn="base">
              <a:buNone/>
            </a:pPr>
            <a:r>
              <a:rPr lang="en-IN" sz="2200" dirty="0"/>
              <a:t>            }</a:t>
            </a:r>
          </a:p>
          <a:p>
            <a:pPr marL="0" indent="0" fontAlgn="base">
              <a:lnSpc>
                <a:spcPct val="120000"/>
              </a:lnSpc>
              <a:buNone/>
            </a:pPr>
            <a:r>
              <a:rPr lang="en-IN" sz="2200" dirty="0"/>
              <a:t>            </a:t>
            </a:r>
          </a:p>
        </p:txBody>
      </p:sp>
    </p:spTree>
    <p:extLst>
      <p:ext uri="{BB962C8B-B14F-4D97-AF65-F5344CB8AC3E}">
        <p14:creationId xmlns:p14="http://schemas.microsoft.com/office/powerpoint/2010/main" xmlns="" val="291130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228600"/>
            <a:ext cx="8229600" cy="7010400"/>
          </a:xfrm>
        </p:spPr>
        <p:txBody>
          <a:bodyPr>
            <a:noAutofit/>
          </a:bodyPr>
          <a:lstStyle/>
          <a:p>
            <a:pPr marL="0" indent="0" fontAlgn="base">
              <a:buNone/>
            </a:pPr>
            <a:r>
              <a:rPr lang="en-IN" sz="2200" dirty="0"/>
              <a:t>case 3:</a:t>
            </a:r>
          </a:p>
          <a:p>
            <a:pPr marL="0" indent="0" fontAlgn="base">
              <a:buNone/>
            </a:pPr>
            <a:r>
              <a:rPr lang="en-IN" sz="2200" dirty="0"/>
              <a:t>            {  display();</a:t>
            </a:r>
          </a:p>
          <a:p>
            <a:pPr marL="0" indent="0" fontAlgn="base">
              <a:buNone/>
            </a:pPr>
            <a:r>
              <a:rPr lang="en-IN" sz="2200" dirty="0"/>
              <a:t>                break;</a:t>
            </a:r>
          </a:p>
          <a:p>
            <a:pPr marL="0" indent="0" fontAlgn="base">
              <a:buNone/>
            </a:pPr>
            <a:r>
              <a:rPr lang="en-IN" sz="2200" dirty="0"/>
              <a:t>            }</a:t>
            </a:r>
          </a:p>
          <a:p>
            <a:pPr marL="0" indent="0" fontAlgn="base">
              <a:buNone/>
            </a:pPr>
            <a:r>
              <a:rPr lang="en-IN" sz="2200" dirty="0"/>
              <a:t>            case 4:</a:t>
            </a:r>
          </a:p>
          <a:p>
            <a:pPr marL="0" indent="0" fontAlgn="base">
              <a:buNone/>
            </a:pPr>
            <a:r>
              <a:rPr lang="en-IN" sz="2200" dirty="0"/>
              <a:t>            {  </a:t>
            </a:r>
            <a:r>
              <a:rPr lang="en-IN" sz="2200" dirty="0" err="1"/>
              <a:t>printf</a:t>
            </a:r>
            <a:r>
              <a:rPr lang="en-IN" sz="2200" dirty="0"/>
              <a:t>("\n\t EXIT POINT ");</a:t>
            </a:r>
          </a:p>
          <a:p>
            <a:pPr marL="0" indent="0" fontAlgn="base">
              <a:buNone/>
            </a:pPr>
            <a:r>
              <a:rPr lang="en-IN" sz="2200" dirty="0"/>
              <a:t>                break;</a:t>
            </a:r>
          </a:p>
          <a:p>
            <a:pPr marL="0" indent="0" fontAlgn="base">
              <a:buNone/>
            </a:pPr>
            <a:r>
              <a:rPr lang="en-IN" sz="2200" dirty="0"/>
              <a:t>            }</a:t>
            </a:r>
          </a:p>
          <a:p>
            <a:pPr marL="0" indent="0" fontAlgn="base">
              <a:buNone/>
            </a:pPr>
            <a:r>
              <a:rPr lang="en-IN" sz="2200" dirty="0"/>
              <a:t>            default:</a:t>
            </a:r>
          </a:p>
          <a:p>
            <a:pPr marL="0" indent="0" fontAlgn="base">
              <a:buNone/>
            </a:pPr>
            <a:r>
              <a:rPr lang="en-IN" sz="2200" dirty="0"/>
              <a:t>            {   </a:t>
            </a:r>
            <a:r>
              <a:rPr lang="en-IN" sz="2200" dirty="0" err="1"/>
              <a:t>printf</a:t>
            </a:r>
            <a:r>
              <a:rPr lang="en-IN" sz="2200" dirty="0"/>
              <a:t> ("\n\t Please Enter a Valid Choice(1/2/3/4)");</a:t>
            </a:r>
          </a:p>
          <a:p>
            <a:pPr marL="0" indent="0" fontAlgn="base">
              <a:buNone/>
            </a:pPr>
            <a:r>
              <a:rPr lang="en-IN" sz="2200" dirty="0"/>
              <a:t>            }</a:t>
            </a:r>
          </a:p>
          <a:p>
            <a:pPr marL="0" indent="0" fontAlgn="base">
              <a:buNone/>
            </a:pPr>
            <a:r>
              <a:rPr lang="en-IN" sz="2200" dirty="0"/>
              <a:t>                 }</a:t>
            </a:r>
          </a:p>
          <a:p>
            <a:pPr marL="0" indent="0" fontAlgn="base">
              <a:buNone/>
            </a:pPr>
            <a:r>
              <a:rPr lang="en-IN" sz="2200" dirty="0"/>
              <a:t>    }</a:t>
            </a:r>
          </a:p>
          <a:p>
            <a:pPr marL="0" indent="0" fontAlgn="base">
              <a:buNone/>
            </a:pPr>
            <a:r>
              <a:rPr lang="en-IN" sz="2200" dirty="0"/>
              <a:t>    while(choice!=4);</a:t>
            </a:r>
          </a:p>
          <a:p>
            <a:pPr marL="0" indent="0" fontAlgn="base">
              <a:buNone/>
            </a:pPr>
            <a:r>
              <a:rPr lang="en-IN" sz="2400" dirty="0"/>
              <a:t>return 0;</a:t>
            </a:r>
          </a:p>
          <a:p>
            <a:pPr marL="0" indent="0" fontAlgn="base">
              <a:buNone/>
            </a:pPr>
            <a:r>
              <a:rPr lang="en-IN" sz="2400" dirty="0"/>
              <a:t>}</a:t>
            </a:r>
          </a:p>
          <a:p>
            <a:endParaRPr lang="en-IN" sz="2200" dirty="0"/>
          </a:p>
        </p:txBody>
      </p:sp>
    </p:spTree>
    <p:extLst>
      <p:ext uri="{BB962C8B-B14F-4D97-AF65-F5344CB8AC3E}">
        <p14:creationId xmlns:p14="http://schemas.microsoft.com/office/powerpoint/2010/main" xmlns="" val="356268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IN" dirty="0"/>
          </a:p>
        </p:txBody>
      </p:sp>
      <p:sp>
        <p:nvSpPr>
          <p:cNvPr id="3" name="Content Placeholder 2"/>
          <p:cNvSpPr>
            <a:spLocks noGrp="1"/>
          </p:cNvSpPr>
          <p:nvPr>
            <p:ph idx="1"/>
          </p:nvPr>
        </p:nvSpPr>
        <p:spPr>
          <a:xfrm>
            <a:off x="457200" y="762000"/>
            <a:ext cx="8229600" cy="5364163"/>
          </a:xfrm>
        </p:spPr>
        <p:txBody>
          <a:bodyPr>
            <a:normAutofit fontScale="32500" lnSpcReduction="20000"/>
          </a:bodyPr>
          <a:lstStyle/>
          <a:p>
            <a:pPr marL="0" indent="0" fontAlgn="base">
              <a:buNone/>
            </a:pPr>
            <a:r>
              <a:rPr lang="en-IN" sz="6800" dirty="0"/>
              <a:t> void push()</a:t>
            </a:r>
          </a:p>
          <a:p>
            <a:pPr marL="0" indent="0" fontAlgn="base">
              <a:buNone/>
            </a:pPr>
            <a:r>
              <a:rPr lang="en-IN" sz="6800" dirty="0"/>
              <a:t>{</a:t>
            </a:r>
          </a:p>
          <a:p>
            <a:pPr marL="0" indent="0" fontAlgn="base">
              <a:buNone/>
            </a:pPr>
            <a:r>
              <a:rPr lang="en-IN" sz="6800" dirty="0"/>
              <a:t>    if(top&gt;=n-1)</a:t>
            </a:r>
          </a:p>
          <a:p>
            <a:pPr marL="0" indent="0" fontAlgn="base">
              <a:buNone/>
            </a:pPr>
            <a:r>
              <a:rPr lang="en-IN" sz="6800" dirty="0"/>
              <a:t>    {</a:t>
            </a:r>
          </a:p>
          <a:p>
            <a:pPr marL="0" indent="0" fontAlgn="base">
              <a:buNone/>
            </a:pPr>
            <a:r>
              <a:rPr lang="en-IN" sz="6800" dirty="0"/>
              <a:t>        </a:t>
            </a:r>
            <a:r>
              <a:rPr lang="en-IN" sz="6800" dirty="0" err="1"/>
              <a:t>printf</a:t>
            </a:r>
            <a:r>
              <a:rPr lang="en-IN" sz="6800" dirty="0"/>
              <a:t>("\n\</a:t>
            </a:r>
            <a:r>
              <a:rPr lang="en-IN" sz="6800" dirty="0" err="1"/>
              <a:t>tSTACK</a:t>
            </a:r>
            <a:r>
              <a:rPr lang="en-IN" sz="6800" dirty="0"/>
              <a:t> is over flow");</a:t>
            </a:r>
          </a:p>
          <a:p>
            <a:pPr marL="0" indent="0" fontAlgn="base">
              <a:buNone/>
            </a:pPr>
            <a:r>
              <a:rPr lang="en-IN" sz="6800" dirty="0"/>
              <a:t>         </a:t>
            </a:r>
          </a:p>
          <a:p>
            <a:pPr marL="0" indent="0" fontAlgn="base">
              <a:buNone/>
            </a:pPr>
            <a:r>
              <a:rPr lang="en-IN" sz="6800" dirty="0"/>
              <a:t>    }</a:t>
            </a:r>
          </a:p>
          <a:p>
            <a:pPr marL="0" indent="0" fontAlgn="base">
              <a:buNone/>
            </a:pPr>
            <a:r>
              <a:rPr lang="en-IN" sz="6800" dirty="0"/>
              <a:t>    else</a:t>
            </a:r>
          </a:p>
          <a:p>
            <a:pPr marL="0" indent="0" fontAlgn="base">
              <a:buNone/>
            </a:pPr>
            <a:r>
              <a:rPr lang="en-IN" sz="6800" dirty="0"/>
              <a:t>    {</a:t>
            </a:r>
          </a:p>
          <a:p>
            <a:pPr marL="0" indent="0" fontAlgn="base">
              <a:buNone/>
            </a:pPr>
            <a:r>
              <a:rPr lang="en-IN" sz="6800" dirty="0"/>
              <a:t>        </a:t>
            </a:r>
            <a:r>
              <a:rPr lang="en-IN" sz="6800" dirty="0" err="1"/>
              <a:t>printf</a:t>
            </a:r>
            <a:r>
              <a:rPr lang="en-IN" sz="6800" dirty="0"/>
              <a:t>(" Enter a value to be pushed:");</a:t>
            </a:r>
          </a:p>
          <a:p>
            <a:pPr marL="0" indent="0" fontAlgn="base">
              <a:buNone/>
            </a:pPr>
            <a:r>
              <a:rPr lang="en-IN" sz="6800" dirty="0"/>
              <a:t>        </a:t>
            </a:r>
            <a:r>
              <a:rPr lang="en-IN" sz="6800" dirty="0" err="1"/>
              <a:t>scanf</a:t>
            </a:r>
            <a:r>
              <a:rPr lang="en-IN" sz="6800" dirty="0"/>
              <a:t>("%</a:t>
            </a:r>
            <a:r>
              <a:rPr lang="en-IN" sz="6800" dirty="0" err="1"/>
              <a:t>d",&amp;x</a:t>
            </a:r>
            <a:r>
              <a:rPr lang="en-IN" sz="6800" dirty="0"/>
              <a:t>);</a:t>
            </a:r>
          </a:p>
          <a:p>
            <a:pPr marL="0" indent="0" fontAlgn="base">
              <a:buNone/>
            </a:pPr>
            <a:r>
              <a:rPr lang="en-IN" sz="6800" dirty="0"/>
              <a:t>        top++;</a:t>
            </a:r>
          </a:p>
          <a:p>
            <a:pPr marL="0" indent="0" fontAlgn="base">
              <a:buNone/>
            </a:pPr>
            <a:r>
              <a:rPr lang="en-IN" sz="6800" dirty="0"/>
              <a:t>        stack[top]=x;</a:t>
            </a:r>
          </a:p>
          <a:p>
            <a:pPr marL="0" indent="0" fontAlgn="base">
              <a:buNone/>
            </a:pPr>
            <a:r>
              <a:rPr lang="en-IN" sz="6800" dirty="0"/>
              <a:t>    }</a:t>
            </a:r>
          </a:p>
          <a:p>
            <a:pPr marL="0" indent="0" fontAlgn="base">
              <a:buNone/>
            </a:pPr>
            <a:r>
              <a:rPr lang="en-IN" sz="6800" dirty="0"/>
              <a:t>}</a:t>
            </a:r>
          </a:p>
          <a:p>
            <a:endParaRPr lang="en-IN" dirty="0"/>
          </a:p>
          <a:p>
            <a:endParaRPr lang="en-IN" dirty="0"/>
          </a:p>
        </p:txBody>
      </p:sp>
      <p:sp>
        <p:nvSpPr>
          <p:cNvPr id="4" name="Rectangle 3"/>
          <p:cNvSpPr/>
          <p:nvPr/>
        </p:nvSpPr>
        <p:spPr>
          <a:xfrm>
            <a:off x="2286000" y="-7835622"/>
            <a:ext cx="4572000" cy="646331"/>
          </a:xfrm>
          <a:prstGeom prst="rect">
            <a:avLst/>
          </a:prstGeom>
        </p:spPr>
        <p:txBody>
          <a:bodyPr>
            <a:spAutoFit/>
          </a:bodyPr>
          <a:lstStyle/>
          <a:p>
            <a:pPr fontAlgn="base"/>
            <a:r>
              <a:rPr lang="en-IN" dirty="0"/>
              <a:t>   </a:t>
            </a:r>
          </a:p>
          <a:p>
            <a:pPr fontAlgn="base"/>
            <a:r>
              <a:rPr lang="en-IN" dirty="0"/>
              <a:t>   </a:t>
            </a:r>
          </a:p>
        </p:txBody>
      </p:sp>
    </p:spTree>
    <p:extLst>
      <p:ext uri="{BB962C8B-B14F-4D97-AF65-F5344CB8AC3E}">
        <p14:creationId xmlns:p14="http://schemas.microsoft.com/office/powerpoint/2010/main" xmlns="" val="26103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fontAlgn="base">
              <a:buNone/>
            </a:pPr>
            <a:r>
              <a:rPr lang="en-IN" sz="2000" dirty="0"/>
              <a:t>void pop()</a:t>
            </a:r>
          </a:p>
          <a:p>
            <a:pPr marL="0" indent="0" fontAlgn="base">
              <a:buNone/>
            </a:pPr>
            <a:r>
              <a:rPr lang="en-IN" sz="2000" dirty="0"/>
              <a:t>{</a:t>
            </a:r>
          </a:p>
          <a:p>
            <a:pPr marL="0" indent="0" fontAlgn="base">
              <a:buNone/>
            </a:pPr>
            <a:r>
              <a:rPr lang="en-IN" sz="2000" dirty="0"/>
              <a:t>    if(top&lt;=-1)</a:t>
            </a:r>
          </a:p>
          <a:p>
            <a:pPr marL="0" indent="0" fontAlgn="base">
              <a:buNone/>
            </a:pPr>
            <a:r>
              <a:rPr lang="en-IN" sz="2000" dirty="0"/>
              <a:t>    {</a:t>
            </a:r>
          </a:p>
          <a:p>
            <a:pPr marL="0" indent="0" fontAlgn="base">
              <a:buNone/>
            </a:pPr>
            <a:r>
              <a:rPr lang="en-IN" sz="2000" dirty="0"/>
              <a:t>        </a:t>
            </a:r>
            <a:r>
              <a:rPr lang="en-IN" sz="2000" dirty="0" err="1"/>
              <a:t>printf</a:t>
            </a:r>
            <a:r>
              <a:rPr lang="en-IN" sz="2000" dirty="0"/>
              <a:t>("\n\t Stack is under flow");</a:t>
            </a:r>
          </a:p>
          <a:p>
            <a:pPr marL="0" indent="0" fontAlgn="base">
              <a:buNone/>
            </a:pPr>
            <a:r>
              <a:rPr lang="en-IN" sz="2000" dirty="0"/>
              <a:t>    }</a:t>
            </a:r>
          </a:p>
          <a:p>
            <a:pPr marL="0" indent="0" fontAlgn="base">
              <a:buNone/>
            </a:pPr>
            <a:r>
              <a:rPr lang="en-IN" sz="2000" dirty="0"/>
              <a:t>    else</a:t>
            </a:r>
          </a:p>
          <a:p>
            <a:pPr marL="0" indent="0" fontAlgn="base">
              <a:buNone/>
            </a:pPr>
            <a:r>
              <a:rPr lang="en-IN" sz="2000" dirty="0"/>
              <a:t>    {</a:t>
            </a:r>
          </a:p>
          <a:p>
            <a:pPr marL="0" indent="0" fontAlgn="base">
              <a:buNone/>
            </a:pPr>
            <a:r>
              <a:rPr lang="en-IN" sz="2000" dirty="0"/>
              <a:t>        </a:t>
            </a:r>
            <a:r>
              <a:rPr lang="en-IN" sz="2000" dirty="0" err="1"/>
              <a:t>printf</a:t>
            </a:r>
            <a:r>
              <a:rPr lang="en-IN" sz="2000" dirty="0"/>
              <a:t>("\n\t The popped elements is %</a:t>
            </a:r>
            <a:r>
              <a:rPr lang="en-IN" sz="2000" dirty="0" err="1"/>
              <a:t>d",stack</a:t>
            </a:r>
            <a:r>
              <a:rPr lang="en-IN" sz="2000" dirty="0"/>
              <a:t>[top]);</a:t>
            </a:r>
          </a:p>
          <a:p>
            <a:pPr marL="0" indent="0" fontAlgn="base">
              <a:buNone/>
            </a:pPr>
            <a:r>
              <a:rPr lang="en-IN" sz="2000" dirty="0"/>
              <a:t>        top--;</a:t>
            </a:r>
          </a:p>
          <a:p>
            <a:pPr marL="0" indent="0" fontAlgn="base">
              <a:buNone/>
            </a:pPr>
            <a:r>
              <a:rPr lang="en-IN" sz="2000" dirty="0"/>
              <a:t>    }</a:t>
            </a:r>
          </a:p>
          <a:p>
            <a:pPr marL="0" indent="0" fontAlgn="base">
              <a:buNone/>
            </a:pPr>
            <a:r>
              <a:rPr lang="en-IN" sz="2000" dirty="0"/>
              <a:t>}</a:t>
            </a:r>
          </a:p>
          <a:p>
            <a:pPr marL="0" indent="0" fontAlgn="base">
              <a:buNone/>
            </a:pPr>
            <a:endParaRPr lang="en-IN" sz="2000" dirty="0"/>
          </a:p>
          <a:p>
            <a:pPr marL="0" indent="0" fontAlgn="base">
              <a:buNone/>
            </a:pPr>
            <a:r>
              <a:rPr lang="en-IN" sz="2000" dirty="0"/>
              <a:t>}</a:t>
            </a:r>
          </a:p>
          <a:p>
            <a:pPr marL="0" indent="0">
              <a:buNone/>
            </a:pPr>
            <a:endParaRPr lang="en-IN" sz="2000" dirty="0"/>
          </a:p>
        </p:txBody>
      </p:sp>
    </p:spTree>
    <p:extLst>
      <p:ext uri="{BB962C8B-B14F-4D97-AF65-F5344CB8AC3E}">
        <p14:creationId xmlns:p14="http://schemas.microsoft.com/office/powerpoint/2010/main" xmlns="" val="437680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fontAlgn="base">
              <a:buNone/>
            </a:pPr>
            <a:r>
              <a:rPr lang="en-IN" dirty="0"/>
              <a:t>void display()</a:t>
            </a:r>
          </a:p>
          <a:p>
            <a:pPr marL="0" indent="0" fontAlgn="base">
              <a:buNone/>
            </a:pPr>
            <a:r>
              <a:rPr lang="en-IN" dirty="0"/>
              <a:t>{</a:t>
            </a:r>
          </a:p>
          <a:p>
            <a:pPr marL="0" indent="0" fontAlgn="base">
              <a:buNone/>
            </a:pPr>
            <a:r>
              <a:rPr lang="en-IN" dirty="0"/>
              <a:t>    if(top&gt;=0)</a:t>
            </a:r>
          </a:p>
          <a:p>
            <a:pPr marL="0" indent="0" fontAlgn="base">
              <a:buNone/>
            </a:pPr>
            <a:r>
              <a:rPr lang="en-IN" dirty="0"/>
              <a:t>    {</a:t>
            </a:r>
          </a:p>
          <a:p>
            <a:pPr marL="0" indent="0" fontAlgn="base">
              <a:buNone/>
            </a:pPr>
            <a:r>
              <a:rPr lang="en-IN" dirty="0"/>
              <a:t>        </a:t>
            </a:r>
            <a:r>
              <a:rPr lang="en-IN" dirty="0" err="1"/>
              <a:t>printf</a:t>
            </a:r>
            <a:r>
              <a:rPr lang="en-IN" dirty="0"/>
              <a:t>("\n The elements in STACK \n");</a:t>
            </a:r>
          </a:p>
          <a:p>
            <a:pPr marL="0" indent="0" fontAlgn="base">
              <a:buNone/>
            </a:pPr>
            <a:r>
              <a:rPr lang="en-IN" dirty="0"/>
              <a:t>        for(i=top; i&gt;=0; i--)</a:t>
            </a:r>
          </a:p>
          <a:p>
            <a:pPr marL="0" indent="0" fontAlgn="base">
              <a:buNone/>
            </a:pPr>
            <a:r>
              <a:rPr lang="en-IN" dirty="0"/>
              <a:t>            </a:t>
            </a:r>
            <a:r>
              <a:rPr lang="en-IN" dirty="0" err="1"/>
              <a:t>printf</a:t>
            </a:r>
            <a:r>
              <a:rPr lang="en-IN" dirty="0"/>
              <a:t>("\</a:t>
            </a:r>
            <a:r>
              <a:rPr lang="en-IN" dirty="0" err="1"/>
              <a:t>n%d</a:t>
            </a:r>
            <a:r>
              <a:rPr lang="en-IN" dirty="0"/>
              <a:t>",stack[i]);</a:t>
            </a:r>
          </a:p>
          <a:p>
            <a:pPr marL="0" indent="0" fontAlgn="base">
              <a:buNone/>
            </a:pPr>
            <a:r>
              <a:rPr lang="en-IN" dirty="0"/>
              <a:t>        </a:t>
            </a:r>
            <a:r>
              <a:rPr lang="en-IN" dirty="0" err="1"/>
              <a:t>printf</a:t>
            </a:r>
            <a:r>
              <a:rPr lang="en-IN" dirty="0"/>
              <a:t>("\n Press Next Choice");</a:t>
            </a:r>
          </a:p>
          <a:p>
            <a:pPr marL="0" indent="0" fontAlgn="base">
              <a:buNone/>
            </a:pPr>
            <a:r>
              <a:rPr lang="en-IN" dirty="0"/>
              <a:t>    }</a:t>
            </a:r>
          </a:p>
          <a:p>
            <a:pPr marL="0" indent="0" fontAlgn="base">
              <a:buNone/>
            </a:pPr>
            <a:r>
              <a:rPr lang="en-IN" dirty="0"/>
              <a:t>    else</a:t>
            </a:r>
          </a:p>
          <a:p>
            <a:pPr marL="0" indent="0" fontAlgn="base">
              <a:buNone/>
            </a:pPr>
            <a:r>
              <a:rPr lang="en-IN" dirty="0"/>
              <a:t>    {</a:t>
            </a:r>
          </a:p>
          <a:p>
            <a:pPr marL="0" indent="0" fontAlgn="base">
              <a:buNone/>
            </a:pPr>
            <a:r>
              <a:rPr lang="en-IN" dirty="0"/>
              <a:t>        </a:t>
            </a:r>
            <a:r>
              <a:rPr lang="en-IN" dirty="0" err="1"/>
              <a:t>printf</a:t>
            </a:r>
            <a:r>
              <a:rPr lang="en-IN" dirty="0"/>
              <a:t>("\n The STACK is empty");</a:t>
            </a:r>
          </a:p>
          <a:p>
            <a:pPr marL="0" indent="0" fontAlgn="base">
              <a:buNone/>
            </a:pPr>
            <a:r>
              <a:rPr lang="en-IN" dirty="0"/>
              <a:t>    }</a:t>
            </a:r>
          </a:p>
          <a:p>
            <a:pPr marL="0" indent="0" fontAlgn="base">
              <a:buNone/>
            </a:pPr>
            <a:r>
              <a:rPr lang="en-IN" dirty="0"/>
              <a:t>    </a:t>
            </a:r>
          </a:p>
        </p:txBody>
      </p:sp>
    </p:spTree>
    <p:extLst>
      <p:ext uri="{BB962C8B-B14F-4D97-AF65-F5344CB8AC3E}">
        <p14:creationId xmlns:p14="http://schemas.microsoft.com/office/powerpoint/2010/main" xmlns="" val="853310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Infix to Postfix Expression Conversion</a:t>
            </a:r>
          </a:p>
        </p:txBody>
      </p:sp>
      <p:sp>
        <p:nvSpPr>
          <p:cNvPr id="3" name="Content Placeholder 2"/>
          <p:cNvSpPr>
            <a:spLocks noGrp="1"/>
          </p:cNvSpPr>
          <p:nvPr>
            <p:ph idx="1"/>
          </p:nvPr>
        </p:nvSpPr>
        <p:spPr>
          <a:xfrm>
            <a:off x="457200" y="1219200"/>
            <a:ext cx="8229600" cy="5486400"/>
          </a:xfrm>
        </p:spPr>
        <p:txBody>
          <a:bodyPr>
            <a:normAutofit fontScale="47500" lnSpcReduction="20000"/>
          </a:bodyPr>
          <a:lstStyle/>
          <a:p>
            <a:pPr marL="0" indent="0">
              <a:buNone/>
            </a:pPr>
            <a:r>
              <a:rPr lang="en-IN" sz="3800" dirty="0">
                <a:latin typeface="Times New Roman" panose="02020603050405020304" pitchFamily="18" charset="0"/>
                <a:cs typeface="Times New Roman" panose="02020603050405020304" pitchFamily="18" charset="0"/>
              </a:rPr>
              <a:t>Step 1. Add “)” to end of the Infix Expression</a:t>
            </a:r>
          </a:p>
          <a:p>
            <a:pPr marL="542925" indent="-542925">
              <a:buNone/>
            </a:pPr>
            <a:r>
              <a:rPr lang="en-IN" sz="3800" dirty="0">
                <a:latin typeface="Times New Roman" panose="02020603050405020304" pitchFamily="18" charset="0"/>
                <a:cs typeface="Times New Roman" panose="02020603050405020304" pitchFamily="18" charset="0"/>
              </a:rPr>
              <a:t>Step 2. Push “(“ onto STACK, and Scan s from right to left and step 3 to 6 for each element of A until the STACK is empty</a:t>
            </a:r>
          </a:p>
          <a:p>
            <a:pPr marL="0" indent="0">
              <a:buNone/>
            </a:pPr>
            <a:r>
              <a:rPr lang="en-IN" sz="3800" dirty="0">
                <a:latin typeface="Times New Roman" panose="02020603050405020304" pitchFamily="18" charset="0"/>
                <a:cs typeface="Times New Roman" panose="02020603050405020304" pitchFamily="18" charset="0"/>
              </a:rPr>
              <a:t>Step 3. Repeat until each character in Infix Expression is scanned</a:t>
            </a:r>
          </a:p>
          <a:p>
            <a:pPr marL="0" indent="0">
              <a:buNone/>
            </a:pPr>
            <a:r>
              <a:rPr lang="en-IN" sz="3800" dirty="0">
                <a:latin typeface="Times New Roman" panose="02020603050405020304" pitchFamily="18" charset="0"/>
                <a:cs typeface="Times New Roman" panose="02020603050405020304" pitchFamily="18" charset="0"/>
              </a:rPr>
              <a:t>                     If a “(“ is encountered push it onto STACK</a:t>
            </a:r>
          </a:p>
          <a:p>
            <a:pPr marL="0" indent="0">
              <a:buNone/>
            </a:pPr>
            <a:endParaRPr lang="en-IN" sz="3800" dirty="0">
              <a:latin typeface="Times New Roman" panose="02020603050405020304" pitchFamily="18" charset="0"/>
              <a:cs typeface="Times New Roman" panose="02020603050405020304" pitchFamily="18" charset="0"/>
            </a:endParaRPr>
          </a:p>
          <a:p>
            <a:pPr marL="0" indent="0">
              <a:buNone/>
            </a:pPr>
            <a:r>
              <a:rPr lang="en-IN" sz="3800" dirty="0">
                <a:latin typeface="Times New Roman" panose="02020603050405020304" pitchFamily="18" charset="0"/>
                <a:cs typeface="Times New Roman" panose="02020603050405020304" pitchFamily="18" charset="0"/>
              </a:rPr>
              <a:t>                     If an operand( digit or character) is encountered add it to Postfix Expression</a:t>
            </a:r>
          </a:p>
          <a:p>
            <a:pPr marL="0" indent="0">
              <a:buNone/>
            </a:pPr>
            <a:r>
              <a:rPr lang="en-IN" sz="3800" dirty="0">
                <a:latin typeface="Times New Roman" panose="02020603050405020304" pitchFamily="18" charset="0"/>
                <a:cs typeface="Times New Roman" panose="02020603050405020304" pitchFamily="18" charset="0"/>
              </a:rPr>
              <a:t>                      If a “)” is encountered, then</a:t>
            </a:r>
          </a:p>
          <a:p>
            <a:pPr marL="1257300" indent="-1257300">
              <a:buNone/>
            </a:pPr>
            <a:r>
              <a:rPr lang="en-IN" sz="3800" dirty="0">
                <a:latin typeface="Times New Roman" panose="02020603050405020304" pitchFamily="18" charset="0"/>
                <a:cs typeface="Times New Roman" panose="02020603050405020304" pitchFamily="18" charset="0"/>
              </a:rPr>
              <a:t>                        a. Repeatedly pop from the STACK and add to B (each operator on top of stack until  “(“  is                   encountered</a:t>
            </a:r>
          </a:p>
          <a:p>
            <a:pPr marL="900113" indent="-900113">
              <a:buNone/>
            </a:pPr>
            <a:r>
              <a:rPr lang="en-IN" sz="3800" dirty="0">
                <a:latin typeface="Times New Roman" panose="02020603050405020304" pitchFamily="18" charset="0"/>
                <a:cs typeface="Times New Roman" panose="02020603050405020304" pitchFamily="18" charset="0"/>
              </a:rPr>
              <a:t>                        b. Discard the  “(“ , </a:t>
            </a:r>
            <a:r>
              <a:rPr lang="en-IN" sz="3800" dirty="0" err="1">
                <a:latin typeface="Times New Roman" panose="02020603050405020304" pitchFamily="18" charset="0"/>
                <a:cs typeface="Times New Roman" panose="02020603050405020304" pitchFamily="18" charset="0"/>
              </a:rPr>
              <a:t>i.e</a:t>
            </a:r>
            <a:r>
              <a:rPr lang="en-IN" sz="3800" dirty="0">
                <a:latin typeface="Times New Roman" panose="02020603050405020304" pitchFamily="18" charset="0"/>
                <a:cs typeface="Times New Roman" panose="02020603050405020304" pitchFamily="18" charset="0"/>
              </a:rPr>
              <a:t> . Remove from the stack and do not add it to the postfix expression..          </a:t>
            </a:r>
          </a:p>
          <a:p>
            <a:pPr marL="900113" indent="-900113">
              <a:buNone/>
            </a:pPr>
            <a:r>
              <a:rPr lang="en-IN" sz="3800" dirty="0">
                <a:latin typeface="Times New Roman" panose="02020603050405020304" pitchFamily="18" charset="0"/>
                <a:cs typeface="Times New Roman" panose="02020603050405020304" pitchFamily="18" charset="0"/>
              </a:rPr>
              <a:t>                If an operator o is encountered then:</a:t>
            </a:r>
          </a:p>
          <a:p>
            <a:pPr marL="985838" indent="0">
              <a:buNone/>
            </a:pPr>
            <a:r>
              <a:rPr lang="en-IN" sz="3800" dirty="0">
                <a:latin typeface="Times New Roman" panose="02020603050405020304" pitchFamily="18" charset="0"/>
                <a:cs typeface="Times New Roman" panose="02020603050405020304" pitchFamily="18" charset="0"/>
              </a:rPr>
              <a:t>a. Repeatedly pop from STACK and add each operator (pooped from the STACK) to postfix expression which has same or higher precedence than the operator.</a:t>
            </a:r>
          </a:p>
          <a:p>
            <a:pPr marL="0" indent="985838">
              <a:buNone/>
            </a:pPr>
            <a:r>
              <a:rPr lang="en-IN" sz="3800" dirty="0">
                <a:latin typeface="Times New Roman" panose="02020603050405020304" pitchFamily="18" charset="0"/>
                <a:cs typeface="Times New Roman" panose="02020603050405020304" pitchFamily="18" charset="0"/>
              </a:rPr>
              <a:t>b. Push operator on to STACK</a:t>
            </a:r>
          </a:p>
          <a:p>
            <a:pPr marL="0" indent="0">
              <a:buNone/>
            </a:pPr>
            <a:r>
              <a:rPr lang="en-IN" sz="3800" dirty="0">
                <a:latin typeface="Times New Roman" panose="02020603050405020304" pitchFamily="18" charset="0"/>
                <a:cs typeface="Times New Roman" panose="02020603050405020304" pitchFamily="18" charset="0"/>
              </a:rPr>
              <a:t>Step 4. Repeatedly pop from STACK and add it to the postfix expression until STACK is empty</a:t>
            </a:r>
          </a:p>
          <a:p>
            <a:pPr marL="0" indent="0">
              <a:buNone/>
            </a:pPr>
            <a:r>
              <a:rPr lang="en-IN" sz="3800" dirty="0">
                <a:latin typeface="Times New Roman" panose="02020603050405020304" pitchFamily="18" charset="0"/>
                <a:cs typeface="Times New Roman" panose="02020603050405020304" pitchFamily="18" charset="0"/>
              </a:rPr>
              <a:t>Step 5. Exit</a:t>
            </a:r>
          </a:p>
          <a:p>
            <a:endParaRPr lang="en-IN" dirty="0"/>
          </a:p>
        </p:txBody>
      </p:sp>
    </p:spTree>
    <p:extLst>
      <p:ext uri="{BB962C8B-B14F-4D97-AF65-F5344CB8AC3E}">
        <p14:creationId xmlns:p14="http://schemas.microsoft.com/office/powerpoint/2010/main" xmlns="" val="343040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79221-2DE3-E320-FB98-2D6D943B06F8}"/>
              </a:ext>
            </a:extLst>
          </p:cNvPr>
          <p:cNvSpPr>
            <a:spLocks noGrp="1"/>
          </p:cNvSpPr>
          <p:nvPr>
            <p:ph type="title"/>
          </p:nvPr>
        </p:nvSpPr>
        <p:spPr>
          <a:xfrm>
            <a:off x="457200" y="274638"/>
            <a:ext cx="8229600" cy="792162"/>
          </a:xfrm>
        </p:spPr>
        <p:txBody>
          <a:bodyPr>
            <a:normAutofit fontScale="90000"/>
          </a:bodyPr>
          <a:lstStyle/>
          <a:p>
            <a:r>
              <a:rPr lang="pt-BR" dirty="0"/>
              <a:t>Example:A – (B / C + (D % E * F) / G)* H</a:t>
            </a:r>
            <a:br>
              <a:rPr lang="pt-BR" dirty="0"/>
            </a:br>
            <a:endParaRPr lang="en-IN" dirty="0"/>
          </a:p>
        </p:txBody>
      </p:sp>
      <p:sp>
        <p:nvSpPr>
          <p:cNvPr id="3" name="Content Placeholder 2">
            <a:extLst>
              <a:ext uri="{FF2B5EF4-FFF2-40B4-BE49-F238E27FC236}">
                <a16:creationId xmlns:a16="http://schemas.microsoft.com/office/drawing/2014/main" xmlns="" id="{58B06FCA-AE4F-6CD3-5028-45E3C142DC60}"/>
              </a:ext>
            </a:extLst>
          </p:cNvPr>
          <p:cNvSpPr>
            <a:spLocks noGrp="1"/>
          </p:cNvSpPr>
          <p:nvPr>
            <p:ph idx="1"/>
          </p:nvPr>
        </p:nvSpPr>
        <p:spPr/>
        <p:txBody>
          <a:bodyPr/>
          <a:lstStyle/>
          <a:p>
            <a:pPr marL="0" indent="0">
              <a:buNone/>
            </a:pPr>
            <a:r>
              <a:rPr lang="pt-BR" dirty="0"/>
              <a:t>  </a:t>
            </a:r>
            <a:endParaRPr lang="en-IN" dirty="0"/>
          </a:p>
        </p:txBody>
      </p:sp>
      <p:pic>
        <p:nvPicPr>
          <p:cNvPr id="5" name="Picture 4">
            <a:extLst>
              <a:ext uri="{FF2B5EF4-FFF2-40B4-BE49-F238E27FC236}">
                <a16:creationId xmlns:a16="http://schemas.microsoft.com/office/drawing/2014/main" xmlns="" id="{81F37892-2638-2D63-02F2-E2D62A7A0A25}"/>
              </a:ext>
            </a:extLst>
          </p:cNvPr>
          <p:cNvPicPr>
            <a:picLocks noChangeAspect="1"/>
          </p:cNvPicPr>
          <p:nvPr/>
        </p:nvPicPr>
        <p:blipFill>
          <a:blip r:embed="rId2"/>
          <a:stretch>
            <a:fillRect/>
          </a:stretch>
        </p:blipFill>
        <p:spPr>
          <a:xfrm>
            <a:off x="-685800" y="1219200"/>
            <a:ext cx="9220200" cy="5556481"/>
          </a:xfrm>
          <a:prstGeom prst="rect">
            <a:avLst/>
          </a:prstGeom>
        </p:spPr>
      </p:pic>
    </p:spTree>
    <p:extLst>
      <p:ext uri="{BB962C8B-B14F-4D97-AF65-F5344CB8AC3E}">
        <p14:creationId xmlns:p14="http://schemas.microsoft.com/office/powerpoint/2010/main" xmlns="" val="2856382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IN" dirty="0"/>
          </a:p>
        </p:txBody>
      </p:sp>
      <p:pic>
        <p:nvPicPr>
          <p:cNvPr id="7" name="Content Placeholder 6">
            <a:extLst>
              <a:ext uri="{FF2B5EF4-FFF2-40B4-BE49-F238E27FC236}">
                <a16:creationId xmlns:a16="http://schemas.microsoft.com/office/drawing/2014/main" xmlns="" id="{E058D874-1B4F-98BD-BFBB-62C76B8C1875}"/>
              </a:ext>
            </a:extLst>
          </p:cNvPr>
          <p:cNvPicPr>
            <a:picLocks noGrp="1" noChangeAspect="1"/>
          </p:cNvPicPr>
          <p:nvPr>
            <p:ph idx="1"/>
          </p:nvPr>
        </p:nvPicPr>
        <p:blipFill>
          <a:blip r:embed="rId2"/>
          <a:stretch>
            <a:fillRect/>
          </a:stretch>
        </p:blipFill>
        <p:spPr>
          <a:xfrm>
            <a:off x="381000" y="3048000"/>
            <a:ext cx="8382000" cy="3276600"/>
          </a:xfrm>
        </p:spPr>
      </p:pic>
      <p:pic>
        <p:nvPicPr>
          <p:cNvPr id="5" name="Picture 4">
            <a:extLst>
              <a:ext uri="{FF2B5EF4-FFF2-40B4-BE49-F238E27FC236}">
                <a16:creationId xmlns:a16="http://schemas.microsoft.com/office/drawing/2014/main" xmlns="" id="{9DAECF10-28FD-6113-E941-471BBC48EA98}"/>
              </a:ext>
            </a:extLst>
          </p:cNvPr>
          <p:cNvPicPr>
            <a:picLocks noChangeAspect="1"/>
          </p:cNvPicPr>
          <p:nvPr/>
        </p:nvPicPr>
        <p:blipFill>
          <a:blip r:embed="rId3"/>
          <a:stretch>
            <a:fillRect/>
          </a:stretch>
        </p:blipFill>
        <p:spPr>
          <a:xfrm>
            <a:off x="381000" y="780403"/>
            <a:ext cx="8077200" cy="2197213"/>
          </a:xfrm>
          <a:prstGeom prst="rect">
            <a:avLst/>
          </a:prstGeom>
        </p:spPr>
      </p:pic>
    </p:spTree>
    <p:extLst>
      <p:ext uri="{BB962C8B-B14F-4D97-AF65-F5344CB8AC3E}">
        <p14:creationId xmlns:p14="http://schemas.microsoft.com/office/powerpoint/2010/main" xmlns="" val="151787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6. To implement printer spooler so that jobs can be printed in the order of their arrival.</a:t>
            </a:r>
          </a:p>
          <a:p>
            <a:r>
              <a:rPr lang="en-US" dirty="0"/>
              <a:t>7. To implement back functionality in the internet browser.</a:t>
            </a:r>
          </a:p>
          <a:p>
            <a:r>
              <a:rPr lang="en-US" dirty="0"/>
              <a:t>8. To store the possible moves in a chess game.</a:t>
            </a:r>
          </a:p>
          <a:p>
            <a:r>
              <a:rPr lang="en-US" dirty="0"/>
              <a:t>9. To store a set of fixed key words which are referenced very frequently.</a:t>
            </a:r>
          </a:p>
          <a:p>
            <a:r>
              <a:rPr lang="en-US" dirty="0"/>
              <a:t>10. To store the customer order information in a drive-in burger place. (Customers keep on coming and they have to get their correct food at the payment/food collection window.)</a:t>
            </a:r>
          </a:p>
          <a:p>
            <a:r>
              <a:rPr lang="en-US" dirty="0"/>
              <a:t>11. To store the genealogy information of biological species.</a:t>
            </a:r>
          </a:p>
          <a:p>
            <a:endParaRPr lang="en-US" dirty="0"/>
          </a:p>
          <a:p>
            <a:endParaRPr lang="en-US" dirty="0"/>
          </a:p>
        </p:txBody>
      </p:sp>
    </p:spTree>
    <p:extLst>
      <p:ext uri="{BB962C8B-B14F-4D97-AF65-F5344CB8AC3E}">
        <p14:creationId xmlns:p14="http://schemas.microsoft.com/office/powerpoint/2010/main" xmlns="" val="4080938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9126-784F-834F-8CC1-A35F48CE99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E6FF240-469B-CFBD-4AF9-085CF8B0761D}"/>
              </a:ext>
            </a:extLst>
          </p:cNvPr>
          <p:cNvPicPr>
            <a:picLocks noGrp="1" noChangeAspect="1"/>
          </p:cNvPicPr>
          <p:nvPr>
            <p:ph idx="1"/>
          </p:nvPr>
        </p:nvPicPr>
        <p:blipFill>
          <a:blip r:embed="rId2"/>
          <a:stretch>
            <a:fillRect/>
          </a:stretch>
        </p:blipFill>
        <p:spPr>
          <a:xfrm>
            <a:off x="838200" y="1676400"/>
            <a:ext cx="5550185" cy="1435174"/>
          </a:xfrm>
        </p:spPr>
      </p:pic>
      <p:pic>
        <p:nvPicPr>
          <p:cNvPr id="7" name="Picture 6">
            <a:extLst>
              <a:ext uri="{FF2B5EF4-FFF2-40B4-BE49-F238E27FC236}">
                <a16:creationId xmlns:a16="http://schemas.microsoft.com/office/drawing/2014/main" xmlns="" id="{FA3DA830-E268-8FA3-E37E-F1A979106CB1}"/>
              </a:ext>
            </a:extLst>
          </p:cNvPr>
          <p:cNvPicPr>
            <a:picLocks noChangeAspect="1"/>
          </p:cNvPicPr>
          <p:nvPr/>
        </p:nvPicPr>
        <p:blipFill>
          <a:blip r:embed="rId3"/>
          <a:stretch>
            <a:fillRect/>
          </a:stretch>
        </p:blipFill>
        <p:spPr>
          <a:xfrm>
            <a:off x="1143000" y="3581400"/>
            <a:ext cx="5797848" cy="2508379"/>
          </a:xfrm>
          <a:prstGeom prst="rect">
            <a:avLst/>
          </a:prstGeom>
        </p:spPr>
      </p:pic>
    </p:spTree>
    <p:extLst>
      <p:ext uri="{BB962C8B-B14F-4D97-AF65-F5344CB8AC3E}">
        <p14:creationId xmlns:p14="http://schemas.microsoft.com/office/powerpoint/2010/main" xmlns="" val="4070778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956FC-746C-FDB9-521E-7E0B276DA0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7B35F5B-EE0C-B013-A682-E690AAE6DE2B}"/>
              </a:ext>
            </a:extLst>
          </p:cNvPr>
          <p:cNvPicPr>
            <a:picLocks noGrp="1" noChangeAspect="1"/>
          </p:cNvPicPr>
          <p:nvPr>
            <p:ph idx="1"/>
          </p:nvPr>
        </p:nvPicPr>
        <p:blipFill>
          <a:blip r:embed="rId2"/>
          <a:stretch>
            <a:fillRect/>
          </a:stretch>
        </p:blipFill>
        <p:spPr>
          <a:xfrm>
            <a:off x="1018992" y="2535963"/>
            <a:ext cx="7106015" cy="2654436"/>
          </a:xfrm>
        </p:spPr>
      </p:pic>
    </p:spTree>
    <p:extLst>
      <p:ext uri="{BB962C8B-B14F-4D97-AF65-F5344CB8AC3E}">
        <p14:creationId xmlns:p14="http://schemas.microsoft.com/office/powerpoint/2010/main" xmlns="" val="2654737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D9B2D-1098-98AA-FA62-CD645FE3556F}"/>
              </a:ext>
            </a:extLst>
          </p:cNvPr>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F9BE3749-7B67-A194-275C-F399D059459D}"/>
              </a:ext>
            </a:extLst>
          </p:cNvPr>
          <p:cNvSpPr>
            <a:spLocks noGrp="1"/>
          </p:cNvSpPr>
          <p:nvPr>
            <p:ph idx="1"/>
          </p:nvPr>
        </p:nvSpPr>
        <p:spPr>
          <a:xfrm>
            <a:off x="457200" y="457200"/>
            <a:ext cx="8229600" cy="5668963"/>
          </a:xfrm>
        </p:spPr>
        <p:txBody>
          <a:bodyPr>
            <a:normAutofit fontScale="70000" lnSpcReduction="20000"/>
          </a:bodyPr>
          <a:lstStyle/>
          <a:p>
            <a:pPr marL="0" indent="0">
              <a:buNone/>
            </a:pPr>
            <a:r>
              <a:rPr lang="en-IN" sz="2000" dirty="0"/>
              <a:t>void </a:t>
            </a:r>
            <a:r>
              <a:rPr lang="en-IN" sz="2000" dirty="0" err="1"/>
              <a:t>InfixtoPostfix</a:t>
            </a:r>
            <a:r>
              <a:rPr lang="en-IN" sz="2000" dirty="0"/>
              <a:t>(char source[], char target[]) </a:t>
            </a:r>
          </a:p>
          <a:p>
            <a:pPr marL="0" indent="0">
              <a:buNone/>
            </a:pPr>
            <a:r>
              <a:rPr lang="en-IN" sz="2000" dirty="0"/>
              <a:t>{ int </a:t>
            </a:r>
            <a:r>
              <a:rPr lang="en-IN" sz="2000" dirty="0" err="1"/>
              <a:t>i</a:t>
            </a:r>
            <a:r>
              <a:rPr lang="en-IN" sz="2000" dirty="0"/>
              <a:t>=0, j=0; char temp; </a:t>
            </a:r>
          </a:p>
          <a:p>
            <a:pPr marL="0" indent="0">
              <a:buNone/>
            </a:pPr>
            <a:r>
              <a:rPr lang="en-IN" sz="2000" dirty="0" err="1"/>
              <a:t>strcpy</a:t>
            </a:r>
            <a:r>
              <a:rPr lang="en-IN" sz="2000" dirty="0"/>
              <a:t>(target, ""); </a:t>
            </a:r>
          </a:p>
          <a:p>
            <a:pPr marL="0" indent="0">
              <a:buNone/>
            </a:pPr>
            <a:r>
              <a:rPr lang="en-IN" sz="2000" dirty="0"/>
              <a:t>while(source[</a:t>
            </a:r>
            <a:r>
              <a:rPr lang="en-IN" sz="2000" dirty="0" err="1"/>
              <a:t>i</a:t>
            </a:r>
            <a:r>
              <a:rPr lang="en-IN" sz="2000" dirty="0"/>
              <a:t>]!='\0’) </a:t>
            </a:r>
          </a:p>
          <a:p>
            <a:pPr marL="0" indent="0">
              <a:buNone/>
            </a:pPr>
            <a:r>
              <a:rPr lang="en-IN" sz="2000" dirty="0"/>
              <a:t>{ </a:t>
            </a:r>
          </a:p>
          <a:p>
            <a:pPr marL="0" indent="0">
              <a:buNone/>
            </a:pPr>
            <a:r>
              <a:rPr lang="en-IN" sz="2000" dirty="0"/>
              <a:t>if(source[</a:t>
            </a:r>
            <a:r>
              <a:rPr lang="en-IN" sz="2000" dirty="0" err="1"/>
              <a:t>i</a:t>
            </a:r>
            <a:r>
              <a:rPr lang="en-IN" sz="2000" dirty="0"/>
              <a:t>]=='(‘) </a:t>
            </a:r>
          </a:p>
          <a:p>
            <a:pPr marL="0" indent="0">
              <a:buNone/>
            </a:pPr>
            <a:r>
              <a:rPr lang="en-IN" sz="2000" dirty="0"/>
              <a:t>    { push(</a:t>
            </a:r>
            <a:r>
              <a:rPr lang="en-IN" sz="2000" dirty="0" err="1"/>
              <a:t>st</a:t>
            </a:r>
            <a:r>
              <a:rPr lang="en-IN" sz="2000" dirty="0"/>
              <a:t>, source[</a:t>
            </a:r>
            <a:r>
              <a:rPr lang="en-IN" sz="2000" dirty="0" err="1"/>
              <a:t>i</a:t>
            </a:r>
            <a:r>
              <a:rPr lang="en-IN" sz="2000" dirty="0"/>
              <a:t>]); </a:t>
            </a:r>
            <a:r>
              <a:rPr lang="en-IN" sz="2000" dirty="0" err="1"/>
              <a:t>i</a:t>
            </a:r>
            <a:r>
              <a:rPr lang="en-IN" sz="2000" dirty="0"/>
              <a:t>++; } </a:t>
            </a:r>
          </a:p>
          <a:p>
            <a:pPr marL="0" indent="0">
              <a:buNone/>
            </a:pPr>
            <a:r>
              <a:rPr lang="en-IN" sz="2000" dirty="0"/>
              <a:t>else if(source[</a:t>
            </a:r>
            <a:r>
              <a:rPr lang="en-IN" sz="2000" dirty="0" err="1"/>
              <a:t>i</a:t>
            </a:r>
            <a:r>
              <a:rPr lang="en-IN" sz="2000" dirty="0"/>
              <a:t>] == ')’) </a:t>
            </a:r>
          </a:p>
          <a:p>
            <a:pPr marL="0" indent="0">
              <a:buNone/>
            </a:pPr>
            <a:r>
              <a:rPr lang="en-IN" sz="2000" dirty="0"/>
              <a:t>{ </a:t>
            </a:r>
          </a:p>
          <a:p>
            <a:pPr marL="0" indent="0">
              <a:buNone/>
            </a:pPr>
            <a:r>
              <a:rPr lang="en-IN" sz="2000" dirty="0"/>
              <a:t>while((top!=–1) &amp;&amp; (</a:t>
            </a:r>
            <a:r>
              <a:rPr lang="en-IN" sz="2000" dirty="0" err="1"/>
              <a:t>st</a:t>
            </a:r>
            <a:r>
              <a:rPr lang="en-IN" sz="2000" dirty="0"/>
              <a:t>[top]!='(‘))</a:t>
            </a:r>
          </a:p>
          <a:p>
            <a:pPr marL="0" indent="0">
              <a:buNone/>
            </a:pPr>
            <a:r>
              <a:rPr lang="en-IN" sz="2000" dirty="0"/>
              <a:t> { </a:t>
            </a:r>
          </a:p>
          <a:p>
            <a:pPr marL="0" indent="0">
              <a:buNone/>
            </a:pPr>
            <a:r>
              <a:rPr lang="en-IN" sz="2000" dirty="0"/>
              <a:t>target[j] = pop(</a:t>
            </a:r>
            <a:r>
              <a:rPr lang="en-IN" sz="2000" dirty="0" err="1"/>
              <a:t>st</a:t>
            </a:r>
            <a:r>
              <a:rPr lang="en-IN" sz="2000" dirty="0"/>
              <a:t>);</a:t>
            </a:r>
          </a:p>
          <a:p>
            <a:pPr marL="0" indent="0">
              <a:buNone/>
            </a:pPr>
            <a:r>
              <a:rPr lang="en-IN" sz="2000" dirty="0"/>
              <a:t> </a:t>
            </a:r>
            <a:r>
              <a:rPr lang="en-IN" sz="2000" dirty="0" err="1"/>
              <a:t>j++</a:t>
            </a:r>
            <a:r>
              <a:rPr lang="en-IN" sz="2000" dirty="0"/>
              <a:t>; }</a:t>
            </a:r>
          </a:p>
          <a:p>
            <a:pPr marL="0" indent="0">
              <a:buNone/>
            </a:pPr>
            <a:r>
              <a:rPr lang="en-IN" sz="2000" dirty="0"/>
              <a:t> if(top==–1) { </a:t>
            </a:r>
            <a:r>
              <a:rPr lang="en-IN" sz="2000" dirty="0" err="1"/>
              <a:t>printf</a:t>
            </a:r>
            <a:r>
              <a:rPr lang="en-IN" sz="2000" dirty="0"/>
              <a:t>("\n INCORRECT EXPRESSION"); </a:t>
            </a:r>
          </a:p>
          <a:p>
            <a:pPr marL="0" indent="0">
              <a:buNone/>
            </a:pPr>
            <a:r>
              <a:rPr lang="en-IN" sz="2000" dirty="0"/>
              <a:t>exit(1); } </a:t>
            </a:r>
          </a:p>
          <a:p>
            <a:pPr marL="0" indent="0">
              <a:buNone/>
            </a:pPr>
            <a:r>
              <a:rPr lang="en-IN" sz="2000" dirty="0"/>
              <a:t>temp = pop(</a:t>
            </a:r>
            <a:r>
              <a:rPr lang="en-IN" sz="2000" dirty="0" err="1"/>
              <a:t>st</a:t>
            </a:r>
            <a:r>
              <a:rPr lang="en-IN" sz="2000" dirty="0"/>
              <a:t>);//remove left parenthesis </a:t>
            </a:r>
          </a:p>
          <a:p>
            <a:pPr marL="0" indent="0">
              <a:buNone/>
            </a:pPr>
            <a:r>
              <a:rPr lang="en-IN" sz="2000" dirty="0" err="1"/>
              <a:t>i</a:t>
            </a:r>
            <a:r>
              <a:rPr lang="en-IN" sz="2000" dirty="0"/>
              <a:t>++; </a:t>
            </a:r>
          </a:p>
          <a:p>
            <a:pPr marL="0" indent="0">
              <a:buNone/>
            </a:pPr>
            <a:r>
              <a:rPr lang="en-IN" sz="2000" dirty="0"/>
              <a:t>} </a:t>
            </a:r>
          </a:p>
          <a:p>
            <a:pPr marL="0" indent="0">
              <a:buNone/>
            </a:pPr>
            <a:r>
              <a:rPr lang="en-IN" sz="2000" dirty="0"/>
              <a:t>else if(</a:t>
            </a:r>
            <a:r>
              <a:rPr lang="en-IN" sz="2000" dirty="0" err="1"/>
              <a:t>isdigit</a:t>
            </a:r>
            <a:r>
              <a:rPr lang="en-IN" sz="2000" dirty="0"/>
              <a:t>(source[</a:t>
            </a:r>
            <a:r>
              <a:rPr lang="en-IN" sz="2000" dirty="0" err="1"/>
              <a:t>i</a:t>
            </a:r>
            <a:r>
              <a:rPr lang="en-IN" sz="2000" dirty="0"/>
              <a:t>]) || </a:t>
            </a:r>
            <a:r>
              <a:rPr lang="en-IN" sz="2000" dirty="0" err="1"/>
              <a:t>isalpha</a:t>
            </a:r>
            <a:r>
              <a:rPr lang="en-IN" sz="2000" dirty="0"/>
              <a:t>(source[</a:t>
            </a:r>
            <a:r>
              <a:rPr lang="en-IN" sz="2000" dirty="0" err="1"/>
              <a:t>i</a:t>
            </a:r>
            <a:r>
              <a:rPr lang="en-IN" sz="2000" dirty="0"/>
              <a:t>])) </a:t>
            </a:r>
          </a:p>
          <a:p>
            <a:pPr marL="0" indent="0">
              <a:buNone/>
            </a:pPr>
            <a:r>
              <a:rPr lang="en-IN" sz="2000" dirty="0"/>
              <a:t>{ target[j] = source[</a:t>
            </a:r>
            <a:r>
              <a:rPr lang="en-IN" sz="2000" dirty="0" err="1"/>
              <a:t>i</a:t>
            </a:r>
            <a:r>
              <a:rPr lang="en-IN" sz="2000" dirty="0"/>
              <a:t>];</a:t>
            </a:r>
          </a:p>
          <a:p>
            <a:pPr marL="0" indent="0">
              <a:buNone/>
            </a:pPr>
            <a:r>
              <a:rPr lang="en-IN" sz="2000" dirty="0"/>
              <a:t> </a:t>
            </a:r>
            <a:r>
              <a:rPr lang="en-IN" sz="2000" dirty="0" err="1"/>
              <a:t>j++</a:t>
            </a:r>
            <a:r>
              <a:rPr lang="en-IN" sz="2000" dirty="0"/>
              <a:t>; </a:t>
            </a:r>
            <a:r>
              <a:rPr lang="en-IN" sz="2000" dirty="0" err="1"/>
              <a:t>i</a:t>
            </a:r>
            <a:r>
              <a:rPr lang="en-IN" sz="2000" dirty="0"/>
              <a:t>++; } </a:t>
            </a:r>
          </a:p>
          <a:p>
            <a:pPr marL="0" indent="0">
              <a:buNone/>
            </a:pPr>
            <a:r>
              <a:rPr lang="en-IN" sz="2000" dirty="0"/>
              <a:t>else if (source[</a:t>
            </a:r>
            <a:r>
              <a:rPr lang="en-IN" sz="2000" dirty="0" err="1"/>
              <a:t>i</a:t>
            </a:r>
            <a:r>
              <a:rPr lang="en-IN" sz="2000" dirty="0"/>
              <a:t>] == '+' || source[</a:t>
            </a:r>
            <a:r>
              <a:rPr lang="en-IN" sz="2000" dirty="0" err="1"/>
              <a:t>i</a:t>
            </a:r>
            <a:r>
              <a:rPr lang="en-IN" sz="2000" dirty="0"/>
              <a:t>] == '–' || source[</a:t>
            </a:r>
            <a:r>
              <a:rPr lang="en-IN" sz="2000" dirty="0" err="1"/>
              <a:t>i</a:t>
            </a:r>
            <a:r>
              <a:rPr lang="en-IN" sz="2000" dirty="0"/>
              <a:t>] == '*' || source[</a:t>
            </a:r>
            <a:r>
              <a:rPr lang="en-IN" sz="2000" dirty="0" err="1"/>
              <a:t>i</a:t>
            </a:r>
            <a:r>
              <a:rPr lang="en-IN" sz="2000" dirty="0"/>
              <a:t>] == '/' || source[</a:t>
            </a:r>
            <a:r>
              <a:rPr lang="en-IN" sz="2000" dirty="0" err="1"/>
              <a:t>i</a:t>
            </a:r>
            <a:r>
              <a:rPr lang="en-IN" sz="2000" dirty="0"/>
              <a:t>] == '%’)</a:t>
            </a:r>
          </a:p>
          <a:p>
            <a:pPr marL="0" indent="0">
              <a:buNone/>
            </a:pPr>
            <a:r>
              <a:rPr lang="en-IN" sz="2000" dirty="0"/>
              <a:t> { while( (top!=–1) &amp;&amp; (</a:t>
            </a:r>
            <a:r>
              <a:rPr lang="en-IN" sz="2000" dirty="0" err="1"/>
              <a:t>st</a:t>
            </a:r>
            <a:r>
              <a:rPr lang="en-IN" sz="2000" dirty="0"/>
              <a:t>[top]!= '(') &amp;&amp; (</a:t>
            </a:r>
            <a:r>
              <a:rPr lang="en-IN" sz="2000" dirty="0" err="1"/>
              <a:t>getPriority</a:t>
            </a:r>
            <a:r>
              <a:rPr lang="en-IN" sz="2000" dirty="0"/>
              <a:t>(</a:t>
            </a:r>
            <a:r>
              <a:rPr lang="en-IN" sz="2000" dirty="0" err="1"/>
              <a:t>st</a:t>
            </a:r>
            <a:r>
              <a:rPr lang="en-IN" sz="2000" dirty="0"/>
              <a:t>[top]) &gt; </a:t>
            </a:r>
            <a:r>
              <a:rPr lang="en-IN" sz="2000" dirty="0" err="1"/>
              <a:t>getPriority</a:t>
            </a:r>
            <a:r>
              <a:rPr lang="en-IN" sz="2000" dirty="0"/>
              <a:t>(source[</a:t>
            </a:r>
            <a:r>
              <a:rPr lang="en-IN" sz="2000" dirty="0" err="1"/>
              <a:t>i</a:t>
            </a:r>
            <a:r>
              <a:rPr lang="en-IN" sz="2000" dirty="0"/>
              <a:t>])))</a:t>
            </a:r>
          </a:p>
          <a:p>
            <a:pPr marL="0" indent="0">
              <a:buNone/>
            </a:pPr>
            <a:r>
              <a:rPr lang="en-IN" sz="2000" dirty="0"/>
              <a:t> { target[j] = pop(</a:t>
            </a:r>
            <a:r>
              <a:rPr lang="en-IN" sz="2000" dirty="0" err="1"/>
              <a:t>st</a:t>
            </a:r>
            <a:r>
              <a:rPr lang="en-IN" sz="2000" dirty="0"/>
              <a:t>); </a:t>
            </a:r>
            <a:r>
              <a:rPr lang="en-IN" sz="2000" dirty="0" err="1"/>
              <a:t>j++</a:t>
            </a:r>
            <a:r>
              <a:rPr lang="en-IN" sz="2000" dirty="0"/>
              <a:t>; }</a:t>
            </a:r>
          </a:p>
          <a:p>
            <a:pPr marL="0" indent="0">
              <a:buNone/>
            </a:pPr>
            <a:r>
              <a:rPr lang="en-IN" sz="2000" dirty="0"/>
              <a:t> push(</a:t>
            </a:r>
            <a:r>
              <a:rPr lang="en-IN" sz="2000" dirty="0" err="1"/>
              <a:t>st</a:t>
            </a:r>
            <a:r>
              <a:rPr lang="en-IN" sz="2000" dirty="0"/>
              <a:t>, source[</a:t>
            </a:r>
            <a:r>
              <a:rPr lang="en-IN" sz="2000" dirty="0" err="1"/>
              <a:t>i</a:t>
            </a:r>
            <a:r>
              <a:rPr lang="en-IN" sz="2000" dirty="0"/>
              <a:t>]); </a:t>
            </a:r>
            <a:r>
              <a:rPr lang="en-IN" sz="2000" dirty="0" err="1"/>
              <a:t>i</a:t>
            </a:r>
            <a:r>
              <a:rPr lang="en-IN" sz="2000" dirty="0"/>
              <a:t>++; } </a:t>
            </a:r>
          </a:p>
          <a:p>
            <a:pPr marL="0" indent="0">
              <a:buNone/>
            </a:pPr>
            <a:r>
              <a:rPr lang="en-IN" sz="2000" dirty="0"/>
              <a:t>else </a:t>
            </a:r>
          </a:p>
        </p:txBody>
      </p:sp>
    </p:spTree>
    <p:extLst>
      <p:ext uri="{BB962C8B-B14F-4D97-AF65-F5344CB8AC3E}">
        <p14:creationId xmlns:p14="http://schemas.microsoft.com/office/powerpoint/2010/main" xmlns="" val="1319341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5A972-E9FA-8566-C2CC-266D18CFC1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F62298B-BC65-8EDD-B1ED-E8EDD39D5F25}"/>
              </a:ext>
            </a:extLst>
          </p:cNvPr>
          <p:cNvSpPr>
            <a:spLocks noGrp="1"/>
          </p:cNvSpPr>
          <p:nvPr>
            <p:ph idx="1"/>
          </p:nvPr>
        </p:nvSpPr>
        <p:spPr/>
        <p:txBody>
          <a:bodyPr>
            <a:normAutofit/>
          </a:bodyPr>
          <a:lstStyle/>
          <a:p>
            <a:pPr marL="0" indent="0">
              <a:buNone/>
            </a:pPr>
            <a:r>
              <a:rPr lang="en-IN" sz="2000" dirty="0"/>
              <a:t>{ </a:t>
            </a:r>
          </a:p>
          <a:p>
            <a:pPr marL="0" indent="0">
              <a:buNone/>
            </a:pPr>
            <a:r>
              <a:rPr lang="en-IN" sz="2000" dirty="0" err="1"/>
              <a:t>printf</a:t>
            </a:r>
            <a:r>
              <a:rPr lang="en-IN" sz="2000" dirty="0"/>
              <a:t>("\n INCORRECT ELEMENT IN EXPRESSION"); </a:t>
            </a:r>
          </a:p>
          <a:p>
            <a:pPr marL="0" indent="0">
              <a:buNone/>
            </a:pPr>
            <a:r>
              <a:rPr lang="en-IN" sz="2000" dirty="0"/>
              <a:t>exit(1); </a:t>
            </a:r>
          </a:p>
          <a:p>
            <a:pPr marL="0" indent="0">
              <a:buNone/>
            </a:pPr>
            <a:r>
              <a:rPr lang="en-IN" sz="2000" dirty="0"/>
              <a:t>} </a:t>
            </a:r>
          </a:p>
          <a:p>
            <a:pPr marL="0" indent="0">
              <a:buNone/>
            </a:pPr>
            <a:r>
              <a:rPr lang="en-IN" sz="2000" dirty="0"/>
              <a:t>} </a:t>
            </a:r>
          </a:p>
          <a:p>
            <a:pPr marL="0" indent="0">
              <a:buNone/>
            </a:pPr>
            <a:r>
              <a:rPr lang="en-IN" sz="2000" dirty="0"/>
              <a:t>while((top!=–1) &amp;&amp; (</a:t>
            </a:r>
            <a:r>
              <a:rPr lang="en-IN" sz="2000" dirty="0" err="1"/>
              <a:t>st</a:t>
            </a:r>
            <a:r>
              <a:rPr lang="en-IN" sz="2000" dirty="0"/>
              <a:t>[top]!='(‘))</a:t>
            </a:r>
          </a:p>
          <a:p>
            <a:pPr marL="0" indent="0">
              <a:buNone/>
            </a:pPr>
            <a:r>
              <a:rPr lang="en-IN" sz="2000" dirty="0"/>
              <a:t> {</a:t>
            </a:r>
          </a:p>
          <a:p>
            <a:pPr marL="0" indent="0">
              <a:buNone/>
            </a:pPr>
            <a:r>
              <a:rPr lang="en-IN" sz="2000" dirty="0"/>
              <a:t> target[j] = pop(</a:t>
            </a:r>
            <a:r>
              <a:rPr lang="en-IN" sz="2000" dirty="0" err="1"/>
              <a:t>st</a:t>
            </a:r>
            <a:r>
              <a:rPr lang="en-IN" sz="2000" dirty="0"/>
              <a:t>);</a:t>
            </a:r>
          </a:p>
          <a:p>
            <a:pPr marL="0" indent="0">
              <a:buNone/>
            </a:pPr>
            <a:r>
              <a:rPr lang="en-IN" sz="2000" dirty="0"/>
              <a:t> </a:t>
            </a:r>
            <a:r>
              <a:rPr lang="en-IN" sz="2000" dirty="0" err="1"/>
              <a:t>j++</a:t>
            </a:r>
            <a:r>
              <a:rPr lang="en-IN" sz="2000" dirty="0"/>
              <a:t>;</a:t>
            </a:r>
          </a:p>
          <a:p>
            <a:pPr marL="0" indent="0">
              <a:buNone/>
            </a:pPr>
            <a:r>
              <a:rPr lang="en-IN" sz="2000" dirty="0"/>
              <a:t> } </a:t>
            </a:r>
          </a:p>
          <a:p>
            <a:pPr marL="0" indent="0">
              <a:buNone/>
            </a:pPr>
            <a:r>
              <a:rPr lang="en-IN" sz="2000" dirty="0"/>
              <a:t>target[j]='\0’;</a:t>
            </a:r>
          </a:p>
          <a:p>
            <a:pPr marL="0" indent="0">
              <a:buNone/>
            </a:pPr>
            <a:r>
              <a:rPr lang="en-IN" sz="2000" dirty="0"/>
              <a:t> }</a:t>
            </a:r>
          </a:p>
        </p:txBody>
      </p:sp>
    </p:spTree>
    <p:extLst>
      <p:ext uri="{BB962C8B-B14F-4D97-AF65-F5344CB8AC3E}">
        <p14:creationId xmlns:p14="http://schemas.microsoft.com/office/powerpoint/2010/main" xmlns="" val="323646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4B840-092F-6A6E-D595-49BE3625C11D}"/>
              </a:ext>
            </a:extLst>
          </p:cNvPr>
          <p:cNvSpPr>
            <a:spLocks noGrp="1"/>
          </p:cNvSpPr>
          <p:nvPr>
            <p:ph type="title"/>
          </p:nvPr>
        </p:nvSpPr>
        <p:spPr/>
        <p:txBody>
          <a:bodyPr/>
          <a:lstStyle/>
          <a:p>
            <a:r>
              <a:rPr lang="en-IN" dirty="0"/>
              <a:t>Evaluation of Postfix expression</a:t>
            </a:r>
          </a:p>
        </p:txBody>
      </p:sp>
      <p:pic>
        <p:nvPicPr>
          <p:cNvPr id="5" name="Content Placeholder 4">
            <a:extLst>
              <a:ext uri="{FF2B5EF4-FFF2-40B4-BE49-F238E27FC236}">
                <a16:creationId xmlns:a16="http://schemas.microsoft.com/office/drawing/2014/main" xmlns="" id="{D4FF31C8-6FDE-C0E4-D1CD-5BAC81A63C4B}"/>
              </a:ext>
            </a:extLst>
          </p:cNvPr>
          <p:cNvPicPr>
            <a:picLocks noGrp="1" noChangeAspect="1"/>
          </p:cNvPicPr>
          <p:nvPr>
            <p:ph idx="1"/>
          </p:nvPr>
        </p:nvPicPr>
        <p:blipFill>
          <a:blip r:embed="rId2"/>
          <a:stretch>
            <a:fillRect/>
          </a:stretch>
        </p:blipFill>
        <p:spPr>
          <a:xfrm>
            <a:off x="1143000" y="1600201"/>
            <a:ext cx="7238999" cy="5105400"/>
          </a:xfrm>
        </p:spPr>
      </p:pic>
    </p:spTree>
    <p:extLst>
      <p:ext uri="{BB962C8B-B14F-4D97-AF65-F5344CB8AC3E}">
        <p14:creationId xmlns:p14="http://schemas.microsoft.com/office/powerpoint/2010/main" xmlns="" val="3880885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CAAAE-E722-469A-8C14-F2448E705292}"/>
              </a:ext>
            </a:extLst>
          </p:cNvPr>
          <p:cNvSpPr>
            <a:spLocks noGrp="1"/>
          </p:cNvSpPr>
          <p:nvPr>
            <p:ph type="title"/>
          </p:nvPr>
        </p:nvSpPr>
        <p:spPr>
          <a:xfrm>
            <a:off x="457200" y="274638"/>
            <a:ext cx="8229600" cy="334962"/>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xmlns="" id="{DAA02250-FA0F-9BFF-F5DC-8997367E7789}"/>
              </a:ext>
            </a:extLst>
          </p:cNvPr>
          <p:cNvPicPr>
            <a:picLocks noGrp="1" noChangeAspect="1"/>
          </p:cNvPicPr>
          <p:nvPr>
            <p:ph idx="1"/>
          </p:nvPr>
        </p:nvPicPr>
        <p:blipFill>
          <a:blip r:embed="rId2"/>
          <a:stretch>
            <a:fillRect/>
          </a:stretch>
        </p:blipFill>
        <p:spPr>
          <a:xfrm>
            <a:off x="685800" y="838200"/>
            <a:ext cx="8153400" cy="5638800"/>
          </a:xfrm>
        </p:spPr>
      </p:pic>
    </p:spTree>
    <p:extLst>
      <p:ext uri="{BB962C8B-B14F-4D97-AF65-F5344CB8AC3E}">
        <p14:creationId xmlns:p14="http://schemas.microsoft.com/office/powerpoint/2010/main" xmlns="" val="1854792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A178A-8612-24EA-A4EA-6471C78CB442}"/>
              </a:ext>
            </a:extLst>
          </p:cNvPr>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A1179965-EBFE-F0A7-0B0C-5FC0CBDF5975}"/>
              </a:ext>
            </a:extLst>
          </p:cNvPr>
          <p:cNvSpPr>
            <a:spLocks noGrp="1"/>
          </p:cNvSpPr>
          <p:nvPr>
            <p:ph idx="1"/>
          </p:nvPr>
        </p:nvSpPr>
        <p:spPr>
          <a:xfrm>
            <a:off x="457200" y="457200"/>
            <a:ext cx="8229600" cy="6126162"/>
          </a:xfrm>
        </p:spPr>
        <p:txBody>
          <a:bodyPr>
            <a:noAutofit/>
          </a:bodyPr>
          <a:lstStyle/>
          <a:p>
            <a:pPr marL="0" indent="0">
              <a:buNone/>
            </a:pPr>
            <a:r>
              <a:rPr lang="en-IN" sz="1600" dirty="0"/>
              <a:t>float </a:t>
            </a:r>
            <a:r>
              <a:rPr lang="en-IN" sz="1600" dirty="0" err="1"/>
              <a:t>evaluatePostfixExp</a:t>
            </a:r>
            <a:r>
              <a:rPr lang="en-IN" sz="1600" dirty="0"/>
              <a:t>(char exp[]) </a:t>
            </a:r>
          </a:p>
          <a:p>
            <a:pPr marL="0" indent="0">
              <a:buNone/>
            </a:pPr>
            <a:r>
              <a:rPr lang="en-IN" sz="1600" dirty="0"/>
              <a:t>{</a:t>
            </a:r>
          </a:p>
          <a:p>
            <a:pPr marL="0" indent="0">
              <a:buNone/>
            </a:pPr>
            <a:r>
              <a:rPr lang="en-IN" sz="1600" dirty="0"/>
              <a:t> int </a:t>
            </a:r>
            <a:r>
              <a:rPr lang="en-IN" sz="1600" dirty="0" err="1"/>
              <a:t>i</a:t>
            </a:r>
            <a:r>
              <a:rPr lang="en-IN" sz="1600" dirty="0"/>
              <a:t>=0; float op1, op2, value; </a:t>
            </a:r>
          </a:p>
          <a:p>
            <a:pPr marL="0" indent="0">
              <a:buNone/>
            </a:pPr>
            <a:r>
              <a:rPr lang="en-IN" sz="1600" dirty="0"/>
              <a:t> while(exp[</a:t>
            </a:r>
            <a:r>
              <a:rPr lang="en-IN" sz="1600" dirty="0" err="1"/>
              <a:t>i</a:t>
            </a:r>
            <a:r>
              <a:rPr lang="en-IN" sz="1600" dirty="0"/>
              <a:t>] != '\0’)</a:t>
            </a:r>
          </a:p>
          <a:p>
            <a:pPr marL="0" indent="0">
              <a:buNone/>
            </a:pPr>
            <a:r>
              <a:rPr lang="en-IN" sz="1600" dirty="0"/>
              <a:t> { if(</a:t>
            </a:r>
            <a:r>
              <a:rPr lang="en-IN" sz="1600" dirty="0" err="1"/>
              <a:t>isdigit</a:t>
            </a:r>
            <a:r>
              <a:rPr lang="en-IN" sz="1600" dirty="0"/>
              <a:t>(exp[</a:t>
            </a:r>
            <a:r>
              <a:rPr lang="en-IN" sz="1600" dirty="0" err="1"/>
              <a:t>i</a:t>
            </a:r>
            <a:r>
              <a:rPr lang="en-IN" sz="1600" dirty="0"/>
              <a:t>]))</a:t>
            </a:r>
          </a:p>
          <a:p>
            <a:pPr marL="0" indent="0">
              <a:buNone/>
            </a:pPr>
            <a:r>
              <a:rPr lang="en-IN" sz="1600" dirty="0"/>
              <a:t>push(</a:t>
            </a:r>
            <a:r>
              <a:rPr lang="en-IN" sz="1600" dirty="0" err="1"/>
              <a:t>st</a:t>
            </a:r>
            <a:r>
              <a:rPr lang="en-IN" sz="1600" dirty="0"/>
              <a:t>, (float)(exp[</a:t>
            </a:r>
            <a:r>
              <a:rPr lang="en-IN" sz="1600" dirty="0" err="1"/>
              <a:t>i</a:t>
            </a:r>
            <a:r>
              <a:rPr lang="en-IN" sz="1600" dirty="0"/>
              <a:t>]–'0'));</a:t>
            </a:r>
          </a:p>
          <a:p>
            <a:pPr marL="0" indent="0">
              <a:buNone/>
            </a:pPr>
            <a:r>
              <a:rPr lang="en-IN" sz="1600" dirty="0"/>
              <a:t>else</a:t>
            </a:r>
          </a:p>
          <a:p>
            <a:pPr marL="0" indent="0">
              <a:buNone/>
            </a:pPr>
            <a:r>
              <a:rPr lang="en-IN" sz="1600" dirty="0"/>
              <a:t>{</a:t>
            </a:r>
          </a:p>
          <a:p>
            <a:pPr marL="0" indent="0">
              <a:buNone/>
            </a:pPr>
            <a:r>
              <a:rPr lang="en-IN" sz="1600" dirty="0"/>
              <a:t>op2 = pop(</a:t>
            </a:r>
            <a:r>
              <a:rPr lang="en-IN" sz="1600" dirty="0" err="1"/>
              <a:t>st</a:t>
            </a:r>
            <a:r>
              <a:rPr lang="en-IN" sz="1600" dirty="0"/>
              <a:t>);</a:t>
            </a:r>
          </a:p>
          <a:p>
            <a:pPr marL="0" indent="0">
              <a:buNone/>
            </a:pPr>
            <a:r>
              <a:rPr lang="en-IN" sz="1600" dirty="0"/>
              <a:t>op1 = pop(</a:t>
            </a:r>
            <a:r>
              <a:rPr lang="en-IN" sz="1600" dirty="0" err="1"/>
              <a:t>st</a:t>
            </a:r>
            <a:r>
              <a:rPr lang="en-IN" sz="1600" dirty="0"/>
              <a:t>);</a:t>
            </a:r>
          </a:p>
          <a:p>
            <a:pPr marL="0" indent="0">
              <a:buNone/>
            </a:pPr>
            <a:r>
              <a:rPr lang="en-IN" sz="1600" dirty="0"/>
              <a:t>switch(exp[</a:t>
            </a:r>
            <a:r>
              <a:rPr lang="en-IN" sz="1600" dirty="0" err="1"/>
              <a:t>i</a:t>
            </a:r>
            <a:r>
              <a:rPr lang="en-IN" sz="1600" dirty="0"/>
              <a:t>])</a:t>
            </a:r>
          </a:p>
          <a:p>
            <a:pPr marL="0" indent="0">
              <a:buNone/>
            </a:pPr>
            <a:r>
              <a:rPr lang="en-IN" sz="1600" dirty="0"/>
              <a:t>{</a:t>
            </a:r>
          </a:p>
          <a:p>
            <a:pPr marL="0" indent="0">
              <a:buNone/>
            </a:pPr>
            <a:r>
              <a:rPr lang="en-IN" sz="1600" dirty="0"/>
              <a:t>case '+':</a:t>
            </a:r>
          </a:p>
          <a:p>
            <a:pPr marL="0" indent="0">
              <a:buNone/>
            </a:pPr>
            <a:r>
              <a:rPr lang="en-IN" sz="1600" dirty="0"/>
              <a:t>value = op1 + op2;</a:t>
            </a:r>
          </a:p>
          <a:p>
            <a:pPr marL="0" indent="0">
              <a:buNone/>
            </a:pPr>
            <a:r>
              <a:rPr lang="en-IN" sz="1600" dirty="0"/>
              <a:t>break;</a:t>
            </a:r>
          </a:p>
          <a:p>
            <a:pPr marL="0" indent="0">
              <a:buNone/>
            </a:pPr>
            <a:r>
              <a:rPr lang="en-IN" sz="1600" dirty="0"/>
              <a:t>case '–':</a:t>
            </a:r>
          </a:p>
          <a:p>
            <a:pPr marL="0" indent="0">
              <a:buNone/>
            </a:pPr>
            <a:r>
              <a:rPr lang="en-IN" sz="1600" dirty="0"/>
              <a:t>value = op1 – op2;</a:t>
            </a:r>
          </a:p>
          <a:p>
            <a:pPr marL="0" indent="0">
              <a:buNone/>
            </a:pPr>
            <a:r>
              <a:rPr lang="en-IN" sz="1600" dirty="0"/>
              <a:t>break;</a:t>
            </a:r>
          </a:p>
          <a:p>
            <a:pPr marL="0" indent="0">
              <a:buNone/>
            </a:pPr>
            <a:r>
              <a:rPr lang="en-IN" sz="1600" dirty="0"/>
              <a:t>case '/':</a:t>
            </a:r>
          </a:p>
          <a:p>
            <a:pPr marL="0" indent="0">
              <a:buNone/>
            </a:pPr>
            <a:r>
              <a:rPr lang="en-IN" sz="1600" dirty="0"/>
              <a:t>value = op1 / op2;</a:t>
            </a:r>
          </a:p>
          <a:p>
            <a:pPr marL="0" indent="0">
              <a:buNone/>
            </a:pPr>
            <a:r>
              <a:rPr lang="en-IN" sz="1600" dirty="0"/>
              <a:t>break;</a:t>
            </a:r>
          </a:p>
        </p:txBody>
      </p:sp>
    </p:spTree>
    <p:extLst>
      <p:ext uri="{BB962C8B-B14F-4D97-AF65-F5344CB8AC3E}">
        <p14:creationId xmlns:p14="http://schemas.microsoft.com/office/powerpoint/2010/main" xmlns="" val="1440177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C52EF-F355-7B3C-9ABF-C3381C0A7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D1F4655-68FE-29DB-84B5-5AB0BEF5B460}"/>
              </a:ext>
            </a:extLst>
          </p:cNvPr>
          <p:cNvSpPr>
            <a:spLocks noGrp="1"/>
          </p:cNvSpPr>
          <p:nvPr>
            <p:ph idx="1"/>
          </p:nvPr>
        </p:nvSpPr>
        <p:spPr/>
        <p:txBody>
          <a:bodyPr>
            <a:normAutofit fontScale="70000" lnSpcReduction="20000"/>
          </a:bodyPr>
          <a:lstStyle/>
          <a:p>
            <a:pPr marL="0" indent="0">
              <a:buNone/>
            </a:pPr>
            <a:r>
              <a:rPr lang="en-IN" sz="3200" dirty="0"/>
              <a:t>case '*':</a:t>
            </a:r>
          </a:p>
          <a:p>
            <a:pPr marL="0" indent="0">
              <a:buNone/>
            </a:pPr>
            <a:r>
              <a:rPr lang="en-IN" sz="3200" dirty="0"/>
              <a:t>value = op1 * op2;</a:t>
            </a:r>
          </a:p>
          <a:p>
            <a:pPr marL="0" indent="0">
              <a:buNone/>
            </a:pPr>
            <a:r>
              <a:rPr lang="en-IN" sz="3200" dirty="0"/>
              <a:t>break;</a:t>
            </a:r>
          </a:p>
          <a:p>
            <a:pPr marL="0" indent="0">
              <a:buNone/>
            </a:pPr>
            <a:r>
              <a:rPr lang="en-IN" sz="3200" dirty="0"/>
              <a:t>case '%':</a:t>
            </a:r>
          </a:p>
          <a:p>
            <a:pPr marL="0" indent="0">
              <a:buNone/>
            </a:pPr>
            <a:r>
              <a:rPr lang="en-IN" sz="3200" dirty="0"/>
              <a:t>value = (int)op1 % (int)op2;</a:t>
            </a:r>
          </a:p>
          <a:p>
            <a:pPr marL="0" indent="0">
              <a:buNone/>
            </a:pPr>
            <a:r>
              <a:rPr lang="en-IN" sz="3200" dirty="0"/>
              <a:t>break;</a:t>
            </a:r>
          </a:p>
          <a:p>
            <a:pPr marL="0" indent="0">
              <a:buNone/>
            </a:pPr>
            <a:r>
              <a:rPr lang="en-IN" sz="3200" dirty="0"/>
              <a:t>}</a:t>
            </a:r>
          </a:p>
          <a:p>
            <a:pPr marL="0" indent="0">
              <a:buNone/>
            </a:pPr>
            <a:r>
              <a:rPr lang="en-IN" sz="3200" dirty="0"/>
              <a:t>push(</a:t>
            </a:r>
            <a:r>
              <a:rPr lang="en-IN" sz="3200" dirty="0" err="1"/>
              <a:t>st</a:t>
            </a:r>
            <a:r>
              <a:rPr lang="en-IN" sz="3200" dirty="0"/>
              <a:t>, value);</a:t>
            </a:r>
          </a:p>
          <a:p>
            <a:pPr marL="0" indent="0">
              <a:buNone/>
            </a:pPr>
            <a:r>
              <a:rPr lang="en-IN" sz="3200" dirty="0"/>
              <a:t>}</a:t>
            </a:r>
          </a:p>
          <a:p>
            <a:pPr marL="0" indent="0">
              <a:buNone/>
            </a:pPr>
            <a:r>
              <a:rPr lang="en-IN" sz="3200" dirty="0" err="1"/>
              <a:t>i</a:t>
            </a:r>
            <a:r>
              <a:rPr lang="en-IN" sz="3200" dirty="0"/>
              <a:t>++;</a:t>
            </a:r>
          </a:p>
          <a:p>
            <a:pPr marL="0" indent="0">
              <a:buNone/>
            </a:pPr>
            <a:r>
              <a:rPr lang="en-IN" sz="3200" dirty="0"/>
              <a:t>}</a:t>
            </a:r>
          </a:p>
          <a:p>
            <a:pPr marL="0" indent="0">
              <a:buNone/>
            </a:pPr>
            <a:r>
              <a:rPr lang="en-IN" sz="3200" dirty="0"/>
              <a:t>return(pop(</a:t>
            </a:r>
            <a:r>
              <a:rPr lang="en-IN" sz="3200" dirty="0" err="1"/>
              <a:t>st</a:t>
            </a:r>
            <a:r>
              <a:rPr lang="en-IN" sz="3200" dirty="0"/>
              <a:t>));</a:t>
            </a:r>
          </a:p>
          <a:p>
            <a:pPr marL="0" indent="0">
              <a:buNone/>
            </a:pPr>
            <a:r>
              <a:rPr lang="en-IN" sz="3200" dirty="0"/>
              <a:t>}</a:t>
            </a:r>
          </a:p>
          <a:p>
            <a:endParaRPr lang="en-IN" dirty="0"/>
          </a:p>
        </p:txBody>
      </p:sp>
    </p:spTree>
    <p:extLst>
      <p:ext uri="{BB962C8B-B14F-4D97-AF65-F5344CB8AC3E}">
        <p14:creationId xmlns:p14="http://schemas.microsoft.com/office/powerpoint/2010/main" xmlns="" val="2748159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89CD-BE57-8BCB-2503-8613C5058880}"/>
              </a:ext>
            </a:extLst>
          </p:cNvPr>
          <p:cNvSpPr>
            <a:spLocks noGrp="1"/>
          </p:cNvSpPr>
          <p:nvPr>
            <p:ph type="title"/>
          </p:nvPr>
        </p:nvSpPr>
        <p:spPr>
          <a:xfrm>
            <a:off x="609600" y="274638"/>
            <a:ext cx="8077200" cy="487362"/>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xmlns="" id="{F5274DAB-B3A2-A823-FE4D-1A7B4B0A0687}"/>
              </a:ext>
            </a:extLst>
          </p:cNvPr>
          <p:cNvPicPr>
            <a:picLocks noGrp="1" noChangeAspect="1"/>
          </p:cNvPicPr>
          <p:nvPr>
            <p:ph idx="1"/>
          </p:nvPr>
        </p:nvPicPr>
        <p:blipFill>
          <a:blip r:embed="rId2"/>
          <a:stretch>
            <a:fillRect/>
          </a:stretch>
        </p:blipFill>
        <p:spPr>
          <a:xfrm>
            <a:off x="1219200" y="838200"/>
            <a:ext cx="7020090" cy="4057859"/>
          </a:xfrm>
        </p:spPr>
      </p:pic>
    </p:spTree>
    <p:extLst>
      <p:ext uri="{BB962C8B-B14F-4D97-AF65-F5344CB8AC3E}">
        <p14:creationId xmlns:p14="http://schemas.microsoft.com/office/powerpoint/2010/main" xmlns="" val="3768556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8E36B-6EC0-554E-8153-C56C1DA7A758}"/>
              </a:ext>
            </a:extLst>
          </p:cNvPr>
          <p:cNvSpPr>
            <a:spLocks noGrp="1"/>
          </p:cNvSpPr>
          <p:nvPr>
            <p:ph type="title"/>
          </p:nvPr>
        </p:nvSpPr>
        <p:spPr/>
        <p:txBody>
          <a:bodyPr/>
          <a:lstStyle/>
          <a:p>
            <a:r>
              <a:rPr lang="en-IN" dirty="0"/>
              <a:t>Recursion</a:t>
            </a:r>
          </a:p>
        </p:txBody>
      </p:sp>
      <p:sp>
        <p:nvSpPr>
          <p:cNvPr id="3" name="Content Placeholder 2">
            <a:extLst>
              <a:ext uri="{FF2B5EF4-FFF2-40B4-BE49-F238E27FC236}">
                <a16:creationId xmlns:a16="http://schemas.microsoft.com/office/drawing/2014/main" xmlns="" id="{F86B86FC-7EF2-BE41-F6F2-4CDE5C2DF1BA}"/>
              </a:ext>
            </a:extLst>
          </p:cNvPr>
          <p:cNvSpPr>
            <a:spLocks noGrp="1"/>
          </p:cNvSpPr>
          <p:nvPr>
            <p:ph idx="1"/>
          </p:nvPr>
        </p:nvSpPr>
        <p:spPr/>
        <p:txBody>
          <a:bodyPr/>
          <a:lstStyle/>
          <a:p>
            <a:r>
              <a:rPr lang="en-US" dirty="0"/>
              <a:t>A recursive function is defined as a function that calls itself to solve a smaller version of its task until a final call is made which does not require a call to itself. </a:t>
            </a:r>
          </a:p>
          <a:p>
            <a:r>
              <a:rPr lang="en-US" dirty="0"/>
              <a:t>Since a recursive function repeatedly calls itself, it makes use of the system </a:t>
            </a:r>
            <a:r>
              <a:rPr lang="en-US" b="1" dirty="0">
                <a:solidFill>
                  <a:schemeClr val="tx2"/>
                </a:solidFill>
              </a:rPr>
              <a:t>stack </a:t>
            </a:r>
            <a:r>
              <a:rPr lang="en-US" dirty="0"/>
              <a:t>to temporarily store the return address and local variables of the calling function.</a:t>
            </a:r>
            <a:endParaRPr lang="en-IN" dirty="0"/>
          </a:p>
        </p:txBody>
      </p:sp>
    </p:spTree>
    <p:extLst>
      <p:ext uri="{BB962C8B-B14F-4D97-AF65-F5344CB8AC3E}">
        <p14:creationId xmlns:p14="http://schemas.microsoft.com/office/powerpoint/2010/main" xmlns="" val="215461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Stack</a:t>
            </a:r>
          </a:p>
        </p:txBody>
      </p:sp>
      <p:sp>
        <p:nvSpPr>
          <p:cNvPr id="3" name="Content Placeholder 2"/>
          <p:cNvSpPr>
            <a:spLocks noGrp="1"/>
          </p:cNvSpPr>
          <p:nvPr>
            <p:ph idx="1"/>
          </p:nvPr>
        </p:nvSpPr>
        <p:spPr/>
        <p:txBody>
          <a:bodyPr/>
          <a:lstStyle/>
          <a:p>
            <a:r>
              <a:rPr lang="en-US" dirty="0"/>
              <a:t> stack of plates/books in a cupboard.</a:t>
            </a:r>
          </a:p>
          <a:p>
            <a:r>
              <a:rPr lang="en-US" dirty="0"/>
              <a:t>A garage that is only one car wide. To remove the first car in we have to take out all the other cars in after it.</a:t>
            </a:r>
          </a:p>
          <a:p>
            <a:r>
              <a:rPr lang="en-US" dirty="0"/>
              <a:t>Wearing/Removing Bangles.</a:t>
            </a:r>
          </a:p>
          <a:p>
            <a:r>
              <a:rPr lang="en-US" dirty="0"/>
              <a:t>Back/Forward stacks on browsers.</a:t>
            </a:r>
          </a:p>
        </p:txBody>
      </p:sp>
    </p:spTree>
    <p:extLst>
      <p:ext uri="{BB962C8B-B14F-4D97-AF65-F5344CB8AC3E}">
        <p14:creationId xmlns:p14="http://schemas.microsoft.com/office/powerpoint/2010/main" xmlns="" val="3792604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3FB99-A2A0-DEA3-548E-0693DDDC6E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71214A0-A148-92F2-77CC-5214BA2B0883}"/>
              </a:ext>
            </a:extLst>
          </p:cNvPr>
          <p:cNvSpPr>
            <a:spLocks noGrp="1"/>
          </p:cNvSpPr>
          <p:nvPr>
            <p:ph idx="1"/>
          </p:nvPr>
        </p:nvSpPr>
        <p:spPr/>
        <p:txBody>
          <a:bodyPr>
            <a:normAutofit lnSpcReduction="10000"/>
          </a:bodyPr>
          <a:lstStyle/>
          <a:p>
            <a:pPr>
              <a:tabLst>
                <a:tab pos="1162050" algn="l"/>
              </a:tabLst>
            </a:pPr>
            <a:r>
              <a:rPr lang="en-US" dirty="0"/>
              <a:t>Base case: One in which the problem is simple enough to be solved directly without making any further calls to the same function.</a:t>
            </a:r>
          </a:p>
          <a:p>
            <a:pPr>
              <a:tabLst>
                <a:tab pos="1162050" algn="l"/>
              </a:tabLst>
            </a:pPr>
            <a:r>
              <a:rPr lang="en-US" dirty="0"/>
              <a:t>Recursive case: One in which first the problem at hand is divided into simpler sub-parts. Second the function calls itself but with sub-parts of the problem obtained in the first step. Third, the result is obtained by combining the solutions of </a:t>
            </a:r>
            <a:r>
              <a:rPr lang="en-US"/>
              <a:t>simpler sub-part.</a:t>
            </a:r>
            <a:endParaRPr lang="en-IN" dirty="0"/>
          </a:p>
        </p:txBody>
      </p:sp>
    </p:spTree>
    <p:extLst>
      <p:ext uri="{BB962C8B-B14F-4D97-AF65-F5344CB8AC3E}">
        <p14:creationId xmlns:p14="http://schemas.microsoft.com/office/powerpoint/2010/main" xmlns="" val="208348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Queue</a:t>
            </a:r>
          </a:p>
        </p:txBody>
      </p:sp>
      <p:sp>
        <p:nvSpPr>
          <p:cNvPr id="3" name="Content Placeholder 2"/>
          <p:cNvSpPr>
            <a:spLocks noGrp="1"/>
          </p:cNvSpPr>
          <p:nvPr>
            <p:ph idx="1"/>
          </p:nvPr>
        </p:nvSpPr>
        <p:spPr/>
        <p:txBody>
          <a:bodyPr/>
          <a:lstStyle/>
          <a:p>
            <a:r>
              <a:rPr lang="en-US" dirty="0"/>
              <a:t>A real-world example of queue can be a single-lane one-way road, where the vehicle enters first, exits first. </a:t>
            </a:r>
          </a:p>
          <a:p>
            <a:r>
              <a:rPr lang="en-US" dirty="0"/>
              <a:t>Queues at the ticket windows and bus-stops.</a:t>
            </a:r>
          </a:p>
          <a:p>
            <a:r>
              <a:rPr lang="en-US" dirty="0"/>
              <a:t>Queue of processes in OS.</a:t>
            </a:r>
          </a:p>
          <a:p>
            <a:r>
              <a:rPr lang="en-US" dirty="0"/>
              <a:t>Queue of packets in data communication.</a:t>
            </a:r>
          </a:p>
          <a:p>
            <a:r>
              <a:rPr lang="en-US" dirty="0"/>
              <a:t>Queue of air planes waiting for landing instructions.</a:t>
            </a:r>
          </a:p>
        </p:txBody>
      </p:sp>
    </p:spTree>
    <p:extLst>
      <p:ext uri="{BB962C8B-B14F-4D97-AF65-F5344CB8AC3E}">
        <p14:creationId xmlns:p14="http://schemas.microsoft.com/office/powerpoint/2010/main" xmlns="" val="299715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Applications</a:t>
            </a:r>
          </a:p>
        </p:txBody>
      </p:sp>
      <p:sp>
        <p:nvSpPr>
          <p:cNvPr id="3" name="Content Placeholder 2"/>
          <p:cNvSpPr>
            <a:spLocks noGrp="1"/>
          </p:cNvSpPr>
          <p:nvPr>
            <p:ph idx="1"/>
          </p:nvPr>
        </p:nvSpPr>
        <p:spPr/>
        <p:txBody>
          <a:bodyPr>
            <a:normAutofit fontScale="77500" lnSpcReduction="20000"/>
          </a:bodyPr>
          <a:lstStyle/>
          <a:p>
            <a:r>
              <a:rPr lang="en-US" dirty="0"/>
              <a:t>Consider the history section of web browsers, where it creates a linked list of web-pages visited, so that when you check history (traversal of a list) or press back button, the previous node's data is fetched.</a:t>
            </a:r>
          </a:p>
          <a:p>
            <a:r>
              <a:rPr lang="en-US" dirty="0"/>
              <a:t> </a:t>
            </a:r>
          </a:p>
          <a:p>
            <a:r>
              <a:rPr lang="en-US" dirty="0"/>
              <a:t>One common sighted example is low level memory management (i.e. the heap as managed by malloc in C or new in Java, etc) is often implemented as a linked list, with each node representing a used or available (free) block of memory. These blocks may be of any size, change size (combine and split), be freed or assigned in any order, and reordered. A linked list means you can keep track of all of these "nodes" and manipulate them fairly easily.</a:t>
            </a:r>
          </a:p>
        </p:txBody>
      </p:sp>
    </p:spTree>
    <p:extLst>
      <p:ext uri="{BB962C8B-B14F-4D97-AF65-F5344CB8AC3E}">
        <p14:creationId xmlns:p14="http://schemas.microsoft.com/office/powerpoint/2010/main" xmlns="" val="19804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simple real life example is a Train, here each coach is connected to its previous and next coach (Except first and last). In terms of programming consider coach body as node value and connectors as links to previous and next nodes.</a:t>
            </a:r>
          </a:p>
        </p:txBody>
      </p:sp>
    </p:spTree>
    <p:extLst>
      <p:ext uri="{BB962C8B-B14F-4D97-AF65-F5344CB8AC3E}">
        <p14:creationId xmlns:p14="http://schemas.microsoft.com/office/powerpoint/2010/main" xmlns="" val="400718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trees</a:t>
            </a:r>
          </a:p>
        </p:txBody>
      </p:sp>
      <p:sp>
        <p:nvSpPr>
          <p:cNvPr id="3" name="Content Placeholder 2"/>
          <p:cNvSpPr>
            <a:spLocks noGrp="1"/>
          </p:cNvSpPr>
          <p:nvPr>
            <p:ph idx="1"/>
          </p:nvPr>
        </p:nvSpPr>
        <p:spPr/>
        <p:txBody>
          <a:bodyPr>
            <a:normAutofit fontScale="70000" lnSpcReduction="20000"/>
          </a:bodyPr>
          <a:lstStyle/>
          <a:p>
            <a:r>
              <a:rPr lang="en-US" dirty="0"/>
              <a:t>Computer chess games build a huge tree (training) which they prune at runtime using heuristics to reach an optimal move.</a:t>
            </a:r>
          </a:p>
          <a:p>
            <a:r>
              <a:rPr lang="en-US" dirty="0"/>
              <a:t>  PDF is a tree based format. It has a root node followed by a catalog node(these are often the same) followed by a pages node which has several child page nodes.</a:t>
            </a:r>
          </a:p>
          <a:p>
            <a:r>
              <a:rPr lang="en-US" dirty="0"/>
              <a:t> Producers/consumers often use a balanced tree implementation to store a document in memory.</a:t>
            </a:r>
          </a:p>
          <a:p>
            <a:endParaRPr lang="en-US" dirty="0"/>
          </a:p>
          <a:p>
            <a:r>
              <a:rPr lang="en-US" dirty="0"/>
              <a:t>   Though most databases use some form of B-tree to store data on the drive, databases which keep all their data in memory often use T-trees to do so.</a:t>
            </a:r>
          </a:p>
          <a:p>
            <a:endParaRPr lang="en-US" dirty="0"/>
          </a:p>
          <a:p>
            <a:r>
              <a:rPr lang="en-US" dirty="0"/>
              <a:t> Social networking is the current buzzword in CS research. It goes without saying that connections/relations are very naturally modelled using graphs. </a:t>
            </a:r>
          </a:p>
        </p:txBody>
      </p:sp>
    </p:spTree>
    <p:extLst>
      <p:ext uri="{BB962C8B-B14F-4D97-AF65-F5344CB8AC3E}">
        <p14:creationId xmlns:p14="http://schemas.microsoft.com/office/powerpoint/2010/main" xmlns="" val="13002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Lists</a:t>
            </a:r>
          </a:p>
        </p:txBody>
      </p:sp>
      <p:sp>
        <p:nvSpPr>
          <p:cNvPr id="3" name="Content Placeholder 2"/>
          <p:cNvSpPr>
            <a:spLocks noGrp="1"/>
          </p:cNvSpPr>
          <p:nvPr>
            <p:ph idx="1"/>
          </p:nvPr>
        </p:nvSpPr>
        <p:spPr/>
        <p:txBody>
          <a:bodyPr/>
          <a:lstStyle/>
          <a:p>
            <a:r>
              <a:rPr lang="en-IN" dirty="0"/>
              <a:t>Linear is one  in which  each element has a unique successor.</a:t>
            </a:r>
          </a:p>
          <a:p>
            <a:r>
              <a:rPr lang="en-IN" dirty="0"/>
              <a:t>Linear is further divided into restricted and general</a:t>
            </a:r>
          </a:p>
          <a:p>
            <a:r>
              <a:rPr lang="en-IN" dirty="0"/>
              <a:t>Restricted- Allows insertion of data  to the ends</a:t>
            </a:r>
          </a:p>
          <a:p>
            <a:r>
              <a:rPr lang="en-IN" dirty="0"/>
              <a:t>General- Data can be inserted anywhere in </a:t>
            </a:r>
            <a:r>
              <a:rPr lang="en-IN"/>
              <a:t>the list</a:t>
            </a:r>
          </a:p>
          <a:p>
            <a:endParaRPr lang="en-IN" dirty="0"/>
          </a:p>
        </p:txBody>
      </p:sp>
    </p:spTree>
    <p:extLst>
      <p:ext uri="{BB962C8B-B14F-4D97-AF65-F5344CB8AC3E}">
        <p14:creationId xmlns:p14="http://schemas.microsoft.com/office/powerpoint/2010/main" xmlns="" val="2459252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1884</Words>
  <Application>Microsoft Office PowerPoint</Application>
  <PresentationFormat>On-screen Show (4:3)</PresentationFormat>
  <Paragraphs>299</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Data Structures?</vt:lpstr>
      <vt:lpstr>Real-Life Examples of Data Structures </vt:lpstr>
      <vt:lpstr>Slide 3</vt:lpstr>
      <vt:lpstr>Applications of Stack</vt:lpstr>
      <vt:lpstr>Applications of Queue</vt:lpstr>
      <vt:lpstr>Linked list Applications</vt:lpstr>
      <vt:lpstr>Slide 7</vt:lpstr>
      <vt:lpstr>Applications of trees</vt:lpstr>
      <vt:lpstr>Linear Lists</vt:lpstr>
      <vt:lpstr>STACK</vt:lpstr>
      <vt:lpstr>The Stack Collection</vt:lpstr>
      <vt:lpstr>Stack Operations</vt:lpstr>
      <vt:lpstr>1. The Stack Collection: Stack Operations</vt:lpstr>
      <vt:lpstr>Slide 14</vt:lpstr>
      <vt:lpstr>Stack Operations : Pop</vt:lpstr>
      <vt:lpstr>Stack Operations : Pop</vt:lpstr>
      <vt:lpstr>Stack Operations : Stack Top</vt:lpstr>
      <vt:lpstr>Stack operations Example (1/2)</vt:lpstr>
      <vt:lpstr>Stack operations Example (2/2)</vt:lpstr>
      <vt:lpstr>Stack implementation</vt:lpstr>
      <vt:lpstr>Implementation of stack using Array</vt:lpstr>
      <vt:lpstr>Slide 22</vt:lpstr>
      <vt:lpstr>Slide 23</vt:lpstr>
      <vt:lpstr>Slide 24</vt:lpstr>
      <vt:lpstr>Slide 25</vt:lpstr>
      <vt:lpstr>Slide 26</vt:lpstr>
      <vt:lpstr>Infix to Postfix Expression Conversion</vt:lpstr>
      <vt:lpstr>Example:A – (B / C + (D % E * F) / G)* H </vt:lpstr>
      <vt:lpstr>Slide 29</vt:lpstr>
      <vt:lpstr>Slide 30</vt:lpstr>
      <vt:lpstr>Slide 31</vt:lpstr>
      <vt:lpstr>Slide 32</vt:lpstr>
      <vt:lpstr>Slide 33</vt:lpstr>
      <vt:lpstr>Evaluation of Postfix expression</vt:lpstr>
      <vt:lpstr>Slide 35</vt:lpstr>
      <vt:lpstr>Slide 36</vt:lpstr>
      <vt:lpstr>Slide 37</vt:lpstr>
      <vt:lpstr>Slide 38</vt:lpstr>
      <vt:lpstr>Recursion</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Stack</dc:title>
  <dc:creator/>
  <cp:lastModifiedBy>STUDENT</cp:lastModifiedBy>
  <cp:revision>36</cp:revision>
  <dcterms:created xsi:type="dcterms:W3CDTF">2006-08-16T00:00:00Z</dcterms:created>
  <dcterms:modified xsi:type="dcterms:W3CDTF">2022-11-21T05:25:20Z</dcterms:modified>
</cp:coreProperties>
</file>