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72" r:id="rId2"/>
    <p:sldId id="273" r:id="rId3"/>
    <p:sldId id="274" r:id="rId4"/>
    <p:sldId id="275" r:id="rId5"/>
    <p:sldId id="276" r:id="rId6"/>
    <p:sldId id="277" r:id="rId7"/>
    <p:sldId id="278" r:id="rId8"/>
    <p:sldId id="257" r:id="rId9"/>
    <p:sldId id="261" r:id="rId10"/>
    <p:sldId id="258" r:id="rId11"/>
    <p:sldId id="259" r:id="rId12"/>
    <p:sldId id="260" r:id="rId13"/>
    <p:sldId id="262" r:id="rId14"/>
    <p:sldId id="284" r:id="rId15"/>
    <p:sldId id="263" r:id="rId16"/>
    <p:sldId id="264" r:id="rId17"/>
    <p:sldId id="266" r:id="rId18"/>
    <p:sldId id="265" r:id="rId19"/>
    <p:sldId id="267" r:id="rId20"/>
    <p:sldId id="268" r:id="rId21"/>
    <p:sldId id="269" r:id="rId22"/>
    <p:sldId id="270" r:id="rId23"/>
    <p:sldId id="271"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3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3EB072-B912-4F31-A316-DCDBDA8330E8}"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IN"/>
        </a:p>
      </dgm:t>
    </dgm:pt>
    <dgm:pt modelId="{475CB2F7-FFB1-4ACF-AFD8-B9A2E57EEE26}">
      <dgm:prSet phldrT="[Text]"/>
      <dgm:spPr/>
      <dgm:t>
        <a:bodyPr/>
        <a:lstStyle/>
        <a:p>
          <a:pPr algn="ctr"/>
          <a:r>
            <a:rPr lang="en-IN"/>
            <a:t>Camera Calibration</a:t>
          </a:r>
        </a:p>
      </dgm:t>
    </dgm:pt>
    <dgm:pt modelId="{BEC4BFF8-7340-4E85-AE89-AC025F4FA02E}" type="parTrans" cxnId="{E61701EA-3338-45AC-8DFD-7F40FBA6ECB5}">
      <dgm:prSet/>
      <dgm:spPr/>
      <dgm:t>
        <a:bodyPr/>
        <a:lstStyle/>
        <a:p>
          <a:pPr algn="ctr"/>
          <a:endParaRPr lang="en-IN"/>
        </a:p>
      </dgm:t>
    </dgm:pt>
    <dgm:pt modelId="{7E7BB705-8C0A-4FF5-9FC9-CB26BEE8B7D4}" type="sibTrans" cxnId="{E61701EA-3338-45AC-8DFD-7F40FBA6ECB5}">
      <dgm:prSet/>
      <dgm:spPr/>
      <dgm:t>
        <a:bodyPr/>
        <a:lstStyle/>
        <a:p>
          <a:pPr algn="ctr"/>
          <a:endParaRPr lang="en-IN"/>
        </a:p>
      </dgm:t>
    </dgm:pt>
    <dgm:pt modelId="{DB2BC79D-274D-42F1-952B-C6F497ECB6D7}">
      <dgm:prSet phldrT="[Text]"/>
      <dgm:spPr/>
      <dgm:t>
        <a:bodyPr/>
        <a:lstStyle/>
        <a:p>
          <a:pPr algn="ctr"/>
          <a:r>
            <a:rPr lang="en-IN"/>
            <a:t>Block Matcher Tuning</a:t>
          </a:r>
        </a:p>
      </dgm:t>
    </dgm:pt>
    <dgm:pt modelId="{262E7093-388C-40E8-BAED-C598AF8B3CB9}" type="parTrans" cxnId="{EFE81B13-DFD6-49E3-AE04-2C9E2B274BB5}">
      <dgm:prSet/>
      <dgm:spPr/>
      <dgm:t>
        <a:bodyPr/>
        <a:lstStyle/>
        <a:p>
          <a:pPr algn="ctr"/>
          <a:endParaRPr lang="en-IN"/>
        </a:p>
      </dgm:t>
    </dgm:pt>
    <dgm:pt modelId="{7D7D64DC-4E4E-471D-8283-37585D6708A3}" type="sibTrans" cxnId="{EFE81B13-DFD6-49E3-AE04-2C9E2B274BB5}">
      <dgm:prSet/>
      <dgm:spPr/>
      <dgm:t>
        <a:bodyPr/>
        <a:lstStyle/>
        <a:p>
          <a:pPr algn="ctr"/>
          <a:endParaRPr lang="en-IN"/>
        </a:p>
      </dgm:t>
    </dgm:pt>
    <dgm:pt modelId="{5BA9149F-530B-4F6A-9FE4-F5B8F7637CC3}">
      <dgm:prSet phldrT="[Text]"/>
      <dgm:spPr/>
      <dgm:t>
        <a:bodyPr anchor="ctr"/>
        <a:lstStyle/>
        <a:p>
          <a:pPr algn="ctr"/>
          <a:r>
            <a:rPr lang="en-IN" dirty="0" smtClean="0"/>
            <a:t>Pre-processing</a:t>
          </a:r>
          <a:endParaRPr lang="en-IN" dirty="0"/>
        </a:p>
      </dgm:t>
    </dgm:pt>
    <dgm:pt modelId="{5F760D77-F25F-4B32-856E-0EF3D4B3BC6E}" type="sibTrans" cxnId="{77B665AF-27E6-4C7B-AD12-85DECFE57F36}">
      <dgm:prSet/>
      <dgm:spPr/>
      <dgm:t>
        <a:bodyPr/>
        <a:lstStyle/>
        <a:p>
          <a:pPr algn="ctr"/>
          <a:endParaRPr lang="en-IN"/>
        </a:p>
      </dgm:t>
    </dgm:pt>
    <dgm:pt modelId="{37AC6753-FBD7-4F5B-9C92-63642E510BF3}" type="parTrans" cxnId="{77B665AF-27E6-4C7B-AD12-85DECFE57F36}">
      <dgm:prSet/>
      <dgm:spPr/>
      <dgm:t>
        <a:bodyPr/>
        <a:lstStyle/>
        <a:p>
          <a:pPr algn="ctr"/>
          <a:endParaRPr lang="en-IN"/>
        </a:p>
      </dgm:t>
    </dgm:pt>
    <dgm:pt modelId="{D2CFE4D6-8139-4581-8583-12662F304CD7}" type="pres">
      <dgm:prSet presAssocID="{B83EB072-B912-4F31-A316-DCDBDA8330E8}" presName="Name0" presStyleCnt="0">
        <dgm:presLayoutVars>
          <dgm:chMax val="3"/>
          <dgm:chPref val="1"/>
          <dgm:dir/>
          <dgm:animLvl val="lvl"/>
          <dgm:resizeHandles/>
        </dgm:presLayoutVars>
      </dgm:prSet>
      <dgm:spPr/>
      <dgm:t>
        <a:bodyPr/>
        <a:lstStyle/>
        <a:p>
          <a:endParaRPr lang="en-US"/>
        </a:p>
      </dgm:t>
    </dgm:pt>
    <dgm:pt modelId="{21116473-437B-4CD7-B056-48EF39974DC0}" type="pres">
      <dgm:prSet presAssocID="{B83EB072-B912-4F31-A316-DCDBDA8330E8}" presName="outerBox" presStyleCnt="0"/>
      <dgm:spPr/>
    </dgm:pt>
    <dgm:pt modelId="{743F437E-8056-42BE-9E3F-182239295F56}" type="pres">
      <dgm:prSet presAssocID="{B83EB072-B912-4F31-A316-DCDBDA8330E8}" presName="outerBoxParent" presStyleLbl="node1" presStyleIdx="0" presStyleCnt="1" custLinFactNeighborX="-5263"/>
      <dgm:spPr/>
      <dgm:t>
        <a:bodyPr/>
        <a:lstStyle/>
        <a:p>
          <a:endParaRPr lang="en-IN"/>
        </a:p>
      </dgm:t>
    </dgm:pt>
    <dgm:pt modelId="{5960AF98-1828-48FB-BFE4-08393AEB2658}" type="pres">
      <dgm:prSet presAssocID="{B83EB072-B912-4F31-A316-DCDBDA8330E8}" presName="outerBoxChildren" presStyleCnt="0"/>
      <dgm:spPr/>
    </dgm:pt>
    <dgm:pt modelId="{83321AD4-279F-4C65-9F94-3D076F7205A0}" type="pres">
      <dgm:prSet presAssocID="{475CB2F7-FFB1-4ACF-AFD8-B9A2E57EEE26}" presName="oChild" presStyleLbl="fgAcc1" presStyleIdx="0" presStyleCnt="2" custScaleX="93960">
        <dgm:presLayoutVars>
          <dgm:bulletEnabled val="1"/>
        </dgm:presLayoutVars>
      </dgm:prSet>
      <dgm:spPr/>
      <dgm:t>
        <a:bodyPr/>
        <a:lstStyle/>
        <a:p>
          <a:endParaRPr lang="en-US"/>
        </a:p>
      </dgm:t>
    </dgm:pt>
    <dgm:pt modelId="{57305FEC-BA96-4AF8-BCE6-E7B08BBCFD7C}" type="pres">
      <dgm:prSet presAssocID="{7E7BB705-8C0A-4FF5-9FC9-CB26BEE8B7D4}" presName="outerSibTrans" presStyleCnt="0"/>
      <dgm:spPr/>
    </dgm:pt>
    <dgm:pt modelId="{159A0F2A-7F00-43FA-8411-DA172843F905}" type="pres">
      <dgm:prSet presAssocID="{DB2BC79D-274D-42F1-952B-C6F497ECB6D7}" presName="oChild" presStyleLbl="fgAcc1" presStyleIdx="1" presStyleCnt="2" custLinFactNeighborX="4298" custLinFactNeighborY="1010">
        <dgm:presLayoutVars>
          <dgm:bulletEnabled val="1"/>
        </dgm:presLayoutVars>
      </dgm:prSet>
      <dgm:spPr/>
      <dgm:t>
        <a:bodyPr/>
        <a:lstStyle/>
        <a:p>
          <a:endParaRPr lang="en-US"/>
        </a:p>
      </dgm:t>
    </dgm:pt>
  </dgm:ptLst>
  <dgm:cxnLst>
    <dgm:cxn modelId="{B9112D2C-B57D-400E-BE76-CDB83D2B634E}" type="presOf" srcId="{B83EB072-B912-4F31-A316-DCDBDA8330E8}" destId="{D2CFE4D6-8139-4581-8583-12662F304CD7}" srcOrd="0" destOrd="0" presId="urn:microsoft.com/office/officeart/2005/8/layout/target2"/>
    <dgm:cxn modelId="{E61701EA-3338-45AC-8DFD-7F40FBA6ECB5}" srcId="{5BA9149F-530B-4F6A-9FE4-F5B8F7637CC3}" destId="{475CB2F7-FFB1-4ACF-AFD8-B9A2E57EEE26}" srcOrd="0" destOrd="0" parTransId="{BEC4BFF8-7340-4E85-AE89-AC025F4FA02E}" sibTransId="{7E7BB705-8C0A-4FF5-9FC9-CB26BEE8B7D4}"/>
    <dgm:cxn modelId="{008ACF5F-AD1D-40F3-A953-DE6719190BC2}" type="presOf" srcId="{475CB2F7-FFB1-4ACF-AFD8-B9A2E57EEE26}" destId="{83321AD4-279F-4C65-9F94-3D076F7205A0}" srcOrd="0" destOrd="0" presId="urn:microsoft.com/office/officeart/2005/8/layout/target2"/>
    <dgm:cxn modelId="{77B665AF-27E6-4C7B-AD12-85DECFE57F36}" srcId="{B83EB072-B912-4F31-A316-DCDBDA8330E8}" destId="{5BA9149F-530B-4F6A-9FE4-F5B8F7637CC3}" srcOrd="0" destOrd="0" parTransId="{37AC6753-FBD7-4F5B-9C92-63642E510BF3}" sibTransId="{5F760D77-F25F-4B32-856E-0EF3D4B3BC6E}"/>
    <dgm:cxn modelId="{37B3478A-6D76-4E56-AB30-CEF335EE8E30}" type="presOf" srcId="{DB2BC79D-274D-42F1-952B-C6F497ECB6D7}" destId="{159A0F2A-7F00-43FA-8411-DA172843F905}" srcOrd="0" destOrd="0" presId="urn:microsoft.com/office/officeart/2005/8/layout/target2"/>
    <dgm:cxn modelId="{EFE81B13-DFD6-49E3-AE04-2C9E2B274BB5}" srcId="{5BA9149F-530B-4F6A-9FE4-F5B8F7637CC3}" destId="{DB2BC79D-274D-42F1-952B-C6F497ECB6D7}" srcOrd="1" destOrd="0" parTransId="{262E7093-388C-40E8-BAED-C598AF8B3CB9}" sibTransId="{7D7D64DC-4E4E-471D-8283-37585D6708A3}"/>
    <dgm:cxn modelId="{02747363-0DF3-4844-B9F1-EA352EFBC54A}" type="presOf" srcId="{5BA9149F-530B-4F6A-9FE4-F5B8F7637CC3}" destId="{743F437E-8056-42BE-9E3F-182239295F56}" srcOrd="0" destOrd="0" presId="urn:microsoft.com/office/officeart/2005/8/layout/target2"/>
    <dgm:cxn modelId="{D9B75B20-51BB-4232-98CA-740CD981D895}" type="presParOf" srcId="{D2CFE4D6-8139-4581-8583-12662F304CD7}" destId="{21116473-437B-4CD7-B056-48EF39974DC0}" srcOrd="0" destOrd="0" presId="urn:microsoft.com/office/officeart/2005/8/layout/target2"/>
    <dgm:cxn modelId="{6C4D9D2A-812E-48CD-80A4-E3B721A8F77F}" type="presParOf" srcId="{21116473-437B-4CD7-B056-48EF39974DC0}" destId="{743F437E-8056-42BE-9E3F-182239295F56}" srcOrd="0" destOrd="0" presId="urn:microsoft.com/office/officeart/2005/8/layout/target2"/>
    <dgm:cxn modelId="{7B08ADAD-237E-45AD-B1C7-26EF8FF250DE}" type="presParOf" srcId="{21116473-437B-4CD7-B056-48EF39974DC0}" destId="{5960AF98-1828-48FB-BFE4-08393AEB2658}" srcOrd="1" destOrd="0" presId="urn:microsoft.com/office/officeart/2005/8/layout/target2"/>
    <dgm:cxn modelId="{B97E7665-DC57-4CDB-B894-6C2973B1FA65}" type="presParOf" srcId="{5960AF98-1828-48FB-BFE4-08393AEB2658}" destId="{83321AD4-279F-4C65-9F94-3D076F7205A0}" srcOrd="0" destOrd="0" presId="urn:microsoft.com/office/officeart/2005/8/layout/target2"/>
    <dgm:cxn modelId="{DE7D1AE0-14F8-4588-90AA-45322FCF3034}" type="presParOf" srcId="{5960AF98-1828-48FB-BFE4-08393AEB2658}" destId="{57305FEC-BA96-4AF8-BCE6-E7B08BBCFD7C}" srcOrd="1" destOrd="0" presId="urn:microsoft.com/office/officeart/2005/8/layout/target2"/>
    <dgm:cxn modelId="{864EEF03-96A8-49F1-9348-1487390212D5}" type="presParOf" srcId="{5960AF98-1828-48FB-BFE4-08393AEB2658}" destId="{159A0F2A-7F00-43FA-8411-DA172843F905}" srcOrd="2"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844AA4-E1FC-4186-AD10-BDD6C6F66903}"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IN"/>
        </a:p>
      </dgm:t>
    </dgm:pt>
    <dgm:pt modelId="{A30016CF-E7B9-44A3-BB87-63A48B6DC6B5}">
      <dgm:prSet phldrT="[Text]" custT="1"/>
      <dgm:spPr/>
      <dgm:t>
        <a:bodyPr/>
        <a:lstStyle/>
        <a:p>
          <a:endParaRPr lang="en-IN" sz="3200" dirty="0" smtClean="0"/>
        </a:p>
        <a:p>
          <a:endParaRPr lang="en-IN" sz="3200" dirty="0"/>
        </a:p>
      </dgm:t>
    </dgm:pt>
    <dgm:pt modelId="{84CEB8E4-9B07-44AC-8122-4D26C1A06099}" type="parTrans" cxnId="{D85550F2-6818-4113-9856-3659F291C27A}">
      <dgm:prSet/>
      <dgm:spPr/>
      <dgm:t>
        <a:bodyPr/>
        <a:lstStyle/>
        <a:p>
          <a:endParaRPr lang="en-IN"/>
        </a:p>
      </dgm:t>
    </dgm:pt>
    <dgm:pt modelId="{8C3E88E8-25E5-4457-A2D6-D202E648A878}" type="sibTrans" cxnId="{D85550F2-6818-4113-9856-3659F291C27A}">
      <dgm:prSet/>
      <dgm:spPr/>
      <dgm:t>
        <a:bodyPr/>
        <a:lstStyle/>
        <a:p>
          <a:endParaRPr lang="en-IN"/>
        </a:p>
      </dgm:t>
    </dgm:pt>
    <dgm:pt modelId="{E32B5234-B53D-4299-9B89-902CF6F85730}">
      <dgm:prSet phldrT="[Text]"/>
      <dgm:spPr/>
      <dgm:t>
        <a:bodyPr/>
        <a:lstStyle/>
        <a:p>
          <a:r>
            <a:rPr lang="en-IN"/>
            <a:t>Image Capture</a:t>
          </a:r>
        </a:p>
      </dgm:t>
    </dgm:pt>
    <dgm:pt modelId="{2EE83B71-F52B-4A6C-8A06-45C4648FD985}" type="parTrans" cxnId="{39A3D649-09CC-493C-90B9-354320283460}">
      <dgm:prSet/>
      <dgm:spPr/>
      <dgm:t>
        <a:bodyPr/>
        <a:lstStyle/>
        <a:p>
          <a:endParaRPr lang="en-IN"/>
        </a:p>
      </dgm:t>
    </dgm:pt>
    <dgm:pt modelId="{F627CF88-FFE4-4A01-B9E2-C922D2E1F77A}" type="sibTrans" cxnId="{39A3D649-09CC-493C-90B9-354320283460}">
      <dgm:prSet/>
      <dgm:spPr/>
      <dgm:t>
        <a:bodyPr/>
        <a:lstStyle/>
        <a:p>
          <a:endParaRPr lang="en-IN"/>
        </a:p>
      </dgm:t>
    </dgm:pt>
    <dgm:pt modelId="{BD916386-A635-4F18-A94A-701D0738ADA4}">
      <dgm:prSet phldrT="[Text]"/>
      <dgm:spPr/>
      <dgm:t>
        <a:bodyPr/>
        <a:lstStyle/>
        <a:p>
          <a:r>
            <a:rPr lang="en-IN"/>
            <a:t>Client</a:t>
          </a:r>
        </a:p>
      </dgm:t>
    </dgm:pt>
    <dgm:pt modelId="{325681F1-3D43-42B4-BB1C-9C17149C7890}" type="parTrans" cxnId="{00124634-0A2C-4595-8630-EE94869334E8}">
      <dgm:prSet/>
      <dgm:spPr/>
      <dgm:t>
        <a:bodyPr/>
        <a:lstStyle/>
        <a:p>
          <a:endParaRPr lang="en-IN"/>
        </a:p>
      </dgm:t>
    </dgm:pt>
    <dgm:pt modelId="{B0CBD4A1-1BC9-43BB-A789-120A6DB8D824}" type="sibTrans" cxnId="{00124634-0A2C-4595-8630-EE94869334E8}">
      <dgm:prSet/>
      <dgm:spPr/>
      <dgm:t>
        <a:bodyPr/>
        <a:lstStyle/>
        <a:p>
          <a:endParaRPr lang="en-IN"/>
        </a:p>
      </dgm:t>
    </dgm:pt>
    <dgm:pt modelId="{326607C3-5C0B-41BE-9EAF-46819DBE2FF3}" type="pres">
      <dgm:prSet presAssocID="{5D844AA4-E1FC-4186-AD10-BDD6C6F66903}" presName="Name0" presStyleCnt="0">
        <dgm:presLayoutVars>
          <dgm:chMax val="3"/>
          <dgm:chPref val="1"/>
          <dgm:dir/>
          <dgm:animLvl val="lvl"/>
          <dgm:resizeHandles/>
        </dgm:presLayoutVars>
      </dgm:prSet>
      <dgm:spPr/>
      <dgm:t>
        <a:bodyPr/>
        <a:lstStyle/>
        <a:p>
          <a:endParaRPr lang="en-US"/>
        </a:p>
      </dgm:t>
    </dgm:pt>
    <dgm:pt modelId="{F0243E05-1D8E-416A-B64D-03D056FCC69A}" type="pres">
      <dgm:prSet presAssocID="{5D844AA4-E1FC-4186-AD10-BDD6C6F66903}" presName="outerBox" presStyleCnt="0"/>
      <dgm:spPr/>
    </dgm:pt>
    <dgm:pt modelId="{3A60D037-7BCC-4D7A-9470-66B0B34FF3E1}" type="pres">
      <dgm:prSet presAssocID="{5D844AA4-E1FC-4186-AD10-BDD6C6F66903}" presName="outerBoxParent" presStyleLbl="node1" presStyleIdx="0" presStyleCnt="1" custLinFactNeighborX="-34615" custLinFactNeighborY="4545"/>
      <dgm:spPr/>
      <dgm:t>
        <a:bodyPr/>
        <a:lstStyle/>
        <a:p>
          <a:endParaRPr lang="en-US"/>
        </a:p>
      </dgm:t>
    </dgm:pt>
    <dgm:pt modelId="{B01633DC-C4F5-449E-A80D-23691D6E568D}" type="pres">
      <dgm:prSet presAssocID="{5D844AA4-E1FC-4186-AD10-BDD6C6F66903}" presName="outerBoxChildren" presStyleCnt="0"/>
      <dgm:spPr/>
    </dgm:pt>
    <dgm:pt modelId="{043736C3-F13C-461E-8637-40493E537690}" type="pres">
      <dgm:prSet presAssocID="{E32B5234-B53D-4299-9B89-902CF6F85730}" presName="oChild" presStyleLbl="fgAcc1" presStyleIdx="0" presStyleCnt="2" custScaleX="299392" custScaleY="60847" custLinFactX="-2661" custLinFactNeighborX="-100000" custLinFactNeighborY="-48678">
        <dgm:presLayoutVars>
          <dgm:bulletEnabled val="1"/>
        </dgm:presLayoutVars>
      </dgm:prSet>
      <dgm:spPr/>
      <dgm:t>
        <a:bodyPr/>
        <a:lstStyle/>
        <a:p>
          <a:endParaRPr lang="en-US"/>
        </a:p>
      </dgm:t>
    </dgm:pt>
    <dgm:pt modelId="{18FBA056-0A46-47AA-AB4A-DBFBFC65AE27}" type="pres">
      <dgm:prSet presAssocID="{F627CF88-FFE4-4A01-B9E2-C922D2E1F77A}" presName="outerSibTrans" presStyleCnt="0"/>
      <dgm:spPr/>
    </dgm:pt>
    <dgm:pt modelId="{A5BCCC27-8DD2-44D1-8C8B-AC4014645056}" type="pres">
      <dgm:prSet presAssocID="{BD916386-A635-4F18-A94A-701D0738ADA4}" presName="oChild" presStyleLbl="fgAcc1" presStyleIdx="1" presStyleCnt="2" custScaleX="277934" custScaleY="59789" custLinFactX="4645" custLinFactNeighborX="100000" custLinFactNeighborY="-47619">
        <dgm:presLayoutVars>
          <dgm:bulletEnabled val="1"/>
        </dgm:presLayoutVars>
      </dgm:prSet>
      <dgm:spPr/>
      <dgm:t>
        <a:bodyPr/>
        <a:lstStyle/>
        <a:p>
          <a:endParaRPr lang="en-US"/>
        </a:p>
      </dgm:t>
    </dgm:pt>
  </dgm:ptLst>
  <dgm:cxnLst>
    <dgm:cxn modelId="{20E90763-4FB5-435C-AB2B-EC4A2C867F6C}" type="presOf" srcId="{E32B5234-B53D-4299-9B89-902CF6F85730}" destId="{043736C3-F13C-461E-8637-40493E537690}" srcOrd="0" destOrd="0" presId="urn:microsoft.com/office/officeart/2005/8/layout/target2"/>
    <dgm:cxn modelId="{00124634-0A2C-4595-8630-EE94869334E8}" srcId="{A30016CF-E7B9-44A3-BB87-63A48B6DC6B5}" destId="{BD916386-A635-4F18-A94A-701D0738ADA4}" srcOrd="1" destOrd="0" parTransId="{325681F1-3D43-42B4-BB1C-9C17149C7890}" sibTransId="{B0CBD4A1-1BC9-43BB-A789-120A6DB8D824}"/>
    <dgm:cxn modelId="{89E9F495-BF8B-4151-988F-EDF94824F3B0}" type="presOf" srcId="{A30016CF-E7B9-44A3-BB87-63A48B6DC6B5}" destId="{3A60D037-7BCC-4D7A-9470-66B0B34FF3E1}" srcOrd="0" destOrd="0" presId="urn:microsoft.com/office/officeart/2005/8/layout/target2"/>
    <dgm:cxn modelId="{39A3D649-09CC-493C-90B9-354320283460}" srcId="{A30016CF-E7B9-44A3-BB87-63A48B6DC6B5}" destId="{E32B5234-B53D-4299-9B89-902CF6F85730}" srcOrd="0" destOrd="0" parTransId="{2EE83B71-F52B-4A6C-8A06-45C4648FD985}" sibTransId="{F627CF88-FFE4-4A01-B9E2-C922D2E1F77A}"/>
    <dgm:cxn modelId="{C57BDBBF-0BD6-4964-8D53-43C7F8EC268C}" type="presOf" srcId="{BD916386-A635-4F18-A94A-701D0738ADA4}" destId="{A5BCCC27-8DD2-44D1-8C8B-AC4014645056}" srcOrd="0" destOrd="0" presId="urn:microsoft.com/office/officeart/2005/8/layout/target2"/>
    <dgm:cxn modelId="{D85550F2-6818-4113-9856-3659F291C27A}" srcId="{5D844AA4-E1FC-4186-AD10-BDD6C6F66903}" destId="{A30016CF-E7B9-44A3-BB87-63A48B6DC6B5}" srcOrd="0" destOrd="0" parTransId="{84CEB8E4-9B07-44AC-8122-4D26C1A06099}" sibTransId="{8C3E88E8-25E5-4457-A2D6-D202E648A878}"/>
    <dgm:cxn modelId="{CD4E333C-CD6B-43A8-A102-F0310ACD2F9F}" type="presOf" srcId="{5D844AA4-E1FC-4186-AD10-BDD6C6F66903}" destId="{326607C3-5C0B-41BE-9EAF-46819DBE2FF3}" srcOrd="0" destOrd="0" presId="urn:microsoft.com/office/officeart/2005/8/layout/target2"/>
    <dgm:cxn modelId="{BDD6DE0D-9E4F-4C26-9D03-8D05C9DBC9DF}" type="presParOf" srcId="{326607C3-5C0B-41BE-9EAF-46819DBE2FF3}" destId="{F0243E05-1D8E-416A-B64D-03D056FCC69A}" srcOrd="0" destOrd="0" presId="urn:microsoft.com/office/officeart/2005/8/layout/target2"/>
    <dgm:cxn modelId="{0F27D47F-03CE-4643-8532-B25F6637AED6}" type="presParOf" srcId="{F0243E05-1D8E-416A-B64D-03D056FCC69A}" destId="{3A60D037-7BCC-4D7A-9470-66B0B34FF3E1}" srcOrd="0" destOrd="0" presId="urn:microsoft.com/office/officeart/2005/8/layout/target2"/>
    <dgm:cxn modelId="{EC25C593-9EC7-4BCB-86B1-541379D51C6C}" type="presParOf" srcId="{F0243E05-1D8E-416A-B64D-03D056FCC69A}" destId="{B01633DC-C4F5-449E-A80D-23691D6E568D}" srcOrd="1" destOrd="0" presId="urn:microsoft.com/office/officeart/2005/8/layout/target2"/>
    <dgm:cxn modelId="{01C3EF58-3AD2-4415-803D-8577D09D2AE2}" type="presParOf" srcId="{B01633DC-C4F5-449E-A80D-23691D6E568D}" destId="{043736C3-F13C-461E-8637-40493E537690}" srcOrd="0" destOrd="0" presId="urn:microsoft.com/office/officeart/2005/8/layout/target2"/>
    <dgm:cxn modelId="{476890F9-6131-40B1-9C2C-D3D9EFD4731F}" type="presParOf" srcId="{B01633DC-C4F5-449E-A80D-23691D6E568D}" destId="{18FBA056-0A46-47AA-AB4A-DBFBFC65AE27}" srcOrd="1" destOrd="0" presId="urn:microsoft.com/office/officeart/2005/8/layout/target2"/>
    <dgm:cxn modelId="{0B008172-7B97-43F2-8446-1B15793F30DB}" type="presParOf" srcId="{B01633DC-C4F5-449E-A80D-23691D6E568D}" destId="{A5BCCC27-8DD2-44D1-8C8B-AC4014645056}" srcOrd="2"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F437E-8056-42BE-9E3F-182239295F56}">
      <dsp:nvSpPr>
        <dsp:cNvPr id="0" name=""/>
        <dsp:cNvSpPr/>
      </dsp:nvSpPr>
      <dsp:spPr>
        <a:xfrm>
          <a:off x="0" y="0"/>
          <a:ext cx="7239000" cy="1371600"/>
        </a:xfrm>
        <a:prstGeom prst="roundRect">
          <a:avLst>
            <a:gd name="adj" fmla="val 8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846773" numCol="1" spcCol="1270" anchor="ctr" anchorCtr="0">
          <a:noAutofit/>
        </a:bodyPr>
        <a:lstStyle/>
        <a:p>
          <a:pPr lvl="0" algn="ctr" defTabSz="1111250">
            <a:lnSpc>
              <a:spcPct val="90000"/>
            </a:lnSpc>
            <a:spcBef>
              <a:spcPct val="0"/>
            </a:spcBef>
            <a:spcAft>
              <a:spcPct val="35000"/>
            </a:spcAft>
          </a:pPr>
          <a:r>
            <a:rPr lang="en-IN" sz="2500" kern="1200" dirty="0" smtClean="0"/>
            <a:t>Pre-processing</a:t>
          </a:r>
          <a:endParaRPr lang="en-IN" sz="2500" kern="1200" dirty="0"/>
        </a:p>
      </dsp:txBody>
      <dsp:txXfrm>
        <a:off x="34147" y="34147"/>
        <a:ext cx="7170706" cy="1303306"/>
      </dsp:txXfrm>
    </dsp:sp>
    <dsp:sp modelId="{83321AD4-279F-4C65-9F94-3D076F7205A0}">
      <dsp:nvSpPr>
        <dsp:cNvPr id="0" name=""/>
        <dsp:cNvSpPr/>
      </dsp:nvSpPr>
      <dsp:spPr>
        <a:xfrm>
          <a:off x="180975" y="617220"/>
          <a:ext cx="3300250" cy="617220"/>
        </a:xfrm>
        <a:prstGeom prst="roundRect">
          <a:avLst>
            <a:gd name="adj" fmla="val 105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a:t>Camera Calibration</a:t>
          </a:r>
        </a:p>
      </dsp:txBody>
      <dsp:txXfrm>
        <a:off x="199957" y="636202"/>
        <a:ext cx="3262286" cy="579256"/>
      </dsp:txXfrm>
    </dsp:sp>
    <dsp:sp modelId="{159A0F2A-7F00-43FA-8411-DA172843F905}">
      <dsp:nvSpPr>
        <dsp:cNvPr id="0" name=""/>
        <dsp:cNvSpPr/>
      </dsp:nvSpPr>
      <dsp:spPr>
        <a:xfrm>
          <a:off x="3539068" y="623453"/>
          <a:ext cx="3512399" cy="617220"/>
        </a:xfrm>
        <a:prstGeom prst="roundRect">
          <a:avLst>
            <a:gd name="adj" fmla="val 105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kern="1200"/>
            <a:t>Block Matcher Tuning</a:t>
          </a:r>
        </a:p>
      </dsp:txBody>
      <dsp:txXfrm>
        <a:off x="3558050" y="642435"/>
        <a:ext cx="3474435" cy="5792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0D037-7BCC-4D7A-9470-66B0B34FF3E1}">
      <dsp:nvSpPr>
        <dsp:cNvPr id="0" name=""/>
        <dsp:cNvSpPr/>
      </dsp:nvSpPr>
      <dsp:spPr>
        <a:xfrm>
          <a:off x="0" y="0"/>
          <a:ext cx="2286000" cy="1676400"/>
        </a:xfrm>
        <a:prstGeom prst="roundRect">
          <a:avLst>
            <a:gd name="adj" fmla="val 8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034944" numCol="1" spcCol="1270" anchor="t" anchorCtr="0">
          <a:noAutofit/>
        </a:bodyPr>
        <a:lstStyle/>
        <a:p>
          <a:pPr lvl="0" algn="l" defTabSz="1422400">
            <a:lnSpc>
              <a:spcPct val="90000"/>
            </a:lnSpc>
            <a:spcBef>
              <a:spcPct val="0"/>
            </a:spcBef>
            <a:spcAft>
              <a:spcPct val="35000"/>
            </a:spcAft>
          </a:pPr>
          <a:endParaRPr lang="en-IN" sz="3200" kern="1200" dirty="0" smtClean="0"/>
        </a:p>
        <a:p>
          <a:pPr lvl="0" algn="l" defTabSz="1422400">
            <a:lnSpc>
              <a:spcPct val="90000"/>
            </a:lnSpc>
            <a:spcBef>
              <a:spcPct val="0"/>
            </a:spcBef>
            <a:spcAft>
              <a:spcPct val="35000"/>
            </a:spcAft>
          </a:pPr>
          <a:endParaRPr lang="en-IN" sz="3200" kern="1200" dirty="0"/>
        </a:p>
      </dsp:txBody>
      <dsp:txXfrm>
        <a:off x="41735" y="41735"/>
        <a:ext cx="2202530" cy="1592930"/>
      </dsp:txXfrm>
    </dsp:sp>
    <dsp:sp modelId="{043736C3-F13C-461E-8637-40493E537690}">
      <dsp:nvSpPr>
        <dsp:cNvPr id="0" name=""/>
        <dsp:cNvSpPr/>
      </dsp:nvSpPr>
      <dsp:spPr>
        <a:xfrm>
          <a:off x="41256" y="534844"/>
          <a:ext cx="1122275" cy="459017"/>
        </a:xfrm>
        <a:prstGeom prst="roundRect">
          <a:avLst>
            <a:gd name="adj" fmla="val 105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a:t>Image Capture</a:t>
          </a:r>
        </a:p>
      </dsp:txBody>
      <dsp:txXfrm>
        <a:off x="55372" y="548960"/>
        <a:ext cx="1094043" cy="430785"/>
      </dsp:txXfrm>
    </dsp:sp>
    <dsp:sp modelId="{A5BCCC27-8DD2-44D1-8C8B-AC4014645056}">
      <dsp:nvSpPr>
        <dsp:cNvPr id="0" name=""/>
        <dsp:cNvSpPr/>
      </dsp:nvSpPr>
      <dsp:spPr>
        <a:xfrm>
          <a:off x="1208674" y="546823"/>
          <a:ext cx="1041839" cy="451036"/>
        </a:xfrm>
        <a:prstGeom prst="roundRect">
          <a:avLst>
            <a:gd name="adj" fmla="val 105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kern="1200"/>
            <a:t>Client</a:t>
          </a:r>
        </a:p>
      </dsp:txBody>
      <dsp:txXfrm>
        <a:off x="1222545" y="560694"/>
        <a:ext cx="1014097" cy="423294"/>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8F1621-FAFB-4FCE-8A22-0F67A4CDA63F}" type="datetimeFigureOut">
              <a:rPr lang="en-US" smtClean="0"/>
              <a:pPr/>
              <a:t>12/4/2017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2C364C-3DA8-4257-A808-27D716430095}" type="slidenum">
              <a:rPr lang="en-US" smtClean="0"/>
              <a:pPr/>
              <a:t>‹#›</a:t>
            </a:fld>
            <a:endParaRPr lang="en-US"/>
          </a:p>
        </p:txBody>
      </p:sp>
    </p:spTree>
    <p:extLst>
      <p:ext uri="{BB962C8B-B14F-4D97-AF65-F5344CB8AC3E}">
        <p14:creationId xmlns:p14="http://schemas.microsoft.com/office/powerpoint/2010/main" val="18810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2C364C-3DA8-4257-A808-27D716430095}"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2FE83B5-F8F9-42AB-80B5-A66FA3CD25E5}" type="datetimeFigureOut">
              <a:rPr lang="en-US" smtClean="0"/>
              <a:pPr/>
              <a:t>12/4/2017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35FD857-44FD-4418-9DF8-64903883A40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FE83B5-F8F9-42AB-80B5-A66FA3CD25E5}"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FD857-44FD-4418-9DF8-64903883A4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FE83B5-F8F9-42AB-80B5-A66FA3CD25E5}"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FD857-44FD-4418-9DF8-64903883A4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FE83B5-F8F9-42AB-80B5-A66FA3CD25E5}"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FD857-44FD-4418-9DF8-64903883A4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2FE83B5-F8F9-42AB-80B5-A66FA3CD25E5}"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FD857-44FD-4418-9DF8-64903883A40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FE83B5-F8F9-42AB-80B5-A66FA3CD25E5}"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FD857-44FD-4418-9DF8-64903883A4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2FE83B5-F8F9-42AB-80B5-A66FA3CD25E5}" type="datetimeFigureOut">
              <a:rPr lang="en-US" smtClean="0"/>
              <a:pPr/>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5FD857-44FD-4418-9DF8-64903883A4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FE83B5-F8F9-42AB-80B5-A66FA3CD25E5}" type="datetimeFigureOut">
              <a:rPr lang="en-US" smtClean="0"/>
              <a:pPr/>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5FD857-44FD-4418-9DF8-64903883A4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E83B5-F8F9-42AB-80B5-A66FA3CD25E5}" type="datetimeFigureOut">
              <a:rPr lang="en-US" smtClean="0"/>
              <a:pPr/>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5FD857-44FD-4418-9DF8-64903883A4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FE83B5-F8F9-42AB-80B5-A66FA3CD25E5}"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FD857-44FD-4418-9DF8-64903883A4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2FE83B5-F8F9-42AB-80B5-A66FA3CD25E5}"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35FD857-44FD-4418-9DF8-64903883A40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2FE83B5-F8F9-42AB-80B5-A66FA3CD25E5}" type="datetimeFigureOut">
              <a:rPr lang="en-US" smtClean="0"/>
              <a:pPr/>
              <a:t>12/4/2017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35FD857-44FD-4418-9DF8-64903883A40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1128706"/>
          </a:xfrm>
        </p:spPr>
        <p:txBody>
          <a:bodyPr>
            <a:normAutofit/>
          </a:bodyPr>
          <a:lstStyle/>
          <a:p>
            <a:r>
              <a:rPr lang="en-US" sz="4800" dirty="0" smtClean="0"/>
              <a:t>DRISTI WITH STEREO VISON</a:t>
            </a:r>
            <a:endParaRPr lang="en-IN" sz="4800" dirty="0"/>
          </a:p>
        </p:txBody>
      </p:sp>
      <p:sp>
        <p:nvSpPr>
          <p:cNvPr id="3" name="Subtitle 2"/>
          <p:cNvSpPr>
            <a:spLocks noGrp="1"/>
          </p:cNvSpPr>
          <p:nvPr>
            <p:ph type="subTitle" idx="1"/>
          </p:nvPr>
        </p:nvSpPr>
        <p:spPr>
          <a:xfrm>
            <a:off x="533400" y="3228536"/>
            <a:ext cx="7854696" cy="2410264"/>
          </a:xfrm>
        </p:spPr>
        <p:txBody>
          <a:bodyPr>
            <a:normAutofit/>
          </a:bodyPr>
          <a:lstStyle/>
          <a:p>
            <a:pPr algn="ctr"/>
            <a:r>
              <a:rPr lang="en-US" dirty="0" smtClean="0"/>
              <a:t>Submitted by</a:t>
            </a:r>
            <a:endParaRPr lang="en-US" dirty="0" smtClean="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36627562"/>
              </p:ext>
            </p:extLst>
          </p:nvPr>
        </p:nvGraphicFramePr>
        <p:xfrm>
          <a:off x="1219200" y="3810000"/>
          <a:ext cx="7162800" cy="1483360"/>
        </p:xfrm>
        <a:graphic>
          <a:graphicData uri="http://schemas.openxmlformats.org/drawingml/2006/table">
            <a:tbl>
              <a:tblPr firstRow="1" bandRow="1">
                <a:tableStyleId>{2D5ABB26-0587-4C30-8999-92F81FD0307C}</a:tableStyleId>
              </a:tblPr>
              <a:tblGrid>
                <a:gridCol w="3581400"/>
                <a:gridCol w="3581400"/>
              </a:tblGrid>
              <a:tr h="370840">
                <a:tc>
                  <a:txBody>
                    <a:bodyPr/>
                    <a:lstStyle/>
                    <a:p>
                      <a:r>
                        <a:rPr lang="en-IN" dirty="0" err="1" smtClean="0"/>
                        <a:t>Samanth</a:t>
                      </a:r>
                      <a:r>
                        <a:rPr lang="en-IN" dirty="0" smtClean="0"/>
                        <a:t> S </a:t>
                      </a:r>
                      <a:r>
                        <a:rPr lang="en-IN" dirty="0" err="1" smtClean="0"/>
                        <a:t>Mokshagundam</a:t>
                      </a:r>
                      <a:endParaRPr lang="en-IN" dirty="0">
                        <a:latin typeface="+mj-lt"/>
                      </a:endParaRPr>
                    </a:p>
                  </a:txBody>
                  <a:tcPr/>
                </a:tc>
                <a:tc>
                  <a:txBody>
                    <a:bodyPr/>
                    <a:lstStyle/>
                    <a:p>
                      <a:pPr algn="ctr"/>
                      <a:r>
                        <a:rPr lang="en-IN" dirty="0" smtClean="0"/>
                        <a:t>1BM14EC096</a:t>
                      </a:r>
                      <a:endParaRPr lang="en-IN" dirty="0">
                        <a:latin typeface="+mj-lt"/>
                      </a:endParaRPr>
                    </a:p>
                  </a:txBody>
                  <a:tcPr/>
                </a:tc>
              </a:tr>
              <a:tr h="370840">
                <a:tc>
                  <a:txBody>
                    <a:bodyPr/>
                    <a:lstStyle/>
                    <a:p>
                      <a:r>
                        <a:rPr lang="en-IN" dirty="0" err="1" smtClean="0"/>
                        <a:t>Suhas</a:t>
                      </a:r>
                      <a:r>
                        <a:rPr lang="en-IN" dirty="0" smtClean="0"/>
                        <a:t> G</a:t>
                      </a:r>
                      <a:endParaRPr lang="en-IN" dirty="0">
                        <a:latin typeface="+mj-lt"/>
                      </a:endParaRPr>
                    </a:p>
                  </a:txBody>
                  <a:tcPr/>
                </a:tc>
                <a:tc>
                  <a:txBody>
                    <a:bodyPr/>
                    <a:lstStyle/>
                    <a:p>
                      <a:pPr algn="ctr"/>
                      <a:r>
                        <a:rPr lang="en-IN" dirty="0" smtClean="0"/>
                        <a:t>1BM14EC122</a:t>
                      </a:r>
                      <a:endParaRPr lang="en-IN" dirty="0">
                        <a:latin typeface="+mj-lt"/>
                      </a:endParaRPr>
                    </a:p>
                  </a:txBody>
                  <a:tcPr/>
                </a:tc>
              </a:tr>
              <a:tr h="370840">
                <a:tc>
                  <a:txBody>
                    <a:bodyPr/>
                    <a:lstStyle/>
                    <a:p>
                      <a:r>
                        <a:rPr lang="en-IN" dirty="0" err="1" smtClean="0"/>
                        <a:t>Suhas</a:t>
                      </a:r>
                      <a:r>
                        <a:rPr lang="en-IN" dirty="0" smtClean="0"/>
                        <a:t> T </a:t>
                      </a:r>
                      <a:r>
                        <a:rPr lang="en-IN" dirty="0" err="1" smtClean="0"/>
                        <a:t>Shanbhogue</a:t>
                      </a:r>
                      <a:endParaRPr lang="en-IN" dirty="0">
                        <a:latin typeface="+mj-lt"/>
                      </a:endParaRPr>
                    </a:p>
                  </a:txBody>
                  <a:tcPr/>
                </a:tc>
                <a:tc>
                  <a:txBody>
                    <a:bodyPr/>
                    <a:lstStyle/>
                    <a:p>
                      <a:pPr algn="ctr"/>
                      <a:r>
                        <a:rPr lang="en-IN" dirty="0" smtClean="0"/>
                        <a:t>1BM14EC123</a:t>
                      </a:r>
                      <a:endParaRPr lang="en-IN" dirty="0">
                        <a:latin typeface="+mj-lt"/>
                      </a:endParaRPr>
                    </a:p>
                  </a:txBody>
                  <a:tcPr/>
                </a:tc>
              </a:tr>
              <a:tr h="370840">
                <a:tc>
                  <a:txBody>
                    <a:bodyPr/>
                    <a:lstStyle/>
                    <a:p>
                      <a:r>
                        <a:rPr lang="en-IN" dirty="0" err="1" smtClean="0"/>
                        <a:t>Suraj</a:t>
                      </a:r>
                      <a:r>
                        <a:rPr lang="en-IN" dirty="0" smtClean="0"/>
                        <a:t> S</a:t>
                      </a:r>
                      <a:endParaRPr lang="en-IN" dirty="0">
                        <a:latin typeface="+mj-lt"/>
                      </a:endParaRPr>
                    </a:p>
                  </a:txBody>
                  <a:tcPr/>
                </a:tc>
                <a:tc>
                  <a:txBody>
                    <a:bodyPr/>
                    <a:lstStyle/>
                    <a:p>
                      <a:pPr algn="ctr"/>
                      <a:r>
                        <a:rPr lang="en-IN" dirty="0" smtClean="0"/>
                        <a:t>1BM14EC127</a:t>
                      </a:r>
                      <a:endParaRPr lang="en-IN" dirty="0">
                        <a:latin typeface="+mj-lt"/>
                      </a:endParaRPr>
                    </a:p>
                  </a:txBody>
                  <a:tcPr/>
                </a:tc>
              </a:tr>
            </a:tbl>
          </a:graphicData>
        </a:graphic>
      </p:graphicFrame>
      <p:sp>
        <p:nvSpPr>
          <p:cNvPr id="5" name="TextBox 4"/>
          <p:cNvSpPr txBox="1"/>
          <p:nvPr/>
        </p:nvSpPr>
        <p:spPr>
          <a:xfrm>
            <a:off x="1752600" y="5486400"/>
            <a:ext cx="5181600" cy="1200329"/>
          </a:xfrm>
          <a:prstGeom prst="rect">
            <a:avLst/>
          </a:prstGeom>
          <a:noFill/>
        </p:spPr>
        <p:txBody>
          <a:bodyPr wrap="square" rtlCol="0">
            <a:spAutoFit/>
          </a:bodyPr>
          <a:lstStyle/>
          <a:p>
            <a:pPr algn="ctr"/>
            <a:r>
              <a:rPr lang="en-IN" dirty="0" smtClean="0"/>
              <a:t>Under the guidance of</a:t>
            </a:r>
          </a:p>
          <a:p>
            <a:pPr algn="ctr"/>
            <a:r>
              <a:rPr lang="en-IN" dirty="0" err="1" smtClean="0"/>
              <a:t>Dr.</a:t>
            </a:r>
            <a:r>
              <a:rPr lang="en-IN" dirty="0" smtClean="0"/>
              <a:t> B. S. </a:t>
            </a:r>
            <a:r>
              <a:rPr lang="en-IN" dirty="0" err="1" smtClean="0"/>
              <a:t>Nagabhushana</a:t>
            </a:r>
            <a:endParaRPr lang="en-IN" dirty="0" smtClean="0"/>
          </a:p>
          <a:p>
            <a:pPr algn="ctr"/>
            <a:r>
              <a:rPr lang="en-IN" dirty="0" smtClean="0"/>
              <a:t>Professor</a:t>
            </a:r>
          </a:p>
          <a:p>
            <a:pPr algn="ctr"/>
            <a:r>
              <a:rPr lang="en-IN" dirty="0" smtClean="0"/>
              <a:t>Department of ECE, BMSCE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effectLst>
                  <a:outerShdw blurRad="38100" dist="38100" dir="2700000" algn="tl">
                    <a:srgbClr val="000000">
                      <a:alpha val="43137"/>
                    </a:srgbClr>
                  </a:outerShdw>
                </a:effectLst>
              </a:rPr>
              <a:t>PREPROCESSING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None/>
            </a:pPr>
            <a:r>
              <a:rPr lang="en-US" sz="2400" b="1" dirty="0" smtClean="0">
                <a:latin typeface="Times New Roman" pitchFamily="18" charset="0"/>
                <a:cs typeface="Times New Roman" pitchFamily="18" charset="0"/>
              </a:rPr>
              <a:t>Camera Calibration</a:t>
            </a:r>
            <a:r>
              <a:rPr lang="en-US" sz="18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L</a:t>
            </a:r>
            <a:r>
              <a:rPr lang="en-US" sz="2000" dirty="0" smtClean="0">
                <a:latin typeface="Times New Roman" pitchFamily="18" charset="0"/>
                <a:cs typeface="Times New Roman" pitchFamily="18" charset="0"/>
              </a:rPr>
              <a:t>ogitech C170 web cameras used suffer from radial and tangential distortions. In order to eliminate these errors, the camera intrinsic and extrinsic parameters are required. These parameters are obtained by this process.</a:t>
            </a:r>
          </a:p>
          <a:p>
            <a:r>
              <a:rPr lang="en-US" sz="2000" dirty="0" smtClean="0">
                <a:latin typeface="Times New Roman" pitchFamily="18" charset="0"/>
                <a:cs typeface="Times New Roman" pitchFamily="18" charset="0"/>
              </a:rPr>
              <a:t>Camera Calibration is done by providing both cameras with a well defined test pattern(we used a 7 X 10 chessboard). We provided 100 images of the same chessboard in different orientations</a:t>
            </a:r>
            <a:r>
              <a:rPr lang="en-US" sz="18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object points of the chessboard corners are assumed to be some predefined values.</a:t>
            </a:r>
          </a:p>
          <a:p>
            <a:r>
              <a:rPr lang="en-US" sz="2000" dirty="0" smtClean="0">
                <a:latin typeface="Times New Roman" pitchFamily="18" charset="0"/>
                <a:cs typeface="Times New Roman" pitchFamily="18" charset="0"/>
              </a:rPr>
              <a:t>By determining the corners of the chessboard, the average translation between the image points and object points is estimated for all the images and based on this, the camera parameters are determined.</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effectLst>
                  <a:outerShdw blurRad="38100" dist="38100" dir="2700000" algn="tl">
                    <a:srgbClr val="000000">
                      <a:alpha val="43137"/>
                    </a:srgbClr>
                  </a:outerShdw>
                </a:effectLst>
              </a:rPr>
              <a:t>PREPROCESSING contd.</a:t>
            </a:r>
            <a:endParaRPr lang="en-US" dirty="0">
              <a:effectLst>
                <a:outerShdw blurRad="38100" dist="38100" dir="2700000" algn="tl">
                  <a:srgbClr val="000000">
                    <a:alpha val="43137"/>
                  </a:srgbClr>
                </a:outerShdw>
              </a:effectLst>
            </a:endParaRPr>
          </a:p>
        </p:txBody>
      </p:sp>
      <p:pic>
        <p:nvPicPr>
          <p:cNvPr id="4" name="Content Placeholder 3" descr="F:\literature\Academics\VII sem\ESD\self study\checker+board_righ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2819400" cy="2133600"/>
          </a:xfrm>
          <a:prstGeom prst="rect">
            <a:avLst/>
          </a:prstGeom>
          <a:noFill/>
          <a:ln w="9525">
            <a:noFill/>
            <a:miter lim="800000"/>
            <a:headEnd/>
            <a:tailEnd/>
          </a:ln>
        </p:spPr>
      </p:pic>
      <p:pic>
        <p:nvPicPr>
          <p:cNvPr id="5" name="Picture 4" descr="F:\literature\Academics\VII sem\ESD\self study\checker+board_left.PNG"/>
          <p:cNvPicPr/>
          <p:nvPr/>
        </p:nvPicPr>
        <p:blipFill>
          <a:blip r:embed="rId3"/>
          <a:srcRect/>
          <a:stretch>
            <a:fillRect/>
          </a:stretch>
        </p:blipFill>
        <p:spPr bwMode="auto">
          <a:xfrm>
            <a:off x="4572000" y="1981200"/>
            <a:ext cx="2895600" cy="2133600"/>
          </a:xfrm>
          <a:prstGeom prst="rect">
            <a:avLst/>
          </a:prstGeom>
          <a:noFill/>
          <a:ln w="9525">
            <a:noFill/>
            <a:miter lim="800000"/>
            <a:headEnd/>
            <a:tailEnd/>
          </a:ln>
        </p:spPr>
      </p:pic>
      <p:sp>
        <p:nvSpPr>
          <p:cNvPr id="7" name="TextBox 6"/>
          <p:cNvSpPr txBox="1"/>
          <p:nvPr/>
        </p:nvSpPr>
        <p:spPr>
          <a:xfrm>
            <a:off x="685800" y="4343400"/>
            <a:ext cx="2743200" cy="646331"/>
          </a:xfrm>
          <a:prstGeom prst="rect">
            <a:avLst/>
          </a:prstGeom>
          <a:noFill/>
        </p:spPr>
        <p:txBody>
          <a:bodyPr wrap="square" rtlCol="0">
            <a:spAutoFit/>
          </a:bodyPr>
          <a:lstStyle/>
          <a:p>
            <a:r>
              <a:rPr lang="en-US" dirty="0" smtClean="0"/>
              <a:t>Chessboard image captured from left camera</a:t>
            </a:r>
            <a:endParaRPr lang="en-US" dirty="0"/>
          </a:p>
        </p:txBody>
      </p:sp>
      <p:sp>
        <p:nvSpPr>
          <p:cNvPr id="8" name="TextBox 7"/>
          <p:cNvSpPr txBox="1"/>
          <p:nvPr/>
        </p:nvSpPr>
        <p:spPr>
          <a:xfrm>
            <a:off x="4572000" y="4343400"/>
            <a:ext cx="2743200" cy="646331"/>
          </a:xfrm>
          <a:prstGeom prst="rect">
            <a:avLst/>
          </a:prstGeom>
          <a:noFill/>
        </p:spPr>
        <p:txBody>
          <a:bodyPr wrap="square" rtlCol="0">
            <a:spAutoFit/>
          </a:bodyPr>
          <a:lstStyle/>
          <a:p>
            <a:r>
              <a:rPr lang="en-US" dirty="0" smtClean="0"/>
              <a:t>Chessboard image captured from right camera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dirty="0" smtClean="0">
                <a:effectLst>
                  <a:outerShdw blurRad="38100" dist="38100" dir="2700000" algn="tl">
                    <a:srgbClr val="000000">
                      <a:alpha val="43137"/>
                    </a:srgbClr>
                  </a:outerShdw>
                </a:effectLst>
              </a:rPr>
              <a:t>PREPROCESSING  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828800"/>
            <a:ext cx="8229600" cy="5029200"/>
          </a:xfrm>
        </p:spPr>
        <p:txBody>
          <a:bodyPr/>
          <a:lstStyle/>
          <a:p>
            <a:pPr>
              <a:buNone/>
            </a:pPr>
            <a:r>
              <a:rPr lang="en-US" sz="2400" b="1" dirty="0" smtClean="0">
                <a:latin typeface="Times New Roman" pitchFamily="18" charset="0"/>
                <a:cs typeface="Times New Roman" pitchFamily="18" charset="0"/>
              </a:rPr>
              <a:t>Block Matcher Tuning</a:t>
            </a:r>
            <a:r>
              <a:rPr lang="en-US" sz="2400" dirty="0" smtClean="0">
                <a:latin typeface="Times New Roman" pitchFamily="18" charset="0"/>
                <a:cs typeface="Times New Roman" pitchFamily="18" charset="0"/>
              </a:rPr>
              <a:t>:</a:t>
            </a:r>
          </a:p>
          <a:p>
            <a:r>
              <a:rPr lang="en-IN" sz="2000" dirty="0">
                <a:latin typeface="Times New Roman" pitchFamily="18" charset="0"/>
                <a:cs typeface="Times New Roman" pitchFamily="18" charset="0"/>
              </a:rPr>
              <a:t>Semi Global Matching is a method which we are using to compute disparity. But it has a lot of parameters to be tuned for a particular hardware setup. So, to help in tuning we wrote an application to tune the parameters on the fly while observing the </a:t>
            </a:r>
            <a:r>
              <a:rPr lang="en-IN" sz="2000" dirty="0" smtClean="0">
                <a:latin typeface="Times New Roman" pitchFamily="18" charset="0"/>
                <a:cs typeface="Times New Roman" pitchFamily="18" charset="0"/>
              </a:rPr>
              <a:t>disparity. As a result, we were able to obtain the required parameters of SGBM needed for proper disparity computation.</a:t>
            </a:r>
          </a:p>
          <a:p>
            <a:r>
              <a:rPr lang="en-IN" sz="2000" dirty="0" smtClean="0">
                <a:latin typeface="Times New Roman" pitchFamily="18" charset="0"/>
                <a:cs typeface="Times New Roman" pitchFamily="18" charset="0"/>
              </a:rPr>
              <a:t>The GUI of the block matcher is shown below.</a:t>
            </a:r>
          </a:p>
          <a:p>
            <a:pPr>
              <a:buNone/>
            </a:pPr>
            <a:endParaRPr lang="en-US" sz="2000" dirty="0" smtClean="0">
              <a:latin typeface="Times New Roman" pitchFamily="18" charset="0"/>
              <a:cs typeface="Times New Roman" pitchFamily="18" charset="0"/>
            </a:endParaRPr>
          </a:p>
          <a:p>
            <a:endParaRPr lang="en-US" sz="2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295400" y="4343400"/>
            <a:ext cx="6477000" cy="2209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PREPROCESSING  contd.</a:t>
            </a:r>
            <a:endParaRPr lang="en-US" dirty="0">
              <a:effectLst>
                <a:outerShdw blurRad="38100" dist="38100" dir="2700000" algn="tl">
                  <a:srgbClr val="000000">
                    <a:alpha val="43137"/>
                  </a:srgbClr>
                </a:outerShdw>
              </a:effectLst>
            </a:endParaRPr>
          </a:p>
        </p:txBody>
      </p:sp>
      <p:pic>
        <p:nvPicPr>
          <p:cNvPr id="1026" name="Picture 2" descr="F:\report\ppt images\block matcher.png"/>
          <p:cNvPicPr>
            <a:picLocks noChangeAspect="1" noChangeArrowheads="1"/>
          </p:cNvPicPr>
          <p:nvPr/>
        </p:nvPicPr>
        <p:blipFill>
          <a:blip r:embed="rId2"/>
          <a:srcRect/>
          <a:stretch>
            <a:fillRect/>
          </a:stretch>
        </p:blipFill>
        <p:spPr bwMode="auto">
          <a:xfrm>
            <a:off x="1143000" y="1981200"/>
            <a:ext cx="7636979" cy="41148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
            <a:ext cx="8229600" cy="860941"/>
          </a:xfrm>
        </p:spPr>
        <p:txBody>
          <a:bodyPr/>
          <a:lstStyle/>
          <a:p>
            <a:pPr algn="ctr"/>
            <a:r>
              <a:rPr lang="en-IN" dirty="0" smtClean="0">
                <a:effectLst>
                  <a:outerShdw blurRad="38100" dist="38100" dir="2700000" algn="tl">
                    <a:srgbClr val="000000">
                      <a:alpha val="43137"/>
                    </a:srgbClr>
                  </a:outerShdw>
                </a:effectLst>
              </a:rPr>
              <a:t>Implementation Process</a:t>
            </a:r>
            <a:endParaRPr lang="en-IN" dirty="0">
              <a:effectLst>
                <a:outerShdw blurRad="38100" dist="38100" dir="2700000" algn="tl">
                  <a:srgbClr val="000000">
                    <a:alpha val="43137"/>
                  </a:srgbClr>
                </a:outerShdw>
              </a:effectLst>
            </a:endParaRPr>
          </a:p>
        </p:txBody>
      </p:sp>
      <p:sp>
        <p:nvSpPr>
          <p:cNvPr id="4" name="Rounded Rectangle 8"/>
          <p:cNvSpPr>
            <a:spLocks noChangeArrowheads="1"/>
          </p:cNvSpPr>
          <p:nvPr/>
        </p:nvSpPr>
        <p:spPr bwMode="auto">
          <a:xfrm>
            <a:off x="5334000" y="1066800"/>
            <a:ext cx="2743200" cy="5486400"/>
          </a:xfrm>
          <a:prstGeom prst="roundRect">
            <a:avLst>
              <a:gd name="adj" fmla="val 16667"/>
            </a:avLst>
          </a:prstGeom>
          <a:solidFill>
            <a:srgbClr val="4F81BD"/>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5" name="Rounded Rectangle 9"/>
          <p:cNvSpPr>
            <a:spLocks noChangeArrowheads="1"/>
          </p:cNvSpPr>
          <p:nvPr/>
        </p:nvSpPr>
        <p:spPr bwMode="auto">
          <a:xfrm>
            <a:off x="5943600" y="1600200"/>
            <a:ext cx="1447801" cy="411162"/>
          </a:xfrm>
          <a:prstGeom prst="roundRect">
            <a:avLst>
              <a:gd name="adj" fmla="val 16667"/>
            </a:avLst>
          </a:prstGeom>
          <a:solidFill>
            <a:srgbClr val="FFFFFF"/>
          </a:solidFill>
          <a:ln w="25400">
            <a:solidFill>
              <a:srgbClr val="4F81BD"/>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Server</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Down Arrow 10"/>
          <p:cNvSpPr>
            <a:spLocks noChangeArrowheads="1"/>
          </p:cNvSpPr>
          <p:nvPr/>
        </p:nvSpPr>
        <p:spPr bwMode="auto">
          <a:xfrm>
            <a:off x="6553200" y="2133600"/>
            <a:ext cx="228600" cy="320675"/>
          </a:xfrm>
          <a:prstGeom prst="downArrow">
            <a:avLst>
              <a:gd name="adj1" fmla="val 50000"/>
              <a:gd name="adj2" fmla="val 50097"/>
            </a:avLst>
          </a:prstGeom>
          <a:solidFill>
            <a:srgbClr val="FFFFFF"/>
          </a:solidFill>
          <a:ln w="25400">
            <a:solidFill>
              <a:srgbClr val="4F81BD"/>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7" name="Rounded Rectangle 11"/>
          <p:cNvSpPr>
            <a:spLocks noChangeArrowheads="1"/>
          </p:cNvSpPr>
          <p:nvPr/>
        </p:nvSpPr>
        <p:spPr bwMode="auto">
          <a:xfrm>
            <a:off x="5943600" y="2514600"/>
            <a:ext cx="1524001" cy="381000"/>
          </a:xfrm>
          <a:prstGeom prst="roundRect">
            <a:avLst>
              <a:gd name="adj" fmla="val 16667"/>
            </a:avLst>
          </a:prstGeom>
          <a:solidFill>
            <a:srgbClr val="FFFFFF"/>
          </a:solidFill>
          <a:ln w="25400">
            <a:solidFill>
              <a:srgbClr val="4F81BD"/>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Undistortion&amp;</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Rectification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Down Arrow 12"/>
          <p:cNvSpPr>
            <a:spLocks noChangeArrowheads="1"/>
          </p:cNvSpPr>
          <p:nvPr/>
        </p:nvSpPr>
        <p:spPr bwMode="auto">
          <a:xfrm>
            <a:off x="6553200" y="3048000"/>
            <a:ext cx="236538" cy="320675"/>
          </a:xfrm>
          <a:prstGeom prst="downArrow">
            <a:avLst>
              <a:gd name="adj1" fmla="val 50000"/>
              <a:gd name="adj2" fmla="val 50029"/>
            </a:avLst>
          </a:prstGeom>
          <a:solidFill>
            <a:srgbClr val="FFFFFF"/>
          </a:solidFill>
          <a:ln w="25400">
            <a:solidFill>
              <a:srgbClr val="4F81BD"/>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9" name="Rounded Rectangle 13"/>
          <p:cNvSpPr>
            <a:spLocks noChangeArrowheads="1"/>
          </p:cNvSpPr>
          <p:nvPr/>
        </p:nvSpPr>
        <p:spPr bwMode="auto">
          <a:xfrm>
            <a:off x="5943600" y="3505200"/>
            <a:ext cx="1409700" cy="373062"/>
          </a:xfrm>
          <a:prstGeom prst="roundRect">
            <a:avLst>
              <a:gd name="adj" fmla="val 16667"/>
            </a:avLst>
          </a:prstGeom>
          <a:solidFill>
            <a:srgbClr val="FFFFFF"/>
          </a:solidFill>
          <a:ln w="25400">
            <a:solidFill>
              <a:srgbClr val="4F81BD"/>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Disparity Computation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Down Arrow 14"/>
          <p:cNvSpPr>
            <a:spLocks noChangeArrowheads="1"/>
          </p:cNvSpPr>
          <p:nvPr/>
        </p:nvSpPr>
        <p:spPr bwMode="auto">
          <a:xfrm>
            <a:off x="6553200" y="4038600"/>
            <a:ext cx="220662" cy="320675"/>
          </a:xfrm>
          <a:prstGeom prst="downArrow">
            <a:avLst>
              <a:gd name="adj1" fmla="val 50000"/>
              <a:gd name="adj2" fmla="val 50170"/>
            </a:avLst>
          </a:prstGeom>
          <a:solidFill>
            <a:srgbClr val="FFFFFF"/>
          </a:solidFill>
          <a:ln w="25400">
            <a:solidFill>
              <a:srgbClr val="4F81BD"/>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1" name="Rounded Rectangle 15"/>
          <p:cNvSpPr>
            <a:spLocks noChangeArrowheads="1"/>
          </p:cNvSpPr>
          <p:nvPr/>
        </p:nvSpPr>
        <p:spPr bwMode="auto">
          <a:xfrm>
            <a:off x="5981700" y="4419600"/>
            <a:ext cx="1409700" cy="509587"/>
          </a:xfrm>
          <a:prstGeom prst="roundRect">
            <a:avLst>
              <a:gd name="adj" fmla="val 16667"/>
            </a:avLst>
          </a:prstGeom>
          <a:solidFill>
            <a:srgbClr val="FFFFFF"/>
          </a:solidFill>
          <a:ln w="25400">
            <a:solidFill>
              <a:srgbClr val="4F81BD"/>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Thresholding&amp; Segmentation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Down Arrow 16"/>
          <p:cNvSpPr>
            <a:spLocks noChangeArrowheads="1"/>
          </p:cNvSpPr>
          <p:nvPr/>
        </p:nvSpPr>
        <p:spPr bwMode="auto">
          <a:xfrm>
            <a:off x="6553200" y="5029200"/>
            <a:ext cx="228600" cy="381000"/>
          </a:xfrm>
          <a:prstGeom prst="downArrow">
            <a:avLst>
              <a:gd name="adj1" fmla="val 50000"/>
              <a:gd name="adj2" fmla="val 50000"/>
            </a:avLst>
          </a:prstGeom>
          <a:solidFill>
            <a:srgbClr val="FFFFFF"/>
          </a:solidFill>
          <a:ln w="25400">
            <a:solidFill>
              <a:srgbClr val="4F81BD"/>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 name="Rounded Rectangle 17"/>
          <p:cNvSpPr>
            <a:spLocks noChangeArrowheads="1"/>
          </p:cNvSpPr>
          <p:nvPr/>
        </p:nvSpPr>
        <p:spPr bwMode="auto">
          <a:xfrm>
            <a:off x="5943601" y="5486400"/>
            <a:ext cx="1524000" cy="471487"/>
          </a:xfrm>
          <a:prstGeom prst="roundRect">
            <a:avLst>
              <a:gd name="adj" fmla="val 0"/>
            </a:avLst>
          </a:prstGeom>
          <a:solidFill>
            <a:srgbClr val="FFFFFF"/>
          </a:solidFill>
          <a:ln w="25400">
            <a:solidFill>
              <a:srgbClr val="4F81BD"/>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Generate Feedback Control Signal</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TextBox 13"/>
          <p:cNvSpPr txBox="1"/>
          <p:nvPr/>
        </p:nvSpPr>
        <p:spPr>
          <a:xfrm>
            <a:off x="5867400" y="1143000"/>
            <a:ext cx="1600200" cy="369332"/>
          </a:xfrm>
          <a:prstGeom prst="rect">
            <a:avLst/>
          </a:prstGeom>
          <a:noFill/>
        </p:spPr>
        <p:txBody>
          <a:bodyPr wrap="square" rtlCol="0">
            <a:spAutoFit/>
          </a:bodyPr>
          <a:lstStyle/>
          <a:p>
            <a:pPr algn="ctr"/>
            <a:r>
              <a:rPr lang="en-US" dirty="0" smtClean="0">
                <a:solidFill>
                  <a:schemeClr val="bg1"/>
                </a:solidFill>
              </a:rPr>
              <a:t>Laptop</a:t>
            </a:r>
            <a:endParaRPr lang="en-US" dirty="0">
              <a:solidFill>
                <a:schemeClr val="bg1"/>
              </a:solidFill>
            </a:endParaRPr>
          </a:p>
        </p:txBody>
      </p:sp>
      <p:sp>
        <p:nvSpPr>
          <p:cNvPr id="15" name="Right Arrow 4"/>
          <p:cNvSpPr>
            <a:spLocks noChangeArrowheads="1"/>
          </p:cNvSpPr>
          <p:nvPr/>
        </p:nvSpPr>
        <p:spPr bwMode="auto">
          <a:xfrm>
            <a:off x="3575663" y="2438400"/>
            <a:ext cx="1143000" cy="228600"/>
          </a:xfrm>
          <a:prstGeom prst="rightArrow">
            <a:avLst>
              <a:gd name="adj1" fmla="val 50000"/>
              <a:gd name="adj2" fmla="val 50145"/>
            </a:avLst>
          </a:prstGeom>
          <a:solidFill>
            <a:srgbClr val="4F81BD"/>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6" name="Left Arrow 5"/>
          <p:cNvSpPr>
            <a:spLocks noChangeArrowheads="1"/>
          </p:cNvSpPr>
          <p:nvPr/>
        </p:nvSpPr>
        <p:spPr bwMode="auto">
          <a:xfrm>
            <a:off x="3499463" y="3200400"/>
            <a:ext cx="1165225" cy="220662"/>
          </a:xfrm>
          <a:prstGeom prst="leftArrow">
            <a:avLst>
              <a:gd name="adj1" fmla="val 50000"/>
              <a:gd name="adj2" fmla="val 50043"/>
            </a:avLst>
          </a:prstGeom>
          <a:solidFill>
            <a:srgbClr val="4F81BD"/>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7" name="Text Box 16"/>
          <p:cNvSpPr txBox="1">
            <a:spLocks noChangeArrowheads="1"/>
          </p:cNvSpPr>
          <p:nvPr/>
        </p:nvSpPr>
        <p:spPr bwMode="auto">
          <a:xfrm>
            <a:off x="3680438" y="3379880"/>
            <a:ext cx="868363" cy="2444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Feedback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Text Box 17"/>
          <p:cNvSpPr txBox="1">
            <a:spLocks noChangeArrowheads="1"/>
          </p:cNvSpPr>
          <p:nvPr/>
        </p:nvSpPr>
        <p:spPr bwMode="auto">
          <a:xfrm>
            <a:off x="3646306" y="2642394"/>
            <a:ext cx="936625" cy="1825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Images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9" name="Diagram 18"/>
          <p:cNvGraphicFramePr/>
          <p:nvPr>
            <p:extLst>
              <p:ext uri="{D42A27DB-BD31-4B8C-83A1-F6EECF244321}">
                <p14:modId xmlns:p14="http://schemas.microsoft.com/office/powerpoint/2010/main" val="2478734489"/>
              </p:ext>
            </p:extLst>
          </p:nvPr>
        </p:nvGraphicFramePr>
        <p:xfrm>
          <a:off x="832463" y="2133600"/>
          <a:ext cx="2286000"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TextBox 19"/>
          <p:cNvSpPr txBox="1"/>
          <p:nvPr/>
        </p:nvSpPr>
        <p:spPr>
          <a:xfrm>
            <a:off x="1289663" y="2209800"/>
            <a:ext cx="1359218" cy="369332"/>
          </a:xfrm>
          <a:prstGeom prst="rect">
            <a:avLst/>
          </a:prstGeom>
          <a:noFill/>
        </p:spPr>
        <p:txBody>
          <a:bodyPr wrap="none" rtlCol="0">
            <a:spAutoFit/>
          </a:bodyPr>
          <a:lstStyle/>
          <a:p>
            <a:r>
              <a:rPr lang="en-US" dirty="0" smtClean="0">
                <a:solidFill>
                  <a:schemeClr val="bg1"/>
                </a:solidFill>
              </a:rPr>
              <a:t>Raspberry Pi</a:t>
            </a:r>
            <a:endParaRPr lang="en-US" dirty="0">
              <a:solidFill>
                <a:schemeClr val="bg1"/>
              </a:solidFill>
            </a:endParaRPr>
          </a:p>
        </p:txBody>
      </p:sp>
      <p:grpSp>
        <p:nvGrpSpPr>
          <p:cNvPr id="21" name="Group 20"/>
          <p:cNvGrpSpPr/>
          <p:nvPr/>
        </p:nvGrpSpPr>
        <p:grpSpPr>
          <a:xfrm>
            <a:off x="1518263" y="3276600"/>
            <a:ext cx="902927" cy="451036"/>
            <a:chOff x="1047518" y="546823"/>
            <a:chExt cx="902927" cy="451036"/>
          </a:xfrm>
        </p:grpSpPr>
        <p:sp>
          <p:nvSpPr>
            <p:cNvPr id="22" name="Rounded Rectangle 21"/>
            <p:cNvSpPr/>
            <p:nvPr/>
          </p:nvSpPr>
          <p:spPr>
            <a:xfrm>
              <a:off x="1047518" y="546823"/>
              <a:ext cx="902927" cy="451036"/>
            </a:xfrm>
            <a:prstGeom prst="roundRect">
              <a:avLst>
                <a:gd name="adj" fmla="val 105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Rounded Rectangle 4"/>
            <p:cNvSpPr/>
            <p:nvPr/>
          </p:nvSpPr>
          <p:spPr>
            <a:xfrm>
              <a:off x="1061389" y="560694"/>
              <a:ext cx="875185" cy="42329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N" sz="1200" dirty="0" smtClean="0"/>
                <a:t>Feedback</a:t>
              </a:r>
              <a:endParaRPr lang="en-IN" sz="1200" kern="1200" dirty="0"/>
            </a:p>
          </p:txBody>
        </p:sp>
      </p:grpSp>
    </p:spTree>
    <p:extLst>
      <p:ext uri="{BB962C8B-B14F-4D97-AF65-F5344CB8AC3E}">
        <p14:creationId xmlns:p14="http://schemas.microsoft.com/office/powerpoint/2010/main" val="810728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effectLst>
                  <a:outerShdw blurRad="38100" dist="38100" dir="2700000" algn="tl">
                    <a:srgbClr val="000000">
                      <a:alpha val="43137"/>
                    </a:srgbClr>
                  </a:outerShdw>
                </a:effectLst>
              </a:rPr>
              <a:t>IMPLEMENTATION  PROCESS </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lvl="0">
              <a:buNone/>
            </a:pPr>
            <a:r>
              <a:rPr lang="en-IN" sz="2400" b="1" dirty="0">
                <a:latin typeface="Times New Roman" pitchFamily="18" charset="0"/>
                <a:cs typeface="Times New Roman" pitchFamily="18" charset="0"/>
              </a:rPr>
              <a:t>Image Capture</a:t>
            </a:r>
            <a:endParaRPr lang="en-US" sz="2400" dirty="0">
              <a:latin typeface="Times New Roman" pitchFamily="18" charset="0"/>
              <a:cs typeface="Times New Roman" pitchFamily="18" charset="0"/>
            </a:endParaRPr>
          </a:p>
          <a:p>
            <a:r>
              <a:rPr lang="en-IN" sz="2000" dirty="0">
                <a:latin typeface="Times New Roman" pitchFamily="18" charset="0"/>
                <a:cs typeface="Times New Roman" pitchFamily="18" charset="0"/>
              </a:rPr>
              <a:t>Using two L</a:t>
            </a:r>
            <a:r>
              <a:rPr lang="en-IN" sz="2000" dirty="0" smtClean="0">
                <a:latin typeface="Times New Roman" pitchFamily="18" charset="0"/>
                <a:cs typeface="Times New Roman" pitchFamily="18" charset="0"/>
              </a:rPr>
              <a:t>ogitech C170 </a:t>
            </a:r>
            <a:r>
              <a:rPr lang="en-IN" sz="2000" dirty="0">
                <a:latin typeface="Times New Roman" pitchFamily="18" charset="0"/>
                <a:cs typeface="Times New Roman" pitchFamily="18" charset="0"/>
              </a:rPr>
              <a:t>web cameras, two images each representing different perspectives of the same scene are captured.  For the purpose of illustration of the concepts detailed below, we make use of a stereo image pair we have captured with the help of the web cameras we have </a:t>
            </a:r>
            <a:r>
              <a:rPr lang="en-IN" sz="2000" dirty="0" smtClean="0">
                <a:latin typeface="Times New Roman" pitchFamily="18" charset="0"/>
                <a:cs typeface="Times New Roman" pitchFamily="18" charset="0"/>
              </a:rPr>
              <a:t>used. The stereo image is shown below.</a:t>
            </a:r>
          </a:p>
          <a:p>
            <a:endParaRPr lang="en-IN"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7" name="Picture 3" descr="F:\report\ppt images\image capture.png"/>
          <p:cNvPicPr>
            <a:picLocks noChangeAspect="1" noChangeArrowheads="1"/>
          </p:cNvPicPr>
          <p:nvPr/>
        </p:nvPicPr>
        <p:blipFill>
          <a:blip r:embed="rId2"/>
          <a:srcRect/>
          <a:stretch>
            <a:fillRect/>
          </a:stretch>
        </p:blipFill>
        <p:spPr bwMode="auto">
          <a:xfrm>
            <a:off x="1143000" y="4038600"/>
            <a:ext cx="6669865" cy="22098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effectLst>
                  <a:outerShdw blurRad="38100" dist="38100" dir="2700000" algn="tl">
                    <a:srgbClr val="000000">
                      <a:alpha val="43137"/>
                    </a:srgbClr>
                  </a:outerShdw>
                </a:effectLst>
              </a:rPr>
              <a:t>IMPLEMENTATION PROCESS </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None/>
            </a:pPr>
            <a:r>
              <a:rPr lang="en-US" sz="2400" b="1" dirty="0" smtClean="0">
                <a:latin typeface="Times New Roman" pitchFamily="18" charset="0"/>
                <a:cs typeface="Times New Roman" pitchFamily="18" charset="0"/>
              </a:rPr>
              <a:t>Client</a:t>
            </a:r>
          </a:p>
          <a:p>
            <a:r>
              <a:rPr lang="en-IN" sz="2000" dirty="0">
                <a:latin typeface="Times New Roman" pitchFamily="18" charset="0"/>
                <a:cs typeface="Times New Roman" pitchFamily="18" charset="0"/>
              </a:rPr>
              <a:t>We are using Raspberry Pi as the client to capture image and then convert the image to gray-scale and send it to the laptop over wireless LAN.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Raspberry </a:t>
            </a:r>
            <a:r>
              <a:rPr lang="en-IN" sz="2000" dirty="0">
                <a:latin typeface="Times New Roman" pitchFamily="18" charset="0"/>
                <a:cs typeface="Times New Roman" pitchFamily="18" charset="0"/>
              </a:rPr>
              <a:t>Pi 3 Model B </a:t>
            </a:r>
            <a:r>
              <a:rPr lang="en-IN" sz="2000" dirty="0" smtClean="0">
                <a:latin typeface="Times New Roman" pitchFamily="18" charset="0"/>
                <a:cs typeface="Times New Roman" pitchFamily="18" charset="0"/>
              </a:rPr>
              <a:t>has an </a:t>
            </a:r>
            <a:r>
              <a:rPr lang="en-IN" sz="2000" dirty="0">
                <a:latin typeface="Times New Roman" pitchFamily="18" charset="0"/>
                <a:cs typeface="Times New Roman" pitchFamily="18" charset="0"/>
              </a:rPr>
              <a:t>on board BCM43438 wireless LAN, which </a:t>
            </a:r>
            <a:r>
              <a:rPr lang="en-IN" sz="2000" dirty="0" smtClean="0">
                <a:latin typeface="Times New Roman" pitchFamily="18" charset="0"/>
                <a:cs typeface="Times New Roman" pitchFamily="18" charset="0"/>
              </a:rPr>
              <a:t>can be used </a:t>
            </a:r>
            <a:r>
              <a:rPr lang="en-IN" sz="2000" dirty="0">
                <a:latin typeface="Times New Roman" pitchFamily="18" charset="0"/>
                <a:cs typeface="Times New Roman" pitchFamily="18" charset="0"/>
              </a:rPr>
              <a:t>to connect to a mobile hotspot, also to which the laptop is connected as well. Since this is a real-time application, streaming protocol based on UDP is </a:t>
            </a:r>
            <a:r>
              <a:rPr lang="en-IN" sz="2000" dirty="0" smtClean="0">
                <a:latin typeface="Times New Roman" pitchFamily="18" charset="0"/>
                <a:cs typeface="Times New Roman" pitchFamily="18" charset="0"/>
              </a:rPr>
              <a:t>used.</a:t>
            </a:r>
          </a:p>
          <a:p>
            <a:pPr>
              <a:buNone/>
            </a:pPr>
            <a:r>
              <a:rPr lang="en-IN" sz="2400" b="1" dirty="0" smtClean="0">
                <a:latin typeface="Times New Roman" pitchFamily="18" charset="0"/>
                <a:cs typeface="Times New Roman" pitchFamily="18" charset="0"/>
              </a:rPr>
              <a:t>Server</a:t>
            </a:r>
          </a:p>
          <a:p>
            <a:r>
              <a:rPr lang="en-IN" sz="2000" dirty="0">
                <a:latin typeface="Times New Roman" pitchFamily="18" charset="0"/>
                <a:cs typeface="Times New Roman" pitchFamily="18" charset="0"/>
              </a:rPr>
              <a:t>Laptop acts as the server which receives the image from the raspberry pi and processes on it</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After processing, laptop sends the feedback control signal.</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lstStyle/>
          <a:p>
            <a:pPr algn="ctr"/>
            <a:r>
              <a:rPr lang="en-US" dirty="0" smtClean="0">
                <a:effectLst>
                  <a:outerShdw blurRad="38100" dist="38100" dir="2700000" algn="tl">
                    <a:srgbClr val="000000">
                      <a:alpha val="43137"/>
                    </a:srgbClr>
                  </a:outerShdw>
                </a:effectLst>
              </a:rPr>
              <a:t>IMPLEMENTATION PROCESS </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752600"/>
            <a:ext cx="8229600" cy="4953000"/>
          </a:xfrm>
        </p:spPr>
        <p:txBody>
          <a:bodyPr/>
          <a:lstStyle/>
          <a:p>
            <a:pPr lvl="0">
              <a:buNone/>
            </a:pPr>
            <a:r>
              <a:rPr lang="en-IN" sz="2400" b="1" dirty="0" smtClean="0">
                <a:latin typeface="Times New Roman" pitchFamily="18" charset="0"/>
                <a:cs typeface="Times New Roman" pitchFamily="18" charset="0"/>
              </a:rPr>
              <a:t>Undistortion </a:t>
            </a:r>
            <a:r>
              <a:rPr lang="en-IN" sz="2400" b="1" dirty="0">
                <a:latin typeface="Times New Roman" pitchFamily="18" charset="0"/>
                <a:cs typeface="Times New Roman" pitchFamily="18" charset="0"/>
              </a:rPr>
              <a:t>And </a:t>
            </a:r>
            <a:r>
              <a:rPr lang="en-IN" sz="2400" b="1" dirty="0" smtClean="0">
                <a:latin typeface="Times New Roman" pitchFamily="18" charset="0"/>
                <a:cs typeface="Times New Roman" pitchFamily="18" charset="0"/>
              </a:rPr>
              <a:t>Rectification</a:t>
            </a:r>
          </a:p>
          <a:p>
            <a:r>
              <a:rPr lang="en-IN" sz="2000" dirty="0">
                <a:latin typeface="Times New Roman" pitchFamily="18" charset="0"/>
                <a:cs typeface="Times New Roman" pitchFamily="18" charset="0"/>
              </a:rPr>
              <a:t>With the help of the camera parameters, the  images captured from both the left and right cameras  are subjected to image </a:t>
            </a:r>
            <a:r>
              <a:rPr lang="en-IN" sz="2000" dirty="0" err="1">
                <a:latin typeface="Times New Roman" pitchFamily="18" charset="0"/>
                <a:cs typeface="Times New Roman" pitchFamily="18" charset="0"/>
              </a:rPr>
              <a:t>undistortion</a:t>
            </a:r>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undistorted image is then subjected to rectification, where the image planes of both the captured images are made parallel to each other. The rectified image pair for the above test images are shown </a:t>
            </a:r>
            <a:r>
              <a:rPr lang="en-IN" sz="2000" dirty="0" smtClean="0">
                <a:latin typeface="Times New Roman" pitchFamily="18" charset="0"/>
                <a:cs typeface="Times New Roman" pitchFamily="18" charset="0"/>
              </a:rPr>
              <a:t>below.</a:t>
            </a:r>
          </a:p>
          <a:p>
            <a:endParaRPr lang="en-IN"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buNone/>
            </a:pPr>
            <a:endParaRPr lang="en-US" dirty="0"/>
          </a:p>
        </p:txBody>
      </p:sp>
      <p:pic>
        <p:nvPicPr>
          <p:cNvPr id="5" name="Picture 2" descr="F:\report\ppt images\rectified pair.png"/>
          <p:cNvPicPr>
            <a:picLocks noChangeAspect="1" noChangeArrowheads="1"/>
          </p:cNvPicPr>
          <p:nvPr/>
        </p:nvPicPr>
        <p:blipFill>
          <a:blip r:embed="rId2"/>
          <a:srcRect/>
          <a:stretch>
            <a:fillRect/>
          </a:stretch>
        </p:blipFill>
        <p:spPr bwMode="auto">
          <a:xfrm>
            <a:off x="1447800" y="4114800"/>
            <a:ext cx="5410200" cy="23622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effectLst>
                  <a:outerShdw blurRad="38100" dist="38100" dir="2700000" algn="tl">
                    <a:srgbClr val="000000">
                      <a:alpha val="43137"/>
                    </a:srgbClr>
                  </a:outerShdw>
                </a:effectLst>
              </a:rPr>
              <a:t>IMPLEMENTATION PROCESS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lvl="0">
              <a:buNone/>
            </a:pPr>
            <a:r>
              <a:rPr lang="en-IN" sz="2400" b="1" dirty="0">
                <a:latin typeface="Times New Roman" pitchFamily="18" charset="0"/>
                <a:cs typeface="Times New Roman" pitchFamily="18" charset="0"/>
              </a:rPr>
              <a:t>Disparity Computation</a:t>
            </a:r>
            <a:endParaRPr lang="en-US" sz="2400" dirty="0">
              <a:latin typeface="Times New Roman" pitchFamily="18" charset="0"/>
              <a:cs typeface="Times New Roman" pitchFamily="18" charset="0"/>
            </a:endParaRPr>
          </a:p>
          <a:p>
            <a:r>
              <a:rPr lang="en-IN" sz="2000" dirty="0">
                <a:latin typeface="Times New Roman" pitchFamily="18" charset="0"/>
                <a:cs typeface="Times New Roman" pitchFamily="18" charset="0"/>
              </a:rPr>
              <a:t>The two rectified images are now used to compute the disparity corresponding to both the images.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Disparity </a:t>
            </a:r>
            <a:r>
              <a:rPr lang="en-IN" sz="2000" dirty="0">
                <a:latin typeface="Times New Roman" pitchFamily="18" charset="0"/>
                <a:cs typeface="Times New Roman" pitchFamily="18" charset="0"/>
              </a:rPr>
              <a:t>is formally defined as the differences in </a:t>
            </a:r>
            <a:r>
              <a:rPr lang="en-IN" sz="2000" i="1" dirty="0">
                <a:latin typeface="Times New Roman" pitchFamily="18" charset="0"/>
                <a:cs typeface="Times New Roman" pitchFamily="18" charset="0"/>
              </a:rPr>
              <a:t>x</a:t>
            </a:r>
            <a:r>
              <a:rPr lang="en-IN" sz="2000" dirty="0">
                <a:latin typeface="Times New Roman" pitchFamily="18" charset="0"/>
                <a:cs typeface="Times New Roman" pitchFamily="18" charset="0"/>
              </a:rPr>
              <a:t>-coordinates on the image planes of the same feature viewed in the left and right cameras: </a:t>
            </a:r>
            <a:r>
              <a:rPr lang="en-IN" sz="2000" i="1" dirty="0" err="1">
                <a:latin typeface="Times New Roman" pitchFamily="18" charset="0"/>
                <a:cs typeface="Times New Roman" pitchFamily="18" charset="0"/>
              </a:rPr>
              <a:t>x</a:t>
            </a:r>
            <a:r>
              <a:rPr lang="en-IN" sz="2000" i="1" baseline="-25000" dirty="0" err="1">
                <a:latin typeface="Times New Roman" pitchFamily="18" charset="0"/>
                <a:cs typeface="Times New Roman" pitchFamily="18" charset="0"/>
              </a:rPr>
              <a:t>left</a:t>
            </a:r>
            <a:r>
              <a:rPr lang="en-IN" sz="2000" dirty="0">
                <a:latin typeface="Times New Roman" pitchFamily="18" charset="0"/>
                <a:cs typeface="Times New Roman" pitchFamily="18" charset="0"/>
              </a:rPr>
              <a:t>– </a:t>
            </a:r>
            <a:r>
              <a:rPr lang="en-IN" sz="2000" i="1" dirty="0" err="1">
                <a:latin typeface="Times New Roman" pitchFamily="18" charset="0"/>
                <a:cs typeface="Times New Roman" pitchFamily="18" charset="0"/>
              </a:rPr>
              <a:t>x</a:t>
            </a:r>
            <a:r>
              <a:rPr lang="en-IN" sz="2000" i="1" baseline="-25000" dirty="0" err="1">
                <a:latin typeface="Times New Roman" pitchFamily="18" charset="0"/>
                <a:cs typeface="Times New Roman" pitchFamily="18" charset="0"/>
              </a:rPr>
              <a:t>right</a:t>
            </a:r>
            <a:r>
              <a:rPr lang="en-IN" sz="2000" i="1"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The two algorithms which are widely used for disparity computation are BM(Block Matching) and SGBM(Semi Global Block Matching). We have employed SGBM for disparity computation because SGBM offers relatively more accuracy and clarity. The disparity in both gray scale and RGB is shown </a:t>
            </a:r>
            <a:r>
              <a:rPr lang="en-IN" sz="2000" dirty="0" smtClean="0">
                <a:latin typeface="Times New Roman" pitchFamily="18" charset="0"/>
                <a:cs typeface="Times New Roman" pitchFamily="18" charset="0"/>
              </a:rPr>
              <a:t>below.</a:t>
            </a:r>
            <a:endParaRPr lang="en-US" sz="2000" b="1"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effectLst>
                  <a:outerShdw blurRad="38100" dist="38100" dir="2700000" algn="tl">
                    <a:srgbClr val="000000">
                      <a:alpha val="43137"/>
                    </a:srgbClr>
                  </a:outerShdw>
                </a:effectLst>
              </a:rPr>
              <a:t>IMPLEMENTATION PROCESS contd</a:t>
            </a:r>
            <a:r>
              <a:rPr lang="en-US" dirty="0" smtClean="0"/>
              <a:t>.</a:t>
            </a:r>
            <a:endParaRPr lang="en-US" dirty="0"/>
          </a:p>
        </p:txBody>
      </p:sp>
      <p:pic>
        <p:nvPicPr>
          <p:cNvPr id="23554" name="Picture 2" descr="F:\report\ppt images\disparrity.png"/>
          <p:cNvPicPr>
            <a:picLocks noGrp="1" noChangeAspect="1" noChangeArrowheads="1"/>
          </p:cNvPicPr>
          <p:nvPr>
            <p:ph idx="1"/>
          </p:nvPr>
        </p:nvPicPr>
        <p:blipFill>
          <a:blip r:embed="rId2"/>
          <a:srcRect/>
          <a:stretch>
            <a:fillRect/>
          </a:stretch>
        </p:blipFill>
        <p:spPr bwMode="auto">
          <a:xfrm>
            <a:off x="1028700" y="2371725"/>
            <a:ext cx="8001000" cy="2428875"/>
          </a:xfrm>
          <a:prstGeom prst="rect">
            <a:avLst/>
          </a:prstGeom>
          <a:noFill/>
        </p:spPr>
      </p:pic>
      <p:sp>
        <p:nvSpPr>
          <p:cNvPr id="5" name="TextBox 4"/>
          <p:cNvSpPr txBox="1"/>
          <p:nvPr/>
        </p:nvSpPr>
        <p:spPr>
          <a:xfrm>
            <a:off x="2057400" y="4800600"/>
            <a:ext cx="1219200" cy="646331"/>
          </a:xfrm>
          <a:prstGeom prst="rect">
            <a:avLst/>
          </a:prstGeom>
          <a:noFill/>
        </p:spPr>
        <p:txBody>
          <a:bodyPr wrap="square" rtlCol="0">
            <a:spAutoFit/>
          </a:bodyPr>
          <a:lstStyle/>
          <a:p>
            <a:r>
              <a:rPr lang="en-US" dirty="0" smtClean="0"/>
              <a:t>Colored Disparity</a:t>
            </a:r>
            <a:endParaRPr lang="en-US" dirty="0"/>
          </a:p>
        </p:txBody>
      </p:sp>
      <p:sp>
        <p:nvSpPr>
          <p:cNvPr id="6" name="TextBox 5"/>
          <p:cNvSpPr txBox="1"/>
          <p:nvPr/>
        </p:nvSpPr>
        <p:spPr>
          <a:xfrm>
            <a:off x="5181600" y="4781550"/>
            <a:ext cx="1371600" cy="646331"/>
          </a:xfrm>
          <a:prstGeom prst="rect">
            <a:avLst/>
          </a:prstGeom>
          <a:noFill/>
        </p:spPr>
        <p:txBody>
          <a:bodyPr wrap="square" rtlCol="0">
            <a:spAutoFit/>
          </a:bodyPr>
          <a:lstStyle/>
          <a:p>
            <a:r>
              <a:rPr lang="en-US" dirty="0" smtClean="0"/>
              <a:t>Gray Scale Disparity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effectLst>
                  <a:outerShdw blurRad="38100" dist="38100" dir="2700000" algn="tl">
                    <a:srgbClr val="000000">
                      <a:alpha val="43137"/>
                    </a:srgbClr>
                  </a:outerShdw>
                </a:effectLst>
              </a:rPr>
              <a:t>DEDICATION</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chor="ctr"/>
          <a:lstStyle/>
          <a:p>
            <a:pPr algn="ctr">
              <a:buNone/>
            </a:pPr>
            <a:r>
              <a:rPr lang="en-IN" b="1" dirty="0" smtClean="0">
                <a:latin typeface="Times New Roman" pitchFamily="18" charset="0"/>
                <a:cs typeface="Times New Roman" pitchFamily="18" charset="0"/>
              </a:rPr>
              <a:t>   WE WOULD LIKE TO DEDICATE OUR PROJECT TO ALL THE VISUALLY </a:t>
            </a:r>
            <a:r>
              <a:rPr lang="en-IN" b="1" dirty="0" smtClean="0">
                <a:latin typeface="Times New Roman" pitchFamily="18" charset="0"/>
                <a:cs typeface="Times New Roman" pitchFamily="18" charset="0"/>
              </a:rPr>
              <a:t>CHALLENGED</a:t>
            </a:r>
            <a:r>
              <a:rPr lang="en-IN"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PEOPLE ACROSS THE </a:t>
            </a:r>
            <a:r>
              <a:rPr lang="en-IN" b="1" dirty="0" smtClean="0">
                <a:latin typeface="Times New Roman" pitchFamily="18" charset="0"/>
                <a:cs typeface="Times New Roman" pitchFamily="18" charset="0"/>
              </a:rPr>
              <a:t>COUNTRY</a:t>
            </a:r>
            <a:endParaRPr lang="en-IN"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IMPLEMENTATION PROCESS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lvl="0">
              <a:buNone/>
            </a:pPr>
            <a:r>
              <a:rPr lang="en-IN" sz="2400" b="1" dirty="0">
                <a:latin typeface="Times New Roman" pitchFamily="18" charset="0"/>
                <a:cs typeface="Times New Roman" pitchFamily="18" charset="0"/>
              </a:rPr>
              <a:t>Disparity </a:t>
            </a:r>
            <a:r>
              <a:rPr lang="en-IN" sz="2400" b="1" dirty="0" err="1">
                <a:latin typeface="Times New Roman" pitchFamily="18" charset="0"/>
                <a:cs typeface="Times New Roman" pitchFamily="18" charset="0"/>
              </a:rPr>
              <a:t>Thresholding</a:t>
            </a:r>
            <a:r>
              <a:rPr lang="en-IN" sz="2400" b="1" dirty="0">
                <a:latin typeface="Times New Roman" pitchFamily="18" charset="0"/>
                <a:cs typeface="Times New Roman" pitchFamily="18" charset="0"/>
              </a:rPr>
              <a:t> And  </a:t>
            </a:r>
            <a:r>
              <a:rPr lang="en-IN" sz="2400" b="1" dirty="0" smtClean="0">
                <a:latin typeface="Times New Roman" pitchFamily="18" charset="0"/>
                <a:cs typeface="Times New Roman" pitchFamily="18" charset="0"/>
              </a:rPr>
              <a:t>Segmentation</a:t>
            </a:r>
          </a:p>
          <a:p>
            <a:r>
              <a:rPr lang="en-IN" sz="2000" dirty="0">
                <a:latin typeface="Times New Roman" pitchFamily="18" charset="0"/>
                <a:cs typeface="Times New Roman" pitchFamily="18" charset="0"/>
              </a:rPr>
              <a:t>The disparity obtained is then subjected to 2-level binary </a:t>
            </a:r>
            <a:r>
              <a:rPr lang="en-IN" sz="2000" dirty="0" err="1">
                <a:latin typeface="Times New Roman" pitchFamily="18" charset="0"/>
                <a:cs typeface="Times New Roman" pitchFamily="18" charset="0"/>
              </a:rPr>
              <a:t>thresholding</a:t>
            </a:r>
            <a:r>
              <a:rPr lang="en-IN" sz="2000" dirty="0">
                <a:latin typeface="Times New Roman" pitchFamily="18" charset="0"/>
                <a:cs typeface="Times New Roman" pitchFamily="18" charset="0"/>
              </a:rPr>
              <a:t> indicating two levels of proximities. The proximity range for dividing the objects into these two regions is determined by the disparity intensity </a:t>
            </a:r>
            <a:r>
              <a:rPr lang="en-IN" sz="2000" dirty="0" smtClean="0">
                <a:latin typeface="Times New Roman" pitchFamily="18" charset="0"/>
                <a:cs typeface="Times New Roman" pitchFamily="18" charset="0"/>
              </a:rPr>
              <a:t>value.</a:t>
            </a:r>
          </a:p>
          <a:p>
            <a:r>
              <a:rPr lang="en-IN" sz="2000" dirty="0">
                <a:latin typeface="Times New Roman" pitchFamily="18" charset="0"/>
                <a:cs typeface="Times New Roman" pitchFamily="18" charset="0"/>
              </a:rPr>
              <a:t>Each of the proximity image planes obtained are then subjected to segmentation . This is done by dividing each of these image planes into appropriate number of subdivisions. Presence of objects in these subdivisions is determined by contouring. The two regions of proximities are shown </a:t>
            </a:r>
            <a:r>
              <a:rPr lang="en-IN" sz="2000" dirty="0" smtClean="0">
                <a:latin typeface="Times New Roman" pitchFamily="18" charset="0"/>
                <a:cs typeface="Times New Roman" pitchFamily="18" charset="0"/>
              </a:rPr>
              <a:t>below.</a:t>
            </a:r>
            <a:endParaRPr lang="en-US" sz="2000" dirty="0">
              <a:latin typeface="Times New Roman" pitchFamily="18" charset="0"/>
              <a:cs typeface="Times New Roman" pitchFamily="18"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IMPLEMENTATION  PROCESS</a:t>
            </a:r>
            <a:endParaRPr lang="en-US" dirty="0">
              <a:effectLst>
                <a:outerShdw blurRad="38100" dist="38100" dir="2700000" algn="tl">
                  <a:srgbClr val="000000">
                    <a:alpha val="43137"/>
                  </a:srgbClr>
                </a:outerShdw>
              </a:effectLst>
            </a:endParaRPr>
          </a:p>
        </p:txBody>
      </p:sp>
      <p:pic>
        <p:nvPicPr>
          <p:cNvPr id="4" name="Content Placeholder 3"/>
          <p:cNvPicPr>
            <a:picLocks noGrp="1"/>
          </p:cNvPicPr>
          <p:nvPr>
            <p:ph idx="1"/>
          </p:nvPr>
        </p:nvPicPr>
        <p:blipFill>
          <a:blip r:embed="rId2"/>
          <a:srcRect/>
          <a:stretch>
            <a:fillRect/>
          </a:stretch>
        </p:blipFill>
        <p:spPr bwMode="auto">
          <a:xfrm>
            <a:off x="1219200" y="2057400"/>
            <a:ext cx="2895600" cy="2590801"/>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495800" y="2057400"/>
            <a:ext cx="3048000" cy="2521273"/>
          </a:xfrm>
          <a:prstGeom prst="rect">
            <a:avLst/>
          </a:prstGeom>
          <a:noFill/>
          <a:ln w="9525">
            <a:noFill/>
            <a:miter lim="800000"/>
            <a:headEnd/>
            <a:tailEnd/>
          </a:ln>
        </p:spPr>
      </p:pic>
      <p:sp>
        <p:nvSpPr>
          <p:cNvPr id="6" name="TextBox 5"/>
          <p:cNvSpPr txBox="1"/>
          <p:nvPr/>
        </p:nvSpPr>
        <p:spPr>
          <a:xfrm>
            <a:off x="1828800" y="4876800"/>
            <a:ext cx="1905000" cy="923330"/>
          </a:xfrm>
          <a:prstGeom prst="rect">
            <a:avLst/>
          </a:prstGeom>
          <a:noFill/>
        </p:spPr>
        <p:txBody>
          <a:bodyPr wrap="square" rtlCol="0">
            <a:spAutoFit/>
          </a:bodyPr>
          <a:lstStyle/>
          <a:p>
            <a:r>
              <a:rPr lang="en-US" dirty="0" smtClean="0"/>
              <a:t>Obstacles present in “Near” proximity region</a:t>
            </a:r>
            <a:endParaRPr lang="en-US" dirty="0"/>
          </a:p>
        </p:txBody>
      </p:sp>
      <p:sp>
        <p:nvSpPr>
          <p:cNvPr id="7" name="TextBox 6"/>
          <p:cNvSpPr txBox="1"/>
          <p:nvPr/>
        </p:nvSpPr>
        <p:spPr>
          <a:xfrm>
            <a:off x="5105400" y="4876800"/>
            <a:ext cx="1905000" cy="923330"/>
          </a:xfrm>
          <a:prstGeom prst="rect">
            <a:avLst/>
          </a:prstGeom>
          <a:noFill/>
        </p:spPr>
        <p:txBody>
          <a:bodyPr wrap="square" rtlCol="0">
            <a:spAutoFit/>
          </a:bodyPr>
          <a:lstStyle/>
          <a:p>
            <a:r>
              <a:rPr lang="en-US" dirty="0" smtClean="0"/>
              <a:t>Obstacles present in   “Middle” proximity region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IMPLEMENTATION  PROCESS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US" sz="2400" b="1" dirty="0" smtClean="0">
                <a:latin typeface="Times New Roman" pitchFamily="18" charset="0"/>
                <a:cs typeface="Times New Roman" pitchFamily="18" charset="0"/>
              </a:rPr>
              <a:t>Generation of feedback signals</a:t>
            </a:r>
          </a:p>
          <a:p>
            <a:r>
              <a:rPr lang="en-US" sz="2000" dirty="0" smtClean="0">
                <a:latin typeface="Times New Roman" pitchFamily="18" charset="0"/>
                <a:cs typeface="Times New Roman" pitchFamily="18" charset="0"/>
              </a:rPr>
              <a:t>Based on the results of segmentation, feedback signals are generated. The “Near” region being divided into three regions, will have 3 signals each corresponding to a given region. All these signals are appended into a list and the list is sent back to the client.</a:t>
            </a:r>
          </a:p>
          <a:p>
            <a:pPr>
              <a:buNone/>
            </a:pPr>
            <a:r>
              <a:rPr lang="en-US" sz="2400" b="1" dirty="0" smtClean="0">
                <a:latin typeface="Times New Roman" pitchFamily="18" charset="0"/>
                <a:cs typeface="Times New Roman" pitchFamily="18" charset="0"/>
              </a:rPr>
              <a:t>Providing Feedback to the user</a:t>
            </a:r>
          </a:p>
          <a:p>
            <a:r>
              <a:rPr lang="en-IN" sz="2000" dirty="0">
                <a:latin typeface="Times New Roman" pitchFamily="18" charset="0"/>
                <a:cs typeface="Times New Roman" pitchFamily="18" charset="0"/>
              </a:rPr>
              <a:t>According to signal received, appropriate frequency is generated at particular earphone side. The truth table for audio feedback delivery is given in the table </a:t>
            </a:r>
            <a:r>
              <a:rPr lang="en-IN" sz="2000" dirty="0" smtClean="0">
                <a:latin typeface="Times New Roman" pitchFamily="18" charset="0"/>
                <a:cs typeface="Times New Roman" pitchFamily="18" charset="0"/>
              </a:rPr>
              <a:t>below.</a:t>
            </a:r>
            <a:endParaRPr lang="en-US" sz="20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IMPLEMENTATION  PROCESS</a:t>
            </a:r>
            <a:endParaRPr lang="en-US" dirty="0">
              <a:effectLst>
                <a:outerShdw blurRad="38100" dist="38100" dir="2700000" algn="tl">
                  <a:srgbClr val="000000">
                    <a:alpha val="43137"/>
                  </a:srgbClr>
                </a:outerShdw>
              </a:effectLst>
            </a:endParaRPr>
          </a:p>
        </p:txBody>
      </p:sp>
      <p:pic>
        <p:nvPicPr>
          <p:cNvPr id="24578" name="Picture 2"/>
          <p:cNvPicPr>
            <a:picLocks noGrp="1" noChangeAspect="1" noChangeArrowheads="1"/>
          </p:cNvPicPr>
          <p:nvPr>
            <p:ph idx="1"/>
          </p:nvPr>
        </p:nvPicPr>
        <p:blipFill>
          <a:blip r:embed="rId3"/>
          <a:srcRect/>
          <a:stretch>
            <a:fillRect/>
          </a:stretch>
        </p:blipFill>
        <p:spPr bwMode="auto">
          <a:xfrm>
            <a:off x="577287" y="2057400"/>
            <a:ext cx="7576113" cy="3352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RESULTS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Project DRISTI works as proposed</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two cameras are used to obtain live visual feed of the surroundings of a blind person. This is given as input to the Raspberry Pi, which computes a gray scale version of the image and sends it to the laptop over a Local Area Network for further computation. The laptop is used to calculate disparity from the two camera using SGBM algorithm. </a:t>
            </a:r>
          </a:p>
          <a:p>
            <a:r>
              <a:rPr lang="en-IN" sz="2000" dirty="0" smtClean="0">
                <a:latin typeface="Times New Roman" pitchFamily="18" charset="0"/>
                <a:cs typeface="Times New Roman" pitchFamily="18" charset="0"/>
              </a:rPr>
              <a:t>When the blind person encounters an object the disparity and the feedback signals calculated by the laptop will be utilised by the Raspberry Pi to give an acoustic feedback based on the proximity of the said object. </a:t>
            </a:r>
          </a:p>
          <a:p>
            <a:r>
              <a:rPr lang="en-IN" sz="2000" dirty="0" smtClean="0">
                <a:latin typeface="Times New Roman" pitchFamily="18" charset="0"/>
                <a:cs typeface="Times New Roman" pitchFamily="18" charset="0"/>
              </a:rPr>
              <a:t>Depending upon which ear gets the audio signal and also upon the frequency of the signal the number of objects and the region/s in which the object is present can be determined. The user can use this data to avoid the obstacle.</a:t>
            </a: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BENEFITS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Obstacle detection at a distance: One of the major advantages is that the blind person will be able to identify the presence of an object from a distance without having to come in contact with the obstacle.</a:t>
            </a:r>
          </a:p>
          <a:p>
            <a:r>
              <a:rPr lang="en-IN" sz="2000" dirty="0" smtClean="0">
                <a:latin typeface="Times New Roman" pitchFamily="18" charset="0"/>
                <a:cs typeface="Times New Roman" pitchFamily="18" charset="0"/>
              </a:rPr>
              <a:t>Reduced human error: as the primitive walking stick is replaced with more accurate technology there is reduction in error, both false positives and false negatives, for obstacle detection.</a:t>
            </a:r>
          </a:p>
          <a:p>
            <a:r>
              <a:rPr lang="en-IN" sz="2000" dirty="0" smtClean="0">
                <a:latin typeface="Times New Roman" pitchFamily="18" charset="0"/>
                <a:cs typeface="Times New Roman" pitchFamily="18" charset="0"/>
              </a:rPr>
              <a:t>Ease of navigation: Indoor navigation as well as outdoor navigation is made easier.</a:t>
            </a:r>
          </a:p>
          <a:p>
            <a:r>
              <a:rPr lang="en-IN" sz="2000" dirty="0" smtClean="0">
                <a:latin typeface="Times New Roman" pitchFamily="18" charset="0"/>
                <a:cs typeface="Times New Roman" pitchFamily="18" charset="0"/>
              </a:rPr>
              <a:t>Saves time: Navigation time from one place to another is reduced with the help of this too.</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FUTURE WORK</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905000"/>
            <a:ext cx="7772400" cy="4572000"/>
          </a:xfrm>
        </p:spPr>
        <p:txBody>
          <a:bodyPr/>
          <a:lstStyle/>
          <a:p>
            <a:r>
              <a:rPr lang="en-IN" sz="2000" dirty="0" smtClean="0">
                <a:latin typeface="Times New Roman" pitchFamily="18" charset="0"/>
                <a:cs typeface="Times New Roman" pitchFamily="18" charset="0"/>
              </a:rPr>
              <a:t>Pothole detection: This methodology would be of utmost help, especially in badly maintained places and roads, where the potholes are left open and the blind people could fall of in case not warned about the same.</a:t>
            </a:r>
          </a:p>
          <a:p>
            <a:r>
              <a:rPr lang="en-IN" sz="2000" dirty="0" smtClean="0">
                <a:latin typeface="Times New Roman" pitchFamily="18" charset="0"/>
                <a:cs typeface="Times New Roman" pitchFamily="18" charset="0"/>
              </a:rPr>
              <a:t>Obstacle recognition: This can be implemented by machine learning wherein the user is not only warned about the type of obstacle in front, so that he or she is further aware of what exactly what is in front of him/her.</a:t>
            </a:r>
          </a:p>
          <a:p>
            <a:r>
              <a:rPr lang="en-IN" sz="2000" dirty="0" smtClean="0">
                <a:latin typeface="Times New Roman" pitchFamily="18" charset="0"/>
                <a:cs typeface="Times New Roman" pitchFamily="18" charset="0"/>
              </a:rPr>
              <a:t>Gradient detection: Any sudden change of slope is also dangerous for navigation and in this case too, if no proper warning has been given to the people, then there is a high chance of tripping and falling off if hands free.</a:t>
            </a:r>
            <a:endParaRPr lang="en-US" sz="20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cs typeface="Times New Roman" pitchFamily="18" charset="0"/>
              </a:rPr>
              <a:t>REFERENCES</a:t>
            </a:r>
            <a:endParaRPr lang="en-US" dirty="0">
              <a:effectLst>
                <a:outerShdw blurRad="38100" dist="38100" dir="2700000" algn="tl">
                  <a:srgbClr val="000000">
                    <a:alpha val="43137"/>
                  </a:srgbClr>
                </a:outerShdw>
              </a:effectLst>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IN" sz="1900" dirty="0" smtClean="0">
                <a:latin typeface="Times New Roman" pitchFamily="18" charset="0"/>
                <a:cs typeface="Times New Roman" pitchFamily="18" charset="0"/>
              </a:rPr>
              <a:t>Alberto </a:t>
            </a:r>
            <a:r>
              <a:rPr lang="en-IN" sz="1900" dirty="0" err="1" smtClean="0">
                <a:latin typeface="Times New Roman" pitchFamily="18" charset="0"/>
                <a:cs typeface="Times New Roman" pitchFamily="18" charset="0"/>
              </a:rPr>
              <a:t>Rodríguez</a:t>
            </a:r>
            <a:r>
              <a:rPr lang="en-IN" sz="1900" dirty="0" smtClean="0">
                <a:latin typeface="Times New Roman" pitchFamily="18" charset="0"/>
                <a:cs typeface="Times New Roman" pitchFamily="18" charset="0"/>
              </a:rPr>
              <a:t>, J. Javier </a:t>
            </a:r>
            <a:r>
              <a:rPr lang="en-IN" sz="1900" dirty="0" err="1" smtClean="0">
                <a:latin typeface="Times New Roman" pitchFamily="18" charset="0"/>
                <a:cs typeface="Times New Roman" pitchFamily="18" charset="0"/>
              </a:rPr>
              <a:t>Yebes</a:t>
            </a:r>
            <a:r>
              <a:rPr lang="en-IN" sz="1900" dirty="0" smtClean="0">
                <a:latin typeface="Times New Roman" pitchFamily="18" charset="0"/>
                <a:cs typeface="Times New Roman" pitchFamily="18" charset="0"/>
              </a:rPr>
              <a:t>, Pablo F. </a:t>
            </a:r>
            <a:r>
              <a:rPr lang="en-IN" sz="1900" dirty="0" err="1" smtClean="0">
                <a:latin typeface="Times New Roman" pitchFamily="18" charset="0"/>
                <a:cs typeface="Times New Roman" pitchFamily="18" charset="0"/>
              </a:rPr>
              <a:t>Alcantarilla</a:t>
            </a:r>
            <a:r>
              <a:rPr lang="en-IN" sz="1900" dirty="0" smtClean="0">
                <a:latin typeface="Times New Roman" pitchFamily="18" charset="0"/>
                <a:cs typeface="Times New Roman" pitchFamily="18" charset="0"/>
              </a:rPr>
              <a:t>, Luis M. </a:t>
            </a:r>
            <a:r>
              <a:rPr lang="en-IN" sz="1900" dirty="0" err="1" smtClean="0">
                <a:latin typeface="Times New Roman" pitchFamily="18" charset="0"/>
                <a:cs typeface="Times New Roman" pitchFamily="18" charset="0"/>
              </a:rPr>
              <a:t>Bergasa</a:t>
            </a:r>
            <a:r>
              <a:rPr lang="en-IN" sz="1900" dirty="0" smtClean="0">
                <a:latin typeface="Times New Roman" pitchFamily="18" charset="0"/>
                <a:cs typeface="Times New Roman" pitchFamily="18" charset="0"/>
              </a:rPr>
              <a:t>, Javier </a:t>
            </a:r>
            <a:r>
              <a:rPr lang="en-IN" sz="1900" dirty="0" err="1" smtClean="0">
                <a:latin typeface="Times New Roman" pitchFamily="18" charset="0"/>
                <a:cs typeface="Times New Roman" pitchFamily="18" charset="0"/>
              </a:rPr>
              <a:t>Almazan</a:t>
            </a:r>
            <a:r>
              <a:rPr lang="en-IN" sz="1900" dirty="0" smtClean="0">
                <a:latin typeface="Times New Roman" pitchFamily="18" charset="0"/>
                <a:cs typeface="Times New Roman" pitchFamily="18" charset="0"/>
              </a:rPr>
              <a:t> and Andrés </a:t>
            </a:r>
            <a:r>
              <a:rPr lang="en-IN" sz="1900" dirty="0" err="1" smtClean="0">
                <a:latin typeface="Times New Roman" pitchFamily="18" charset="0"/>
                <a:cs typeface="Times New Roman" pitchFamily="18" charset="0"/>
              </a:rPr>
              <a:t>Cela</a:t>
            </a:r>
            <a:r>
              <a:rPr lang="en-IN" sz="1900" dirty="0" smtClean="0">
                <a:latin typeface="Times New Roman" pitchFamily="18" charset="0"/>
                <a:cs typeface="Times New Roman" pitchFamily="18" charset="0"/>
              </a:rPr>
              <a:t>,</a:t>
            </a:r>
            <a:r>
              <a:rPr lang="en-IN" sz="1900" i="1" dirty="0" smtClean="0">
                <a:latin typeface="Times New Roman" pitchFamily="18" charset="0"/>
                <a:cs typeface="Times New Roman" pitchFamily="18" charset="0"/>
              </a:rPr>
              <a:t> Assisting the Visually Impaired: Obstacle Detection and Warning System by Acoustic Feedback, </a:t>
            </a:r>
            <a:r>
              <a:rPr lang="en-IN" sz="1900" dirty="0" smtClean="0">
                <a:latin typeface="Times New Roman" pitchFamily="18" charset="0"/>
                <a:cs typeface="Times New Roman" pitchFamily="18" charset="0"/>
              </a:rPr>
              <a:t>Open Access, Sensors, ISSN 1424-82.</a:t>
            </a:r>
          </a:p>
          <a:p>
            <a:pPr lvl="0"/>
            <a:r>
              <a:rPr lang="en-IN" sz="1900" dirty="0" err="1" smtClean="0">
                <a:latin typeface="Times New Roman" pitchFamily="18" charset="0"/>
                <a:cs typeface="Times New Roman" pitchFamily="18" charset="0"/>
              </a:rPr>
              <a:t>Cosmin</a:t>
            </a:r>
            <a:r>
              <a:rPr lang="en-IN" sz="1900" dirty="0" smtClean="0">
                <a:latin typeface="Times New Roman" pitchFamily="18" charset="0"/>
                <a:cs typeface="Times New Roman" pitchFamily="18" charset="0"/>
              </a:rPr>
              <a:t> D. </a:t>
            </a:r>
            <a:r>
              <a:rPr lang="en-IN" sz="1900" dirty="0" err="1" smtClean="0">
                <a:latin typeface="Times New Roman" pitchFamily="18" charset="0"/>
                <a:cs typeface="Times New Roman" pitchFamily="18" charset="0"/>
              </a:rPr>
              <a:t>Pantilie</a:t>
            </a:r>
            <a:r>
              <a:rPr lang="en-IN" sz="1900" dirty="0" smtClean="0">
                <a:latin typeface="Times New Roman" pitchFamily="18" charset="0"/>
                <a:cs typeface="Times New Roman" pitchFamily="18" charset="0"/>
              </a:rPr>
              <a:t>, </a:t>
            </a:r>
            <a:r>
              <a:rPr lang="en-IN" sz="1900" dirty="0" err="1" smtClean="0">
                <a:latin typeface="Times New Roman" pitchFamily="18" charset="0"/>
                <a:cs typeface="Times New Roman" pitchFamily="18" charset="0"/>
              </a:rPr>
              <a:t>SilviuBota</a:t>
            </a:r>
            <a:r>
              <a:rPr lang="en-IN" sz="1900" dirty="0" smtClean="0">
                <a:latin typeface="Times New Roman" pitchFamily="18" charset="0"/>
                <a:cs typeface="Times New Roman" pitchFamily="18" charset="0"/>
              </a:rPr>
              <a:t>, </a:t>
            </a:r>
            <a:r>
              <a:rPr lang="en-IN" sz="1900" dirty="0" err="1" smtClean="0">
                <a:latin typeface="Times New Roman" pitchFamily="18" charset="0"/>
                <a:cs typeface="Times New Roman" pitchFamily="18" charset="0"/>
              </a:rPr>
              <a:t>Istvan</a:t>
            </a:r>
            <a:r>
              <a:rPr lang="en-IN" sz="1900" dirty="0" smtClean="0">
                <a:latin typeface="Times New Roman" pitchFamily="18" charset="0"/>
                <a:cs typeface="Times New Roman" pitchFamily="18" charset="0"/>
              </a:rPr>
              <a:t> Haller and </a:t>
            </a:r>
            <a:r>
              <a:rPr lang="en-IN" sz="1900" dirty="0" err="1" smtClean="0">
                <a:latin typeface="Times New Roman" pitchFamily="18" charset="0"/>
                <a:cs typeface="Times New Roman" pitchFamily="18" charset="0"/>
              </a:rPr>
              <a:t>SergiuNedevschi</a:t>
            </a:r>
            <a:r>
              <a:rPr lang="en-IN" sz="1900" dirty="0" smtClean="0">
                <a:latin typeface="Times New Roman" pitchFamily="18" charset="0"/>
                <a:cs typeface="Times New Roman" pitchFamily="18" charset="0"/>
              </a:rPr>
              <a:t>, </a:t>
            </a:r>
            <a:r>
              <a:rPr lang="en-IN" sz="1900" i="1" dirty="0" smtClean="0">
                <a:latin typeface="Times New Roman" pitchFamily="18" charset="0"/>
                <a:cs typeface="Times New Roman" pitchFamily="18" charset="0"/>
              </a:rPr>
              <a:t>Real-time Obstacle Detection Using Dense Stereo Vision and Dense Optical Flow, </a:t>
            </a:r>
            <a:r>
              <a:rPr lang="en-IN" sz="1900" dirty="0" smtClean="0">
                <a:latin typeface="Times New Roman" pitchFamily="18" charset="0"/>
                <a:cs typeface="Times New Roman" pitchFamily="18" charset="0"/>
              </a:rPr>
              <a:t>978-1-4244-8230-6/10/$26.00 ©2010 IEEE</a:t>
            </a:r>
            <a:endParaRPr lang="en-US" sz="1900" dirty="0" smtClean="0">
              <a:latin typeface="Times New Roman" pitchFamily="18" charset="0"/>
              <a:cs typeface="Times New Roman" pitchFamily="18" charset="0"/>
            </a:endParaRPr>
          </a:p>
          <a:p>
            <a:r>
              <a:rPr lang="en-IN" sz="1900" dirty="0" smtClean="0">
                <a:latin typeface="Times New Roman" pitchFamily="18" charset="0"/>
                <a:cs typeface="Times New Roman" pitchFamily="18" charset="0"/>
              </a:rPr>
              <a:t>Raphael </a:t>
            </a:r>
            <a:r>
              <a:rPr lang="en-IN" sz="1900" dirty="0" err="1" smtClean="0">
                <a:latin typeface="Times New Roman" pitchFamily="18" charset="0"/>
                <a:cs typeface="Times New Roman" pitchFamily="18" charset="0"/>
              </a:rPr>
              <a:t>Labayrade</a:t>
            </a:r>
            <a:r>
              <a:rPr lang="en-IN" sz="1900" dirty="0" smtClean="0">
                <a:latin typeface="Times New Roman" pitchFamily="18" charset="0"/>
                <a:cs typeface="Times New Roman" pitchFamily="18" charset="0"/>
              </a:rPr>
              <a:t>, Didier </a:t>
            </a:r>
            <a:r>
              <a:rPr lang="en-IN" sz="1900" dirty="0" err="1" smtClean="0">
                <a:latin typeface="Times New Roman" pitchFamily="18" charset="0"/>
                <a:cs typeface="Times New Roman" pitchFamily="18" charset="0"/>
              </a:rPr>
              <a:t>Aubert</a:t>
            </a:r>
            <a:r>
              <a:rPr lang="en-IN" sz="1900" dirty="0" smtClean="0">
                <a:latin typeface="Times New Roman" pitchFamily="18" charset="0"/>
                <a:cs typeface="Times New Roman" pitchFamily="18" charset="0"/>
              </a:rPr>
              <a:t>, Jean-Philippe </a:t>
            </a:r>
            <a:r>
              <a:rPr lang="en-IN" sz="1900" dirty="0" err="1" smtClean="0">
                <a:latin typeface="Times New Roman" pitchFamily="18" charset="0"/>
                <a:cs typeface="Times New Roman" pitchFamily="18" charset="0"/>
              </a:rPr>
              <a:t>Tarel</a:t>
            </a:r>
            <a:r>
              <a:rPr lang="en-IN" sz="1900" dirty="0" smtClean="0">
                <a:latin typeface="Times New Roman" pitchFamily="18" charset="0"/>
                <a:cs typeface="Times New Roman" pitchFamily="18" charset="0"/>
              </a:rPr>
              <a:t>, </a:t>
            </a:r>
            <a:r>
              <a:rPr lang="en-IN" sz="1900" i="1" dirty="0" smtClean="0">
                <a:latin typeface="Times New Roman" pitchFamily="18" charset="0"/>
                <a:cs typeface="Times New Roman" pitchFamily="18" charset="0"/>
              </a:rPr>
              <a:t>Real Time Obstacle Detection in Stereovision on Non Flat Road Geometry Through "V-disparity" Representation.</a:t>
            </a:r>
          </a:p>
          <a:p>
            <a:pPr lvl="0"/>
            <a:r>
              <a:rPr lang="en-IN" sz="1900" dirty="0" smtClean="0">
                <a:latin typeface="Times New Roman" pitchFamily="18" charset="0"/>
                <a:cs typeface="Times New Roman" pitchFamily="18" charset="0"/>
              </a:rPr>
              <a:t>Van-Nam Hoang, </a:t>
            </a:r>
            <a:r>
              <a:rPr lang="en-IN" sz="1900" dirty="0" err="1" smtClean="0">
                <a:latin typeface="Times New Roman" pitchFamily="18" charset="0"/>
                <a:cs typeface="Times New Roman" pitchFamily="18" charset="0"/>
              </a:rPr>
              <a:t>Thanh-HuongNguyen,Thi-Lan</a:t>
            </a:r>
            <a:r>
              <a:rPr lang="en-IN" sz="1900" dirty="0" smtClean="0">
                <a:latin typeface="Times New Roman" pitchFamily="18" charset="0"/>
                <a:cs typeface="Times New Roman" pitchFamily="18" charset="0"/>
              </a:rPr>
              <a:t> Le, </a:t>
            </a:r>
            <a:r>
              <a:rPr lang="en-IN" sz="1900" dirty="0" err="1" smtClean="0">
                <a:latin typeface="Times New Roman" pitchFamily="18" charset="0"/>
                <a:cs typeface="Times New Roman" pitchFamily="18" charset="0"/>
              </a:rPr>
              <a:t>Thanh-Hai</a:t>
            </a:r>
            <a:r>
              <a:rPr lang="en-IN" sz="1900" dirty="0" smtClean="0">
                <a:latin typeface="Times New Roman" pitchFamily="18" charset="0"/>
                <a:cs typeface="Times New Roman" pitchFamily="18" charset="0"/>
              </a:rPr>
              <a:t> Tran, Tan-</a:t>
            </a:r>
            <a:r>
              <a:rPr lang="en-IN" sz="1900" dirty="0" err="1" smtClean="0">
                <a:latin typeface="Times New Roman" pitchFamily="18" charset="0"/>
                <a:cs typeface="Times New Roman" pitchFamily="18" charset="0"/>
              </a:rPr>
              <a:t>PhuVuong</a:t>
            </a:r>
            <a:r>
              <a:rPr lang="en-IN" sz="1900" dirty="0" smtClean="0">
                <a:latin typeface="Times New Roman" pitchFamily="18" charset="0"/>
                <a:cs typeface="Times New Roman" pitchFamily="18" charset="0"/>
              </a:rPr>
              <a:t>, Nicolas </a:t>
            </a:r>
            <a:r>
              <a:rPr lang="en-IN" sz="1900" dirty="0" err="1" smtClean="0">
                <a:latin typeface="Times New Roman" pitchFamily="18" charset="0"/>
                <a:cs typeface="Times New Roman" pitchFamily="18" charset="0"/>
              </a:rPr>
              <a:t>Vuillerme</a:t>
            </a:r>
            <a:r>
              <a:rPr lang="en-IN" sz="1900" dirty="0" smtClean="0">
                <a:latin typeface="Times New Roman" pitchFamily="18" charset="0"/>
                <a:cs typeface="Times New Roman" pitchFamily="18" charset="0"/>
              </a:rPr>
              <a:t>, </a:t>
            </a:r>
            <a:r>
              <a:rPr lang="en-IN" sz="1900" i="1" dirty="0" smtClean="0">
                <a:latin typeface="Times New Roman" pitchFamily="18" charset="0"/>
                <a:cs typeface="Times New Roman" pitchFamily="18" charset="0"/>
              </a:rPr>
              <a:t>Obstacle detection and warning system for visually impaired people based on electrode matrix and mobile </a:t>
            </a:r>
            <a:r>
              <a:rPr lang="en-IN" sz="1900" i="1" dirty="0" err="1" smtClean="0">
                <a:latin typeface="Times New Roman" pitchFamily="18" charset="0"/>
                <a:cs typeface="Times New Roman" pitchFamily="18" charset="0"/>
              </a:rPr>
              <a:t>Kinect</a:t>
            </a:r>
            <a:r>
              <a:rPr lang="en-IN" sz="1900" i="1" dirty="0" smtClean="0">
                <a:latin typeface="Times New Roman" pitchFamily="18" charset="0"/>
                <a:cs typeface="Times New Roman" pitchFamily="18" charset="0"/>
              </a:rPr>
              <a:t>, </a:t>
            </a:r>
            <a:r>
              <a:rPr lang="en-IN" sz="1900" dirty="0" smtClean="0">
                <a:latin typeface="Times New Roman" pitchFamily="18" charset="0"/>
                <a:cs typeface="Times New Roman" pitchFamily="18" charset="0"/>
              </a:rPr>
              <a:t>Open Access at Springer 26 July 2016</a:t>
            </a:r>
            <a:endParaRPr lang="en-US" sz="1900" dirty="0" smtClean="0">
              <a:latin typeface="Times New Roman" pitchFamily="18" charset="0"/>
              <a:cs typeface="Times New Roman" pitchFamily="18" charset="0"/>
            </a:endParaRPr>
          </a:p>
          <a:p>
            <a:pPr lvl="0"/>
            <a:r>
              <a:rPr lang="en-IN" sz="1900" dirty="0" err="1" smtClean="0">
                <a:latin typeface="Times New Roman" pitchFamily="18" charset="0"/>
                <a:cs typeface="Times New Roman" pitchFamily="18" charset="0"/>
              </a:rPr>
              <a:t>AniketMurarka</a:t>
            </a:r>
            <a:r>
              <a:rPr lang="en-IN" sz="1900" dirty="0" smtClean="0">
                <a:latin typeface="Times New Roman" pitchFamily="18" charset="0"/>
                <a:cs typeface="Times New Roman" pitchFamily="18" charset="0"/>
              </a:rPr>
              <a:t>, Mohan </a:t>
            </a:r>
            <a:r>
              <a:rPr lang="en-IN" sz="1900" dirty="0" err="1" smtClean="0">
                <a:latin typeface="Times New Roman" pitchFamily="18" charset="0"/>
                <a:cs typeface="Times New Roman" pitchFamily="18" charset="0"/>
              </a:rPr>
              <a:t>Sridharan</a:t>
            </a:r>
            <a:r>
              <a:rPr lang="en-IN" sz="1900" dirty="0" smtClean="0">
                <a:latin typeface="Times New Roman" pitchFamily="18" charset="0"/>
                <a:cs typeface="Times New Roman" pitchFamily="18" charset="0"/>
              </a:rPr>
              <a:t>, Benjamin </a:t>
            </a:r>
            <a:r>
              <a:rPr lang="en-IN" sz="1900" dirty="0" err="1" smtClean="0">
                <a:latin typeface="Times New Roman" pitchFamily="18" charset="0"/>
                <a:cs typeface="Times New Roman" pitchFamily="18" charset="0"/>
              </a:rPr>
              <a:t>Kuipers,</a:t>
            </a:r>
            <a:r>
              <a:rPr lang="en-IN" sz="1900" i="1" dirty="0" err="1" smtClean="0">
                <a:latin typeface="Times New Roman" pitchFamily="18" charset="0"/>
                <a:cs typeface="Times New Roman" pitchFamily="18" charset="0"/>
              </a:rPr>
              <a:t>Detecting</a:t>
            </a:r>
            <a:r>
              <a:rPr lang="en-IN" sz="1900" i="1" dirty="0" smtClean="0">
                <a:latin typeface="Times New Roman" pitchFamily="18" charset="0"/>
                <a:cs typeface="Times New Roman" pitchFamily="18" charset="0"/>
              </a:rPr>
              <a:t> Obstacles and Drop-offs using Stereo and Motion Cues </a:t>
            </a:r>
            <a:r>
              <a:rPr lang="en-IN" sz="1900" i="1" dirty="0" err="1" smtClean="0">
                <a:latin typeface="Times New Roman" pitchFamily="18" charset="0"/>
                <a:cs typeface="Times New Roman" pitchFamily="18" charset="0"/>
              </a:rPr>
              <a:t>forSafe</a:t>
            </a:r>
            <a:r>
              <a:rPr lang="en-IN" sz="1900" i="1" dirty="0" smtClean="0">
                <a:latin typeface="Times New Roman" pitchFamily="18" charset="0"/>
                <a:cs typeface="Times New Roman" pitchFamily="18" charset="0"/>
              </a:rPr>
              <a:t> Local </a:t>
            </a:r>
            <a:r>
              <a:rPr lang="en-IN" sz="1900" i="1" dirty="0" err="1" smtClean="0">
                <a:latin typeface="Times New Roman" pitchFamily="18" charset="0"/>
                <a:cs typeface="Times New Roman" pitchFamily="18" charset="0"/>
              </a:rPr>
              <a:t>Motion,</a:t>
            </a:r>
            <a:r>
              <a:rPr lang="en-IN" sz="1900" dirty="0" err="1" smtClean="0">
                <a:latin typeface="Times New Roman" pitchFamily="18" charset="0"/>
                <a:cs typeface="Times New Roman" pitchFamily="18" charset="0"/>
              </a:rPr>
              <a:t>published</a:t>
            </a:r>
            <a:r>
              <a:rPr lang="en-IN" sz="1900" dirty="0" smtClean="0">
                <a:latin typeface="Times New Roman" pitchFamily="18" charset="0"/>
                <a:cs typeface="Times New Roman" pitchFamily="18" charset="0"/>
              </a:rPr>
              <a:t> athttps://web.eecs.umich.edu/~kuipers/</a:t>
            </a:r>
            <a:endParaRPr lang="en-US" sz="1900" dirty="0" smtClean="0">
              <a:latin typeface="Times New Roman" pitchFamily="18" charset="0"/>
              <a:cs typeface="Times New Roman" pitchFamily="18" charset="0"/>
            </a:endParaRPr>
          </a:p>
          <a:p>
            <a:endParaRPr lang="en-IN" sz="2000"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2743200"/>
            <a:ext cx="5334000" cy="923330"/>
          </a:xfrm>
          <a:prstGeom prst="rect">
            <a:avLst/>
          </a:prstGeom>
          <a:noFill/>
        </p:spPr>
        <p:txBody>
          <a:bodyPr wrap="square" rtlCol="0">
            <a:spAutoFit/>
          </a:bodyPr>
          <a:lstStyle/>
          <a:p>
            <a:r>
              <a:rPr lang="en-US" sz="5400" b="1" dirty="0" smtClean="0">
                <a:solidFill>
                  <a:schemeClr val="accent2">
                    <a:lumMod val="75000"/>
                  </a:schemeClr>
                </a:solidFill>
                <a:effectLst>
                  <a:outerShdw blurRad="38100" dist="38100" dir="2700000" algn="tl">
                    <a:srgbClr val="000000">
                      <a:alpha val="43137"/>
                    </a:srgbClr>
                  </a:outerShdw>
                </a:effectLst>
              </a:rPr>
              <a:t>THANK   YOU</a:t>
            </a:r>
            <a:endParaRPr lang="en-US" sz="5400" b="1" dirty="0">
              <a:solidFill>
                <a:schemeClr val="accent2">
                  <a:lumMod val="75000"/>
                </a:schemeClr>
              </a:solidFill>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effectLst>
                  <a:outerShdw blurRad="38100" dist="38100" dir="2700000" algn="tl">
                    <a:srgbClr val="000000">
                      <a:alpha val="43137"/>
                    </a:srgbClr>
                  </a:outerShdw>
                </a:effectLst>
              </a:rPr>
              <a:t>INTRODUCTION</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3400" y="1905000"/>
            <a:ext cx="8229600" cy="4636792"/>
          </a:xfrm>
        </p:spPr>
        <p:txBody>
          <a:bodyPr>
            <a:normAutofit lnSpcReduction="10000"/>
          </a:bodyPr>
          <a:lstStyle/>
          <a:p>
            <a:pPr algn="just"/>
            <a:r>
              <a:rPr lang="en-IN" sz="2000" dirty="0" smtClean="0">
                <a:latin typeface="Times New Roman" pitchFamily="18" charset="0"/>
                <a:cs typeface="Times New Roman" pitchFamily="18" charset="0"/>
              </a:rPr>
              <a:t>Vision is the single most point of information input for a multitude of animals including humans</a:t>
            </a:r>
          </a:p>
          <a:p>
            <a:pPr algn="just"/>
            <a:r>
              <a:rPr lang="en-US" sz="2000" dirty="0" smtClean="0">
                <a:latin typeface="Times New Roman" pitchFamily="18" charset="0"/>
                <a:cs typeface="Times New Roman" pitchFamily="18" charset="0"/>
              </a:rPr>
              <a:t>However </a:t>
            </a:r>
            <a:r>
              <a:rPr lang="en-IN" sz="2000" dirty="0" smtClean="0">
                <a:latin typeface="Times New Roman" pitchFamily="18" charset="0"/>
                <a:cs typeface="Times New Roman" pitchFamily="18" charset="0"/>
              </a:rPr>
              <a:t>it is estimated that 253 million people are visually </a:t>
            </a:r>
            <a:r>
              <a:rPr lang="en-IN" sz="2000" dirty="0" smtClean="0">
                <a:latin typeface="Times New Roman" pitchFamily="18" charset="0"/>
                <a:cs typeface="Times New Roman" pitchFamily="18" charset="0"/>
              </a:rPr>
              <a:t>challenged</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and 36 million people are blind. These people are faced with a multitude of challenges even in completing normal tasks in life.</a:t>
            </a:r>
          </a:p>
          <a:p>
            <a:pPr algn="just"/>
            <a:r>
              <a:rPr lang="en-IN" sz="2000" dirty="0" smtClean="0">
                <a:solidFill>
                  <a:prstClr val="black"/>
                </a:solidFill>
                <a:latin typeface="Times New Roman" pitchFamily="18" charset="0"/>
                <a:cs typeface="Times New Roman" pitchFamily="18" charset="0"/>
              </a:rPr>
              <a:t>Thus autonomous navigation is of great importance to the visually </a:t>
            </a:r>
            <a:r>
              <a:rPr lang="en-IN" sz="2000" dirty="0" smtClean="0">
                <a:solidFill>
                  <a:prstClr val="black"/>
                </a:solidFill>
                <a:latin typeface="Times New Roman" pitchFamily="18" charset="0"/>
                <a:cs typeface="Times New Roman" pitchFamily="18" charset="0"/>
              </a:rPr>
              <a:t>challenged</a:t>
            </a:r>
            <a:r>
              <a:rPr lang="en-IN" sz="2000" dirty="0" smtClean="0">
                <a:solidFill>
                  <a:prstClr val="black"/>
                </a:solidFill>
                <a:latin typeface="Times New Roman" pitchFamily="18" charset="0"/>
                <a:cs typeface="Times New Roman" pitchFamily="18" charset="0"/>
              </a:rPr>
              <a:t>.</a:t>
            </a:r>
            <a:endParaRPr lang="en-IN" sz="2000" dirty="0" smtClean="0">
              <a:solidFill>
                <a:prstClr val="black"/>
              </a:solidFill>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The advancement of science and technology in the recent years has enabled significant progress in providing support to disabled people.</a:t>
            </a:r>
          </a:p>
          <a:p>
            <a:pPr algn="just"/>
            <a:r>
              <a:rPr lang="en-US" sz="2000" dirty="0" smtClean="0">
                <a:latin typeface="Times New Roman" pitchFamily="18" charset="0"/>
                <a:cs typeface="Times New Roman" pitchFamily="18" charset="0"/>
              </a:rPr>
              <a:t>Our project DRISTI(</a:t>
            </a:r>
            <a:r>
              <a:rPr lang="en-US" sz="2000" dirty="0">
                <a:solidFill>
                  <a:prstClr val="black"/>
                </a:solidFill>
                <a:latin typeface="Times New Roman" pitchFamily="18" charset="0"/>
                <a:cs typeface="Times New Roman" pitchFamily="18" charset="0"/>
              </a:rPr>
              <a:t>Dimensional Ranging by Image Segmentation and Terrain Imaging.)is one such attempt to help the blind </a:t>
            </a:r>
            <a:r>
              <a:rPr lang="en-IN" sz="2000" dirty="0" smtClean="0">
                <a:latin typeface="Times New Roman" pitchFamily="18" charset="0"/>
                <a:cs typeface="Times New Roman" pitchFamily="18" charset="0"/>
              </a:rPr>
              <a:t>to self-navigate by providing an effective collision detection and warning mechanism.</a:t>
            </a:r>
          </a:p>
          <a:p>
            <a:pPr algn="just"/>
            <a:r>
              <a:rPr lang="en-IN" sz="2000" dirty="0" smtClean="0">
                <a:solidFill>
                  <a:prstClr val="black"/>
                </a:solidFill>
                <a:latin typeface="Times New Roman" pitchFamily="18" charset="0"/>
                <a:cs typeface="Times New Roman" pitchFamily="18" charset="0"/>
              </a:rPr>
              <a:t>The principle used for obstacle detection is disparity generation based on stereo imaging.</a:t>
            </a:r>
          </a:p>
          <a:p>
            <a:pPr algn="just">
              <a:buNone/>
            </a:pPr>
            <a:endParaRPr lang="en-IN" dirty="0"/>
          </a:p>
        </p:txBody>
      </p:sp>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effectLst>
                  <a:outerShdw blurRad="38100" dist="38100" dir="2700000" algn="tl">
                    <a:srgbClr val="000000">
                      <a:alpha val="43137"/>
                    </a:srgbClr>
                  </a:outerShdw>
                </a:effectLst>
              </a:rPr>
              <a:t>OBJECTIVES</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buNone/>
            </a:pPr>
            <a:r>
              <a:rPr lang="en-IN" sz="2000" dirty="0" smtClean="0">
                <a:latin typeface="Times New Roman" pitchFamily="18" charset="0"/>
                <a:cs typeface="Times New Roman" pitchFamily="18" charset="0"/>
              </a:rPr>
              <a:t>The objectives of the project are:</a:t>
            </a:r>
          </a:p>
          <a:p>
            <a:pPr marL="514350" indent="-514350" algn="just">
              <a:buFont typeface="+mj-lt"/>
              <a:buAutoNum type="arabicPeriod"/>
            </a:pPr>
            <a:r>
              <a:rPr lang="en-IN" sz="2000" dirty="0" smtClean="0">
                <a:latin typeface="Times New Roman" pitchFamily="18" charset="0"/>
                <a:cs typeface="Times New Roman" pitchFamily="18" charset="0"/>
              </a:rPr>
              <a:t>Obstacle detection:  Segregate the foreground and the background. By utilizing the principle of depth estimation based on stereo imaging, the foreground and background of a given scene are segregated.</a:t>
            </a:r>
          </a:p>
          <a:p>
            <a:pPr marL="457200" indent="-457200" algn="just">
              <a:buFont typeface="+mj-lt"/>
              <a:buAutoNum type="arabicPeriod"/>
            </a:pPr>
            <a:r>
              <a:rPr lang="en-IN" sz="2000" dirty="0" smtClean="0">
                <a:latin typeface="Times New Roman" pitchFamily="18" charset="0"/>
                <a:cs typeface="Times New Roman" pitchFamily="18" charset="0"/>
              </a:rPr>
              <a:t>Localization of obstacles: Determines the region where the object is present. After determining the presence of an obstacle, the region where the obstacle is present is determined. This is a very crucial step for giving feedback to the user</a:t>
            </a:r>
          </a:p>
          <a:p>
            <a:pPr marL="457200" indent="-457200" algn="just">
              <a:buFont typeface="+mj-lt"/>
              <a:buAutoNum type="arabicPeriod"/>
            </a:pPr>
            <a:r>
              <a:rPr lang="en-IN" sz="2000" dirty="0" smtClean="0">
                <a:latin typeface="Times New Roman" pitchFamily="18" charset="0"/>
                <a:cs typeface="Times New Roman" pitchFamily="18" charset="0"/>
              </a:rPr>
              <a:t>Warning system: After the region of an obstacle is determined, appropriate feedback must be given to the user . We plan on providing audio feedback to the user purely because it is the most primary sense a visually </a:t>
            </a:r>
            <a:r>
              <a:rPr lang="en-IN" sz="2000" dirty="0" smtClean="0">
                <a:latin typeface="Times New Roman" pitchFamily="18" charset="0"/>
                <a:cs typeface="Times New Roman" pitchFamily="18" charset="0"/>
              </a:rPr>
              <a:t>challenged</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individual can possess.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effectLst>
                  <a:outerShdw blurRad="38100" dist="38100" dir="2700000" algn="tl">
                    <a:srgbClr val="000000">
                      <a:alpha val="43137"/>
                    </a:srgbClr>
                  </a:outerShdw>
                </a:effectLst>
              </a:rPr>
              <a:t>PROBLEM DEFINITION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47500" lnSpcReduction="20000"/>
          </a:bodyPr>
          <a:lstStyle/>
          <a:p>
            <a:pPr marL="0" lvl="0" indent="0" algn="just">
              <a:lnSpc>
                <a:spcPct val="150000"/>
              </a:lnSpc>
              <a:buNone/>
            </a:pPr>
            <a:r>
              <a:rPr lang="en-IN" sz="3600" dirty="0" smtClean="0">
                <a:solidFill>
                  <a:prstClr val="black"/>
                </a:solidFill>
                <a:latin typeface="Times New Roman" pitchFamily="18" charset="0"/>
                <a:cs typeface="Times New Roman" pitchFamily="18" charset="0"/>
              </a:rPr>
              <a:t>Assisting the visually </a:t>
            </a:r>
            <a:r>
              <a:rPr lang="en-IN" sz="3600" dirty="0" smtClean="0">
                <a:solidFill>
                  <a:prstClr val="black"/>
                </a:solidFill>
                <a:latin typeface="Times New Roman" pitchFamily="18" charset="0"/>
                <a:cs typeface="Times New Roman" pitchFamily="18" charset="0"/>
              </a:rPr>
              <a:t>challenged</a:t>
            </a:r>
            <a:r>
              <a:rPr lang="en-IN" sz="3600" dirty="0" smtClean="0">
                <a:solidFill>
                  <a:prstClr val="black"/>
                </a:solidFill>
                <a:latin typeface="Times New Roman" pitchFamily="18" charset="0"/>
                <a:cs typeface="Times New Roman" pitchFamily="18" charset="0"/>
              </a:rPr>
              <a:t> </a:t>
            </a:r>
            <a:r>
              <a:rPr lang="en-IN" sz="3600" dirty="0" smtClean="0">
                <a:solidFill>
                  <a:prstClr val="black"/>
                </a:solidFill>
                <a:latin typeface="Times New Roman" pitchFamily="18" charset="0"/>
                <a:cs typeface="Times New Roman" pitchFamily="18" charset="0"/>
              </a:rPr>
              <a:t>for indoor navigation: Obstacle detection and warning system by acoustic feedback through the use of image processing.</a:t>
            </a:r>
          </a:p>
          <a:p>
            <a:pPr marL="0" lvl="0" indent="0" algn="just">
              <a:lnSpc>
                <a:spcPct val="150000"/>
              </a:lnSpc>
              <a:buNone/>
            </a:pPr>
            <a:r>
              <a:rPr lang="en-IN" sz="3600" dirty="0" smtClean="0">
                <a:solidFill>
                  <a:prstClr val="black"/>
                </a:solidFill>
                <a:latin typeface="Times New Roman" pitchFamily="18" charset="0"/>
                <a:cs typeface="Times New Roman" pitchFamily="18" charset="0"/>
              </a:rPr>
              <a:t>The objectives of the project can be subdivided as:</a:t>
            </a:r>
          </a:p>
          <a:p>
            <a:pPr lvl="0" algn="just">
              <a:lnSpc>
                <a:spcPct val="150000"/>
              </a:lnSpc>
              <a:buFont typeface="Wingdings" pitchFamily="2" charset="2"/>
              <a:buChar char="v"/>
            </a:pPr>
            <a:r>
              <a:rPr lang="en-IN" sz="3600" dirty="0" smtClean="0">
                <a:solidFill>
                  <a:prstClr val="black"/>
                </a:solidFill>
                <a:latin typeface="Times New Roman" pitchFamily="18" charset="0"/>
                <a:cs typeface="Times New Roman" pitchFamily="18" charset="0"/>
              </a:rPr>
              <a:t>Obstacle detection: Segregate the foreground and the background and detect obstacles.</a:t>
            </a:r>
          </a:p>
          <a:p>
            <a:pPr lvl="0" algn="just">
              <a:lnSpc>
                <a:spcPct val="150000"/>
              </a:lnSpc>
              <a:buFont typeface="Wingdings" pitchFamily="2" charset="2"/>
              <a:buChar char="v"/>
            </a:pPr>
            <a:r>
              <a:rPr lang="en-IN" sz="3600" dirty="0" smtClean="0">
                <a:solidFill>
                  <a:prstClr val="black"/>
                </a:solidFill>
                <a:latin typeface="Times New Roman" pitchFamily="18" charset="0"/>
                <a:cs typeface="Times New Roman" pitchFamily="18" charset="0"/>
              </a:rPr>
              <a:t>Warning system: Audio </a:t>
            </a:r>
            <a:r>
              <a:rPr lang="en-IN" sz="3600" dirty="0" smtClean="0">
                <a:solidFill>
                  <a:prstClr val="black"/>
                </a:solidFill>
                <a:latin typeface="Times New Roman" pitchFamily="18" charset="0"/>
                <a:cs typeface="Times New Roman" pitchFamily="18" charset="0"/>
              </a:rPr>
              <a:t>feedback with different tones</a:t>
            </a:r>
            <a:r>
              <a:rPr lang="en-IN" sz="3600" dirty="0" smtClean="0">
                <a:solidFill>
                  <a:prstClr val="black"/>
                </a:solidFill>
                <a:latin typeface="Times New Roman" pitchFamily="18" charset="0"/>
                <a:cs typeface="Times New Roman" pitchFamily="18" charset="0"/>
              </a:rPr>
              <a:t>.</a:t>
            </a:r>
            <a:endParaRPr lang="en-IN" sz="3600" dirty="0" smtClean="0">
              <a:solidFill>
                <a:prstClr val="black"/>
              </a:solidFill>
              <a:latin typeface="Times New Roman" pitchFamily="18" charset="0"/>
              <a:cs typeface="Times New Roman" pitchFamily="18" charset="0"/>
            </a:endParaRPr>
          </a:p>
          <a:p>
            <a:pPr lvl="0" algn="just">
              <a:lnSpc>
                <a:spcPct val="150000"/>
              </a:lnSpc>
              <a:buFont typeface="Wingdings" pitchFamily="2" charset="2"/>
              <a:buChar char="v"/>
            </a:pPr>
            <a:r>
              <a:rPr lang="en-IN" sz="3600" dirty="0" smtClean="0">
                <a:solidFill>
                  <a:prstClr val="black"/>
                </a:solidFill>
                <a:latin typeface="Times New Roman" pitchFamily="18" charset="0"/>
                <a:cs typeface="Times New Roman" pitchFamily="18" charset="0"/>
              </a:rPr>
              <a:t>It should be capable of producing different frequencies to denote various sectors of field of vision and different intensities of proximity.</a:t>
            </a:r>
          </a:p>
          <a:p>
            <a:pPr marL="0" lvl="0" indent="0" algn="just">
              <a:lnSpc>
                <a:spcPct val="150000"/>
              </a:lnSpc>
              <a:buNone/>
            </a:pPr>
            <a:r>
              <a:rPr lang="en-IN" sz="3600" b="1" dirty="0" smtClean="0">
                <a:solidFill>
                  <a:prstClr val="black"/>
                </a:solidFill>
                <a:latin typeface="Times New Roman" pitchFamily="18" charset="0"/>
                <a:cs typeface="Times New Roman" pitchFamily="18" charset="0"/>
              </a:rPr>
              <a:t>Research Component: </a:t>
            </a:r>
            <a:r>
              <a:rPr lang="en-IN" sz="3600" dirty="0" smtClean="0">
                <a:solidFill>
                  <a:prstClr val="black"/>
                </a:solidFill>
                <a:latin typeface="Times New Roman" pitchFamily="18" charset="0"/>
                <a:cs typeface="Times New Roman" pitchFamily="18" charset="0"/>
              </a:rPr>
              <a:t>SLAM &amp; Obstacle detection are important fields of research in the domains of Robotics and Computer Vision. Apart from that our project also attempts to research into user convenience and usefulness of such a device.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effectLst>
                  <a:outerShdw blurRad="38100" dist="38100" dir="2700000" algn="tl">
                    <a:srgbClr val="000000">
                      <a:alpha val="43137"/>
                    </a:srgbClr>
                  </a:outerShdw>
                </a:effectLst>
              </a:rPr>
              <a:t>BLOCK DIAGRAM</a:t>
            </a:r>
            <a:endParaRPr lang="en-IN" dirty="0">
              <a:effectLst>
                <a:outerShdw blurRad="38100" dist="38100" dir="2700000" algn="tl">
                  <a:srgbClr val="000000">
                    <a:alpha val="43137"/>
                  </a:srgbClr>
                </a:outerShdw>
              </a:effectLst>
            </a:endParaRPr>
          </a:p>
        </p:txBody>
      </p:sp>
      <p:pic>
        <p:nvPicPr>
          <p:cNvPr id="4" name="Content Placeholder 3" descr="F:\Project\REPORT\mani_block_diagram.png"/>
          <p:cNvPicPr>
            <a:picLocks noGrp="1"/>
          </p:cNvPicPr>
          <p:nvPr>
            <p:ph idx="1"/>
          </p:nvPr>
        </p:nvPicPr>
        <p:blipFill>
          <a:blip r:embed="rId2"/>
          <a:srcRect/>
          <a:stretch>
            <a:fillRect/>
          </a:stretch>
        </p:blipFill>
        <p:spPr bwMode="auto">
          <a:xfrm>
            <a:off x="1447800" y="1905000"/>
            <a:ext cx="6400800" cy="35718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smtClean="0">
                <a:effectLst>
                  <a:outerShdw blurRad="38100" dist="38100" dir="2700000" algn="tl">
                    <a:srgbClr val="000000">
                      <a:alpha val="43137"/>
                    </a:srgbClr>
                  </a:outerShdw>
                </a:effectLst>
                <a:cs typeface="Times New Roman" pitchFamily="18" charset="0"/>
              </a:rPr>
              <a:t>BLOCK DIAGRAM</a:t>
            </a:r>
            <a:endParaRPr lang="en-IN" dirty="0">
              <a:effectLst>
                <a:outerShdw blurRad="38100" dist="38100" dir="2700000" algn="tl">
                  <a:srgbClr val="000000">
                    <a:alpha val="43137"/>
                  </a:srgbClr>
                </a:outerShdw>
              </a:effectLst>
              <a:cs typeface="Times New Roman" pitchFamily="18" charset="0"/>
            </a:endParaRPr>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With the help of two Logitech C170  web cameras, two different perspectives of the same scene are captured.</a:t>
            </a:r>
          </a:p>
          <a:p>
            <a:r>
              <a:rPr lang="en-IN" sz="2000" dirty="0" smtClean="0">
                <a:latin typeface="Times New Roman" pitchFamily="18" charset="0"/>
                <a:cs typeface="Times New Roman" pitchFamily="18" charset="0"/>
              </a:rPr>
              <a:t> Several image processing techniques are then applied to the image pair obtained by the processor to identify the relative proximities of potential obstacles in the captured scene.</a:t>
            </a:r>
          </a:p>
          <a:p>
            <a:r>
              <a:rPr lang="en-IN" sz="2000" dirty="0" smtClean="0">
                <a:latin typeface="Times New Roman" pitchFamily="18" charset="0"/>
                <a:cs typeface="Times New Roman" pitchFamily="18" charset="0"/>
              </a:rPr>
              <a:t> The proximities of the obstacles are then appropriately classified and based on the region of occurrence of the obstacles, audio feedback are given to the user which help in autonomous navigation.</a:t>
            </a:r>
          </a:p>
          <a:p>
            <a:pPr>
              <a:buNone/>
            </a:pP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t>
            </a:r>
          </a:p>
          <a:p>
            <a:endParaRPr lang="en-IN"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effectLst>
                  <a:outerShdw blurRad="38100" dist="38100" dir="2700000" algn="tl">
                    <a:srgbClr val="000000">
                      <a:alpha val="43137"/>
                    </a:srgbClr>
                  </a:outerShdw>
                </a:effectLst>
              </a:rPr>
              <a:t>PROJECT FLOW</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2209800"/>
            <a:ext cx="8229600" cy="3581400"/>
          </a:xfrm>
        </p:spPr>
        <p:txBody>
          <a:bodyPr/>
          <a:lstStyle/>
          <a:p>
            <a:pPr>
              <a:buNone/>
            </a:pPr>
            <a:r>
              <a:rPr lang="en-US" sz="2000" dirty="0" smtClean="0">
                <a:latin typeface="Times New Roman" pitchFamily="18" charset="0"/>
                <a:cs typeface="Times New Roman" pitchFamily="18" charset="0"/>
              </a:rPr>
              <a:t>The project followed 2 flows. They are:</a:t>
            </a:r>
          </a:p>
          <a:p>
            <a:r>
              <a:rPr lang="en-US" sz="2000" dirty="0" smtClean="0">
                <a:latin typeface="Times New Roman" pitchFamily="18" charset="0"/>
                <a:cs typeface="Times New Roman" pitchFamily="18" charset="0"/>
              </a:rPr>
              <a:t>Preprocessing : This mainly consists of camera calibration and block matcher tuning.</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Implementation process : This mainly consists of the Image Processing part and the feedback generation part.</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47675"/>
            <a:ext cx="8229600" cy="1143000"/>
          </a:xfrm>
        </p:spPr>
        <p:txBody>
          <a:bodyPr anchor="ctr"/>
          <a:lstStyle/>
          <a:p>
            <a:pPr algn="ctr"/>
            <a:r>
              <a:rPr lang="en-US" dirty="0" smtClean="0">
                <a:effectLst>
                  <a:outerShdw blurRad="38100" dist="38100" dir="2700000" algn="tl">
                    <a:srgbClr val="000000">
                      <a:alpha val="43137"/>
                    </a:srgbClr>
                  </a:outerShdw>
                </a:effectLst>
              </a:rPr>
              <a:t>PRE-PROCESSING</a:t>
            </a:r>
            <a:endParaRPr lang="en-US"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4783923"/>
              </p:ext>
            </p:extLst>
          </p:nvPr>
        </p:nvGraphicFramePr>
        <p:xfrm>
          <a:off x="838200" y="2819400"/>
          <a:ext cx="72390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6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4" name="Rectangle 26"/>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75" name="Rectangle 27"/>
          <p:cNvSpPr>
            <a:spLocks noChangeArrowheads="1"/>
          </p:cNvSpPr>
          <p:nvPr/>
        </p:nvSpPr>
        <p:spPr bwMode="auto">
          <a:xfrm>
            <a:off x="0" y="3676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698</TotalTime>
  <Words>1932</Words>
  <Application>Microsoft Office PowerPoint</Application>
  <PresentationFormat>On-screen Show (4:3)</PresentationFormat>
  <Paragraphs>137</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DRISTI WITH STEREO VISON</vt:lpstr>
      <vt:lpstr>DEDICATION</vt:lpstr>
      <vt:lpstr>INTRODUCTION</vt:lpstr>
      <vt:lpstr>OBJECTIVES</vt:lpstr>
      <vt:lpstr>PROBLEM DEFINITION</vt:lpstr>
      <vt:lpstr>BLOCK DIAGRAM</vt:lpstr>
      <vt:lpstr>BLOCK DIAGRAM</vt:lpstr>
      <vt:lpstr>PROJECT FLOW</vt:lpstr>
      <vt:lpstr>PRE-PROCESSING</vt:lpstr>
      <vt:lpstr>PREPROCESSING</vt:lpstr>
      <vt:lpstr>PREPROCESSING contd.</vt:lpstr>
      <vt:lpstr>PREPROCESSING  contd.</vt:lpstr>
      <vt:lpstr>PREPROCESSING  contd.</vt:lpstr>
      <vt:lpstr>Implementation Process</vt:lpstr>
      <vt:lpstr>IMPLEMENTATION  PROCESS </vt:lpstr>
      <vt:lpstr>IMPLEMENTATION PROCESS </vt:lpstr>
      <vt:lpstr>IMPLEMENTATION PROCESS </vt:lpstr>
      <vt:lpstr>IMPLEMENTATION PROCESS</vt:lpstr>
      <vt:lpstr>IMPLEMENTATION PROCESS contd.</vt:lpstr>
      <vt:lpstr>IMPLEMENTATION PROCESS</vt:lpstr>
      <vt:lpstr>IMPLEMENTATION  PROCESS</vt:lpstr>
      <vt:lpstr>IMPLEMENTATION  PROCESS</vt:lpstr>
      <vt:lpstr>IMPLEMENTATION  PROCESS</vt:lpstr>
      <vt:lpstr>RESULTS</vt:lpstr>
      <vt:lpstr>BENEFITS</vt:lpstr>
      <vt:lpstr>FUTURE WORK</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DRISTI WITH STEREO VISION</dc:title>
  <dc:creator>Windows User</dc:creator>
  <cp:lastModifiedBy>Suhas G</cp:lastModifiedBy>
  <cp:revision>36</cp:revision>
  <dcterms:created xsi:type="dcterms:W3CDTF">2017-11-30T16:35:49Z</dcterms:created>
  <dcterms:modified xsi:type="dcterms:W3CDTF">2017-12-04T08:39:41Z</dcterms:modified>
</cp:coreProperties>
</file>