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2" r:id="rId3"/>
    <p:sldId id="283" r:id="rId4"/>
    <p:sldId id="257" r:id="rId5"/>
    <p:sldId id="286" r:id="rId6"/>
    <p:sldId id="288" r:id="rId7"/>
    <p:sldId id="293" r:id="rId8"/>
    <p:sldId id="294" r:id="rId9"/>
    <p:sldId id="260" r:id="rId10"/>
    <p:sldId id="295" r:id="rId11"/>
    <p:sldId id="261" r:id="rId12"/>
    <p:sldId id="290" r:id="rId13"/>
    <p:sldId id="291" r:id="rId14"/>
    <p:sldId id="296" r:id="rId15"/>
    <p:sldId id="292" r:id="rId16"/>
    <p:sldId id="287"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842" autoAdjust="0"/>
  </p:normalViewPr>
  <p:slideViewPr>
    <p:cSldViewPr>
      <p:cViewPr varScale="1">
        <p:scale>
          <a:sx n="63" d="100"/>
          <a:sy n="63" d="100"/>
        </p:scale>
        <p:origin x="676"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D8402-3F08-48C0-B36E-CE6BABA54264}" type="datetimeFigureOut">
              <a:rPr lang="en-US" smtClean="0"/>
              <a:pPr/>
              <a:t>7/6/2022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04D55E-8D7B-47F9-B438-B6D9DCFBBB3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E6F9B8CD-342D-4579-98EC-A8FD6B7370E1}" type="datetimeFigureOut">
              <a:rPr lang="en-US" smtClean="0"/>
              <a:pPr/>
              <a:t>7/6/2022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kumimoji="0"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7/6/2022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E6F9B8CD-342D-4579-98EC-A8FD6B7370E1}" type="datetimeFigureOut">
              <a:rPr lang="en-US" smtClean="0"/>
              <a:pPr/>
              <a:t>7/6/2022</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kumimoji="0"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7/6/2022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7/6/2022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7/6/2022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7/6/2022</a:t>
            </a:fld>
            <a:endParaRPr lang="en-US" dirty="0">
              <a:solidFill>
                <a:schemeClr val="tx2"/>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624" y="722592"/>
            <a:ext cx="7956376" cy="1410264"/>
          </a:xfrm>
        </p:spPr>
        <p:txBody>
          <a:bodyPr vert="horz" lIns="91440" tIns="45720" rIns="91440" bIns="45720" anchor="b">
            <a:noAutofit/>
          </a:bodyPr>
          <a:lstStyle/>
          <a:p>
            <a:pPr algn="ctr"/>
            <a:r>
              <a:rPr lang="en-IN" sz="2800" u="sng" dirty="0">
                <a:solidFill>
                  <a:schemeClr val="tx1"/>
                </a:solidFill>
                <a:latin typeface="Times New Roman"/>
                <a:cs typeface="Times New Roman"/>
              </a:rPr>
              <a:t>"Design And Implementation Of Flower Prediction Model Using CNN"</a:t>
            </a:r>
            <a:endParaRPr lang="en-US" sz="2800" u="sng" dirty="0">
              <a:solidFill>
                <a:schemeClr val="tx1"/>
              </a:solidFill>
              <a:latin typeface="Times New Roman"/>
              <a:cs typeface="Times New Roman"/>
            </a:endParaRPr>
          </a:p>
        </p:txBody>
      </p:sp>
      <p:sp>
        <p:nvSpPr>
          <p:cNvPr id="3" name="Subtitle 2"/>
          <p:cNvSpPr>
            <a:spLocks noGrp="1"/>
          </p:cNvSpPr>
          <p:nvPr>
            <p:ph type="subTitle" idx="1"/>
          </p:nvPr>
        </p:nvSpPr>
        <p:spPr>
          <a:xfrm>
            <a:off x="3647728" y="2132857"/>
            <a:ext cx="6768752" cy="4536503"/>
          </a:xfrm>
        </p:spPr>
        <p:txBody>
          <a:bodyPr>
            <a:normAutofit fontScale="92500" lnSpcReduction="10000"/>
          </a:bodyPr>
          <a:lstStyle/>
          <a:p>
            <a:pPr algn="ctr"/>
            <a:br>
              <a:rPr lang="en-IN" sz="1400" dirty="0">
                <a:solidFill>
                  <a:schemeClr val="tx1"/>
                </a:solidFill>
                <a:latin typeface="Times New Roman" pitchFamily="18" charset="0"/>
                <a:cs typeface="Times New Roman" pitchFamily="18" charset="0"/>
              </a:rPr>
            </a:br>
            <a:endParaRPr lang="en-IN" sz="1400" dirty="0">
              <a:solidFill>
                <a:schemeClr val="tx1"/>
              </a:solidFill>
              <a:latin typeface="Times New Roman" pitchFamily="18" charset="0"/>
              <a:cs typeface="Times New Roman" pitchFamily="18" charset="0"/>
            </a:endParaRPr>
          </a:p>
          <a:p>
            <a:pPr algn="ctr"/>
            <a:r>
              <a:rPr lang="en-IN" sz="1500" dirty="0">
                <a:solidFill>
                  <a:srgbClr val="0070C0"/>
                </a:solidFill>
                <a:latin typeface="Times New Roman" pitchFamily="18" charset="0"/>
                <a:cs typeface="Times New Roman" pitchFamily="18" charset="0"/>
              </a:rPr>
              <a:t>Under the guidance of </a:t>
            </a:r>
            <a:br>
              <a:rPr lang="en-IN"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Prof. Shruthi G</a:t>
            </a:r>
          </a:p>
          <a:p>
            <a:pPr algn="ctr"/>
            <a:br>
              <a:rPr lang="en-IN" dirty="0">
                <a:solidFill>
                  <a:schemeClr val="tx1"/>
                </a:solidFill>
                <a:latin typeface="Times New Roman" pitchFamily="18" charset="0"/>
                <a:cs typeface="Times New Roman" pitchFamily="18" charset="0"/>
              </a:rPr>
            </a:br>
            <a:br>
              <a:rPr lang="en-IN" dirty="0">
                <a:solidFill>
                  <a:schemeClr val="tx1"/>
                </a:solidFill>
                <a:latin typeface="Times New Roman" pitchFamily="18" charset="0"/>
                <a:cs typeface="Times New Roman" pitchFamily="18" charset="0"/>
              </a:rPr>
            </a:br>
            <a:r>
              <a:rPr lang="en-IN" sz="1700" dirty="0">
                <a:solidFill>
                  <a:srgbClr val="0070C0"/>
                </a:solidFill>
                <a:latin typeface="Times New Roman" pitchFamily="18" charset="0"/>
                <a:cs typeface="Times New Roman" pitchFamily="18" charset="0"/>
              </a:rPr>
              <a:t>Submitted by</a:t>
            </a:r>
            <a:br>
              <a:rPr lang="en-IN"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Suhas</a:t>
            </a:r>
            <a:r>
              <a:rPr lang="en-IN" sz="2400" dirty="0">
                <a:solidFill>
                  <a:schemeClr val="tx1"/>
                </a:solidFill>
                <a:latin typeface="Times New Roman" pitchFamily="18" charset="0"/>
                <a:cs typeface="Times New Roman" pitchFamily="18" charset="0"/>
              </a:rPr>
              <a:t> M C – 1MS19IS121 </a:t>
            </a:r>
          </a:p>
          <a:p>
            <a:pPr algn="ctr"/>
            <a:r>
              <a:rPr lang="en-IN" sz="2400" dirty="0">
                <a:solidFill>
                  <a:schemeClr val="tx1"/>
                </a:solidFill>
                <a:latin typeface="Times New Roman" pitchFamily="18" charset="0"/>
                <a:cs typeface="Times New Roman" pitchFamily="18" charset="0"/>
              </a:rPr>
              <a:t>Vinayak Rama Gouda– 1MS20IS411</a:t>
            </a:r>
          </a:p>
          <a:p>
            <a:pPr algn="ctr"/>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Suhas</a:t>
            </a:r>
            <a:r>
              <a:rPr lang="en-IN" sz="2400" dirty="0">
                <a:solidFill>
                  <a:schemeClr val="tx1"/>
                </a:solidFill>
                <a:latin typeface="Times New Roman" pitchFamily="18" charset="0"/>
                <a:cs typeface="Times New Roman" pitchFamily="18" charset="0"/>
              </a:rPr>
              <a:t> P- 1MS18IS108</a:t>
            </a:r>
          </a:p>
          <a:p>
            <a:pPr algn="ctr"/>
            <a:r>
              <a:rPr lang="en-IN" sz="2400" dirty="0">
                <a:solidFill>
                  <a:schemeClr val="tx1"/>
                </a:solidFill>
                <a:latin typeface="Times New Roman" pitchFamily="18" charset="0"/>
                <a:cs typeface="Times New Roman" pitchFamily="18" charset="0"/>
              </a:rPr>
              <a:t>Pradyumna G Patil – 1MS19IS089</a:t>
            </a:r>
          </a:p>
          <a:p>
            <a:pPr algn="ctr"/>
            <a:r>
              <a:rPr lang="en-IN" sz="2400" dirty="0">
                <a:solidFill>
                  <a:schemeClr val="tx1"/>
                </a:solidFill>
                <a:latin typeface="Times New Roman" pitchFamily="18" charset="0"/>
                <a:cs typeface="Times New Roman" pitchFamily="18" charset="0"/>
              </a:rPr>
              <a:t>	</a:t>
            </a:r>
            <a:br>
              <a:rPr lang="en-IN" sz="2400" dirty="0">
                <a:solidFill>
                  <a:schemeClr val="tx1"/>
                </a:solidFill>
                <a:latin typeface="Times New Roman" pitchFamily="18" charset="0"/>
                <a:cs typeface="Times New Roman" pitchFamily="18" charset="0"/>
              </a:rPr>
            </a:br>
            <a:r>
              <a:rPr lang="en-IN" sz="2400" dirty="0">
                <a:solidFill>
                  <a:schemeClr val="tx1"/>
                </a:solidFill>
                <a:latin typeface="Times New Roman" pitchFamily="18" charset="0"/>
                <a:cs typeface="Times New Roman" pitchFamily="18" charset="0"/>
              </a:rPr>
              <a:t>  Dept of Information Science &amp; Engineering</a:t>
            </a:r>
          </a:p>
          <a:p>
            <a:pPr algn="ctr"/>
            <a:r>
              <a:rPr lang="en-IN" sz="2400" dirty="0">
                <a:solidFill>
                  <a:schemeClr val="tx1"/>
                </a:solidFill>
                <a:latin typeface="Times New Roman" pitchFamily="18" charset="0"/>
                <a:cs typeface="Times New Roman" pitchFamily="18" charset="0"/>
              </a:rPr>
              <a:t>Mini Project - ISE</a:t>
            </a:r>
            <a:endParaRPr lang="en-US" sz="2400" dirty="0">
              <a:solidFill>
                <a:schemeClr val="tx1"/>
              </a:solidFill>
            </a:endParaRPr>
          </a:p>
        </p:txBody>
      </p:sp>
      <p:pic>
        <p:nvPicPr>
          <p:cNvPr id="4" name="Picture 3"/>
          <p:cNvPicPr/>
          <p:nvPr/>
        </p:nvPicPr>
        <p:blipFill rotWithShape="1">
          <a:blip r:embed="rId2"/>
          <a:srcRect l="10733" t="39785" r="47042" b="31588"/>
          <a:stretch/>
        </p:blipFill>
        <p:spPr bwMode="auto">
          <a:xfrm>
            <a:off x="3431704" y="188642"/>
            <a:ext cx="2438400" cy="98107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350B-E6A0-8915-CE1A-6DC0567F183E}"/>
              </a:ext>
            </a:extLst>
          </p:cNvPr>
          <p:cNvSpPr>
            <a:spLocks noGrp="1"/>
          </p:cNvSpPr>
          <p:nvPr>
            <p:ph type="title"/>
          </p:nvPr>
        </p:nvSpPr>
        <p:spPr/>
        <p:txBody>
          <a:bodyPr vert="horz" lIns="91440" tIns="45720" rIns="91440" bIns="45720" anchor="b">
            <a:normAutofit/>
          </a:bodyPr>
          <a:lstStyle/>
          <a:p>
            <a:r>
              <a:rPr lang="en-IN" u="sng" dirty="0"/>
              <a:t>time complexity </a:t>
            </a:r>
            <a:r>
              <a:rPr lang="en-IN" u="sng" dirty="0" err="1"/>
              <a:t>comparision</a:t>
            </a:r>
          </a:p>
        </p:txBody>
      </p:sp>
      <p:sp>
        <p:nvSpPr>
          <p:cNvPr id="3" name="Content Placeholder 2">
            <a:extLst>
              <a:ext uri="{FF2B5EF4-FFF2-40B4-BE49-F238E27FC236}">
                <a16:creationId xmlns:a16="http://schemas.microsoft.com/office/drawing/2014/main" id="{3D5BE7F5-6BB9-820C-8740-C2B95651ED44}"/>
              </a:ext>
            </a:extLst>
          </p:cNvPr>
          <p:cNvSpPr>
            <a:spLocks noGrp="1"/>
          </p:cNvSpPr>
          <p:nvPr>
            <p:ph sz="quarter" idx="1"/>
          </p:nvPr>
        </p:nvSpPr>
        <p:spPr>
          <a:xfrm>
            <a:off x="551384" y="1600200"/>
            <a:ext cx="9956800" cy="4873752"/>
          </a:xfrm>
        </p:spPr>
        <p:txBody>
          <a:bodyPr vert="horz" lIns="91440" tIns="45720" rIns="91440" bIns="45720" anchor="t">
            <a:normAutofit/>
          </a:bodyPr>
          <a:lstStyle/>
          <a:p>
            <a:pPr algn="just"/>
            <a:r>
              <a:rPr lang="en-IN" dirty="0"/>
              <a:t>The GPU commonly used in Google </a:t>
            </a:r>
            <a:r>
              <a:rPr lang="en-IN" dirty="0" err="1"/>
              <a:t>Colab</a:t>
            </a:r>
            <a:r>
              <a:rPr lang="en-IN" dirty="0"/>
              <a:t> is the Tesla T4 GPU. It is an </a:t>
            </a:r>
            <a:r>
              <a:rPr lang="en-US" dirty="0"/>
              <a:t>energy-efficient 70-watt, small PCIe form factor, T4 is optimized for mainstream computing environments and features multi-precision Turing Tensor Cores. </a:t>
            </a:r>
            <a:endParaRPr lang="en-US"/>
          </a:p>
          <a:p>
            <a:pPr algn="just"/>
            <a:r>
              <a:rPr lang="en-US" dirty="0"/>
              <a:t>Tensor cores are useful where there are workloads which involve the fields of ML,DL and AI. Time complexity of the input workload reduces drastically leading to faster outputs.</a:t>
            </a:r>
          </a:p>
          <a:p>
            <a:pPr algn="just"/>
            <a:r>
              <a:rPr lang="en-US" dirty="0"/>
              <a:t>Due to the underlying architecture of the GPU, it also enables the model to be trained to be more accurate than the model trained solely by the CPU.</a:t>
            </a:r>
            <a:endParaRPr lang="en-IN" dirty="0"/>
          </a:p>
        </p:txBody>
      </p:sp>
    </p:spTree>
    <p:extLst>
      <p:ext uri="{BB962C8B-B14F-4D97-AF65-F5344CB8AC3E}">
        <p14:creationId xmlns:p14="http://schemas.microsoft.com/office/powerpoint/2010/main" val="405512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b">
            <a:normAutofit/>
          </a:bodyPr>
          <a:lstStyle/>
          <a:p>
            <a:r>
              <a:rPr lang="en-US" u="sng" dirty="0"/>
              <a:t>Partial implementation</a:t>
            </a:r>
          </a:p>
        </p:txBody>
      </p:sp>
      <p:sp>
        <p:nvSpPr>
          <p:cNvPr id="3" name="Content Placeholder 2"/>
          <p:cNvSpPr>
            <a:spLocks noGrp="1"/>
          </p:cNvSpPr>
          <p:nvPr>
            <p:ph sz="quarter" idx="1"/>
          </p:nvPr>
        </p:nvSpPr>
        <p:spPr/>
        <p:txBody>
          <a:bodyPr vert="horz" lIns="91440" tIns="45720" rIns="91440" bIns="45720" anchor="t">
            <a:normAutofit/>
          </a:bodyPr>
          <a:lstStyle/>
          <a:p>
            <a:pPr algn="just">
              <a:lnSpc>
                <a:spcPct val="120000"/>
              </a:lnSpc>
            </a:pPr>
            <a:r>
              <a:rPr lang="en-US" dirty="0"/>
              <a:t>We will be using Oxford 102 flower dataset due to its exhaustive resource of different types of flowers</a:t>
            </a:r>
            <a:endParaRPr lang="en-US"/>
          </a:p>
          <a:p>
            <a:pPr algn="just">
              <a:lnSpc>
                <a:spcPct val="120000"/>
              </a:lnSpc>
            </a:pPr>
            <a:r>
              <a:rPr lang="en-US" dirty="0"/>
              <a:t>Project is run on laptop with minimal hardware configurations, laptop with high specification GPU and Google </a:t>
            </a:r>
            <a:r>
              <a:rPr lang="en-US" dirty="0" err="1"/>
              <a:t>colab</a:t>
            </a:r>
            <a:r>
              <a:rPr lang="en-US" dirty="0"/>
              <a:t> GPU to compare the resulting times taken to complete the training and the resultant accuracy.</a:t>
            </a:r>
          </a:p>
          <a:p>
            <a:pPr algn="just">
              <a:lnSpc>
                <a:spcPct val="120000"/>
              </a:lnSpc>
            </a:pPr>
            <a:r>
              <a:rPr lang="en-US" dirty="0"/>
              <a:t>Our project will be run inside </a:t>
            </a:r>
            <a:r>
              <a:rPr lang="en-US" dirty="0" err="1"/>
              <a:t>jupyter</a:t>
            </a:r>
            <a:r>
              <a:rPr lang="en-US" dirty="0"/>
              <a:t> notebook with local GPU and CPU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ABC8-C151-61F8-9A17-0890E9E1C5F3}"/>
              </a:ext>
            </a:extLst>
          </p:cNvPr>
          <p:cNvSpPr>
            <a:spLocks noGrp="1"/>
          </p:cNvSpPr>
          <p:nvPr>
            <p:ph type="title"/>
          </p:nvPr>
        </p:nvSpPr>
        <p:spPr>
          <a:xfrm>
            <a:off x="609600" y="480553"/>
            <a:ext cx="9956800" cy="436910"/>
          </a:xfrm>
        </p:spPr>
        <p:txBody>
          <a:bodyPr vert="horz" lIns="91440" tIns="45720" rIns="91440" bIns="45720" anchor="b">
            <a:normAutofit fontScale="90000"/>
          </a:bodyPr>
          <a:lstStyle/>
          <a:p>
            <a:r>
              <a:rPr lang="en-IN" u="sng" dirty="0" err="1"/>
              <a:t>Preprocessing</a:t>
            </a:r>
            <a:r>
              <a:rPr lang="en-IN" u="sng" dirty="0"/>
              <a:t> </a:t>
            </a:r>
          </a:p>
        </p:txBody>
      </p:sp>
      <p:pic>
        <p:nvPicPr>
          <p:cNvPr id="12" name="Content Placeholder 11">
            <a:extLst>
              <a:ext uri="{FF2B5EF4-FFF2-40B4-BE49-F238E27FC236}">
                <a16:creationId xmlns:a16="http://schemas.microsoft.com/office/drawing/2014/main" id="{77DB2D19-B7E4-ED0D-224E-4FF517EBA9CE}"/>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739" t="24227" r="5967" b="6330"/>
          <a:stretch/>
        </p:blipFill>
        <p:spPr>
          <a:xfrm>
            <a:off x="188279" y="1268760"/>
            <a:ext cx="11460001" cy="5109904"/>
          </a:xfrm>
        </p:spPr>
      </p:pic>
    </p:spTree>
    <p:extLst>
      <p:ext uri="{BB962C8B-B14F-4D97-AF65-F5344CB8AC3E}">
        <p14:creationId xmlns:p14="http://schemas.microsoft.com/office/powerpoint/2010/main" val="36562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ABC8-C151-61F8-9A17-0890E9E1C5F3}"/>
              </a:ext>
            </a:extLst>
          </p:cNvPr>
          <p:cNvSpPr>
            <a:spLocks noGrp="1"/>
          </p:cNvSpPr>
          <p:nvPr>
            <p:ph type="title"/>
          </p:nvPr>
        </p:nvSpPr>
        <p:spPr>
          <a:xfrm>
            <a:off x="863600" y="704073"/>
            <a:ext cx="9956800" cy="436910"/>
          </a:xfrm>
        </p:spPr>
        <p:txBody>
          <a:bodyPr vert="horz" lIns="91440" tIns="45720" rIns="91440" bIns="45720" anchor="b">
            <a:normAutofit fontScale="90000"/>
          </a:bodyPr>
          <a:lstStyle/>
          <a:p>
            <a:r>
              <a:rPr lang="en-IN" u="sng" dirty="0"/>
              <a:t>Code </a:t>
            </a:r>
          </a:p>
        </p:txBody>
      </p:sp>
      <p:pic>
        <p:nvPicPr>
          <p:cNvPr id="8" name="Content Placeholder 4">
            <a:extLst>
              <a:ext uri="{FF2B5EF4-FFF2-40B4-BE49-F238E27FC236}">
                <a16:creationId xmlns:a16="http://schemas.microsoft.com/office/drawing/2014/main" id="{7D4E7B59-602A-8392-5C7C-844A483741F3}"/>
              </a:ext>
            </a:extLst>
          </p:cNvPr>
          <p:cNvPicPr>
            <a:picLocks noChangeAspect="1"/>
          </p:cNvPicPr>
          <p:nvPr/>
        </p:nvPicPr>
        <p:blipFill rotWithShape="1">
          <a:blip r:embed="rId2">
            <a:extLst>
              <a:ext uri="{28A0092B-C50C-407E-A947-70E740481C1C}">
                <a14:useLocalDpi xmlns:a14="http://schemas.microsoft.com/office/drawing/2010/main" val="0"/>
              </a:ext>
            </a:extLst>
          </a:blip>
          <a:srcRect l="-257" t="21887" r="257" b="16314"/>
          <a:stretch/>
        </p:blipFill>
        <p:spPr>
          <a:xfrm>
            <a:off x="823928" y="1343824"/>
            <a:ext cx="9956800" cy="5102304"/>
          </a:xfrm>
          <a:prstGeom prst="rect">
            <a:avLst/>
          </a:prstGeom>
        </p:spPr>
      </p:pic>
    </p:spTree>
    <p:extLst>
      <p:ext uri="{BB962C8B-B14F-4D97-AF65-F5344CB8AC3E}">
        <p14:creationId xmlns:p14="http://schemas.microsoft.com/office/powerpoint/2010/main" val="325116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EBB2-C6E4-B541-8AAA-7D8F835847E6}"/>
              </a:ext>
            </a:extLst>
          </p:cNvPr>
          <p:cNvSpPr>
            <a:spLocks noGrp="1"/>
          </p:cNvSpPr>
          <p:nvPr>
            <p:ph type="title"/>
          </p:nvPr>
        </p:nvSpPr>
        <p:spPr>
          <a:xfrm>
            <a:off x="1222832" y="473120"/>
            <a:ext cx="9943008" cy="652934"/>
          </a:xfrm>
        </p:spPr>
        <p:txBody>
          <a:bodyPr vert="horz" lIns="91440" tIns="45720" rIns="91440" bIns="45720" anchor="b">
            <a:normAutofit/>
          </a:bodyPr>
          <a:lstStyle/>
          <a:p>
            <a:r>
              <a:rPr lang="en-IN" u="sng" dirty="0"/>
              <a:t>Result</a:t>
            </a:r>
          </a:p>
        </p:txBody>
      </p:sp>
      <p:pic>
        <p:nvPicPr>
          <p:cNvPr id="5" name="Content Placeholder 4">
            <a:extLst>
              <a:ext uri="{FF2B5EF4-FFF2-40B4-BE49-F238E27FC236}">
                <a16:creationId xmlns:a16="http://schemas.microsoft.com/office/drawing/2014/main" id="{0125BA61-993F-9C9D-B628-533C52EB38FF}"/>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6017" t="24329" r="17587" b="8902"/>
          <a:stretch/>
        </p:blipFill>
        <p:spPr>
          <a:xfrm>
            <a:off x="904320" y="1278454"/>
            <a:ext cx="9949326" cy="5262488"/>
          </a:xfrm>
        </p:spPr>
      </p:pic>
    </p:spTree>
    <p:extLst>
      <p:ext uri="{BB962C8B-B14F-4D97-AF65-F5344CB8AC3E}">
        <p14:creationId xmlns:p14="http://schemas.microsoft.com/office/powerpoint/2010/main" val="254026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ABC8-C151-61F8-9A17-0890E9E1C5F3}"/>
              </a:ext>
            </a:extLst>
          </p:cNvPr>
          <p:cNvSpPr>
            <a:spLocks noGrp="1"/>
          </p:cNvSpPr>
          <p:nvPr>
            <p:ph type="title"/>
          </p:nvPr>
        </p:nvSpPr>
        <p:spPr>
          <a:xfrm>
            <a:off x="660400" y="724393"/>
            <a:ext cx="9956800" cy="436910"/>
          </a:xfrm>
        </p:spPr>
        <p:txBody>
          <a:bodyPr vert="horz" lIns="91440" tIns="45720" rIns="91440" bIns="45720" anchor="b">
            <a:normAutofit fontScale="90000"/>
          </a:bodyPr>
          <a:lstStyle/>
          <a:p>
            <a:r>
              <a:rPr lang="en-IN" u="sng" dirty="0"/>
              <a:t>Output </a:t>
            </a:r>
          </a:p>
        </p:txBody>
      </p:sp>
      <p:pic>
        <p:nvPicPr>
          <p:cNvPr id="4" name="Content Placeholder 3">
            <a:extLst>
              <a:ext uri="{FF2B5EF4-FFF2-40B4-BE49-F238E27FC236}">
                <a16:creationId xmlns:a16="http://schemas.microsoft.com/office/drawing/2014/main" id="{6F8B8D25-E2AF-E797-53F0-4F2EAACAD966}"/>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20" t="3863" r="20" b="6013"/>
          <a:stretch/>
        </p:blipFill>
        <p:spPr>
          <a:xfrm>
            <a:off x="609600" y="1326168"/>
            <a:ext cx="10241280" cy="5162480"/>
          </a:xfrm>
        </p:spPr>
      </p:pic>
    </p:spTree>
    <p:extLst>
      <p:ext uri="{BB962C8B-B14F-4D97-AF65-F5344CB8AC3E}">
        <p14:creationId xmlns:p14="http://schemas.microsoft.com/office/powerpoint/2010/main" val="173017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b">
            <a:normAutofit/>
          </a:bodyPr>
          <a:lstStyle/>
          <a:p>
            <a:r>
              <a:rPr lang="en-IN" u="sng" dirty="0"/>
              <a:t>Summary</a:t>
            </a:r>
          </a:p>
        </p:txBody>
      </p:sp>
      <p:sp>
        <p:nvSpPr>
          <p:cNvPr id="3" name="Content Placeholder 2"/>
          <p:cNvSpPr>
            <a:spLocks noGrp="1"/>
          </p:cNvSpPr>
          <p:nvPr>
            <p:ph sz="quarter" idx="1"/>
          </p:nvPr>
        </p:nvSpPr>
        <p:spPr/>
        <p:txBody>
          <a:bodyPr vert="horz" lIns="91440" tIns="45720" rIns="91440" bIns="45720" anchor="t">
            <a:normAutofit/>
          </a:bodyPr>
          <a:lstStyle/>
          <a:p>
            <a:pPr marL="0" indent="0" algn="just">
              <a:buNone/>
            </a:pPr>
            <a:r>
              <a:rPr lang="en-IN" sz="2200" dirty="0"/>
              <a:t>From our project creation, it was found that the GPU utilisation of </a:t>
            </a:r>
            <a:r>
              <a:rPr lang="en-IN" sz="2200" dirty="0" err="1"/>
              <a:t>Colab</a:t>
            </a:r>
            <a:r>
              <a:rPr lang="en-IN" sz="2200" dirty="0"/>
              <a:t> was very less due to load on Google servers and inability to provision cloud resources whereas the most performant format for model training was to use the laptop with a high performant GPU. Our results show us a range of about 90% accuracy along with precision, recall and F1 scores falling in the range of 70% accuracy with slight variations in the different classes.</a:t>
            </a:r>
            <a:endParaRPr lang="en-US"/>
          </a:p>
          <a:p>
            <a:pPr marL="0" indent="0" algn="just">
              <a:buNone/>
            </a:pPr>
            <a:r>
              <a:rPr lang="en-IN" sz="2200" dirty="0"/>
              <a:t>The resultant time taken for execution was in the descending order of time with Google </a:t>
            </a:r>
            <a:r>
              <a:rPr lang="en-IN" sz="2200" dirty="0" err="1"/>
              <a:t>Colab</a:t>
            </a:r>
            <a:r>
              <a:rPr lang="en-IN" sz="2200" dirty="0"/>
              <a:t> GPU taking 1 hour, the local machine with CPU taking 14 minutes and a local machine with a high end GPU taking 7 minutes.</a:t>
            </a:r>
          </a:p>
        </p:txBody>
      </p:sp>
    </p:spTree>
    <p:extLst>
      <p:ext uri="{BB962C8B-B14F-4D97-AF65-F5344CB8AC3E}">
        <p14:creationId xmlns:p14="http://schemas.microsoft.com/office/powerpoint/2010/main" val="193316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36" y="462072"/>
            <a:ext cx="7068612" cy="522312"/>
          </a:xfrm>
        </p:spPr>
        <p:txBody>
          <a:bodyPr vert="horz" lIns="91440" tIns="45720" rIns="91440" bIns="45720" anchor="b">
            <a:normAutofit fontScale="90000"/>
          </a:bodyPr>
          <a:lstStyle/>
          <a:p>
            <a:r>
              <a:rPr lang="en-IN" u="sng" dirty="0"/>
              <a:t>References</a:t>
            </a:r>
            <a:endParaRPr lang="en-US" u="sng"/>
          </a:p>
        </p:txBody>
      </p:sp>
      <p:sp>
        <p:nvSpPr>
          <p:cNvPr id="3" name="Content Placeholder 2"/>
          <p:cNvSpPr>
            <a:spLocks noGrp="1"/>
          </p:cNvSpPr>
          <p:nvPr>
            <p:ph sz="quarter" idx="1"/>
          </p:nvPr>
        </p:nvSpPr>
        <p:spPr>
          <a:xfrm>
            <a:off x="99904" y="120576"/>
            <a:ext cx="11747464" cy="4996448"/>
          </a:xfrm>
        </p:spPr>
        <p:txBody>
          <a:bodyPr vert="horz" lIns="91440" tIns="45720" rIns="91440" bIns="45720" anchor="t">
            <a:noAutofit/>
          </a:bodyPr>
          <a:lstStyle/>
          <a:p>
            <a:pPr marL="0" indent="0">
              <a:buNone/>
            </a:pPr>
            <a:endParaRPr lang="en-US" sz="1600" dirty="0">
              <a:latin typeface="+mj-lt"/>
            </a:endParaRPr>
          </a:p>
          <a:p>
            <a:pPr marL="0" indent="0">
              <a:buNone/>
            </a:pPr>
            <a:endParaRPr lang="en-US" sz="1600" dirty="0">
              <a:latin typeface="+mj-lt"/>
            </a:endParaRPr>
          </a:p>
          <a:p>
            <a:pPr marL="0" indent="0">
              <a:buNone/>
            </a:pPr>
            <a:endParaRPr lang="en-US" sz="1600" dirty="0">
              <a:latin typeface="+mj-lt"/>
            </a:endParaRPr>
          </a:p>
          <a:p>
            <a:pPr marL="0" indent="0" algn="just">
              <a:buNone/>
            </a:pPr>
            <a:r>
              <a:rPr lang="en-US" sz="1600" dirty="0">
                <a:latin typeface="+mj-lt"/>
              </a:rPr>
              <a:t>[1] </a:t>
            </a:r>
            <a:r>
              <a:rPr lang="en-US" sz="1600" dirty="0" err="1">
                <a:latin typeface="+mj-lt"/>
              </a:rPr>
              <a:t>Avishiktha</a:t>
            </a:r>
            <a:r>
              <a:rPr lang="en-US" sz="1600" dirty="0">
                <a:latin typeface="+mj-lt"/>
              </a:rPr>
              <a:t> </a:t>
            </a:r>
            <a:r>
              <a:rPr lang="en-US" sz="1600" dirty="0" err="1">
                <a:latin typeface="+mj-lt"/>
              </a:rPr>
              <a:t>Lodh</a:t>
            </a:r>
            <a:r>
              <a:rPr lang="en-US" sz="1600" dirty="0">
                <a:latin typeface="+mj-lt"/>
              </a:rPr>
              <a:t>, Ranjan </a:t>
            </a:r>
            <a:r>
              <a:rPr lang="en-US" sz="1600" dirty="0" err="1">
                <a:latin typeface="+mj-lt"/>
              </a:rPr>
              <a:t>Parekh,”Flower</a:t>
            </a:r>
            <a:r>
              <a:rPr lang="en-US" sz="1600" dirty="0">
                <a:latin typeface="+mj-lt"/>
              </a:rPr>
              <a:t> Recognition System based on Color and Gist Features”, IEEE 2017</a:t>
            </a:r>
          </a:p>
          <a:p>
            <a:pPr marL="0" indent="0" algn="just">
              <a:buNone/>
            </a:pPr>
            <a:r>
              <a:rPr lang="en-US" sz="1600" dirty="0">
                <a:latin typeface="+mj-lt"/>
              </a:rPr>
              <a:t>[2] Busra Rumeysa Mete, </a:t>
            </a:r>
            <a:r>
              <a:rPr lang="en-US" sz="1600" dirty="0" err="1">
                <a:latin typeface="+mj-lt"/>
              </a:rPr>
              <a:t>Tolga</a:t>
            </a:r>
            <a:r>
              <a:rPr lang="en-US" sz="1600" dirty="0">
                <a:latin typeface="+mj-lt"/>
              </a:rPr>
              <a:t> </a:t>
            </a:r>
            <a:r>
              <a:rPr lang="en-US" sz="1600" dirty="0" err="1">
                <a:latin typeface="+mj-lt"/>
              </a:rPr>
              <a:t>Ensari</a:t>
            </a:r>
            <a:r>
              <a:rPr lang="en-US" sz="1600" dirty="0">
                <a:latin typeface="+mj-lt"/>
              </a:rPr>
              <a:t>,”Flower Classification with Deep CNN and Machine Learning Algorithms, IEEE 3 </a:t>
            </a:r>
            <a:r>
              <a:rPr lang="en-US" sz="1600" dirty="0" err="1">
                <a:latin typeface="+mj-lt"/>
              </a:rPr>
              <a:t>rd</a:t>
            </a:r>
            <a:r>
              <a:rPr lang="en-US" sz="1600" dirty="0">
                <a:latin typeface="+mj-lt"/>
              </a:rPr>
              <a:t> International Symposium on Multidisciplinary Studies and Innovative Technologies,2019</a:t>
            </a:r>
          </a:p>
          <a:p>
            <a:pPr marL="0" indent="0" algn="just">
              <a:buNone/>
            </a:pPr>
            <a:r>
              <a:rPr lang="en-US" sz="1600" dirty="0">
                <a:latin typeface="+mj-lt"/>
              </a:rPr>
              <a:t>[3]</a:t>
            </a:r>
            <a:r>
              <a:rPr lang="en-US" sz="1600" dirty="0" err="1">
                <a:latin typeface="+mj-lt"/>
              </a:rPr>
              <a:t>TanakornTiay</a:t>
            </a:r>
            <a:r>
              <a:rPr lang="en-US" sz="1600" dirty="0">
                <a:latin typeface="+mj-lt"/>
              </a:rPr>
              <a:t>, </a:t>
            </a:r>
            <a:r>
              <a:rPr lang="en-US" sz="1600" dirty="0" err="1">
                <a:latin typeface="+mj-lt"/>
              </a:rPr>
              <a:t>Pipimphorn</a:t>
            </a:r>
            <a:r>
              <a:rPr lang="en-US" sz="1600" dirty="0">
                <a:latin typeface="+mj-lt"/>
              </a:rPr>
              <a:t> </a:t>
            </a:r>
            <a:r>
              <a:rPr lang="en-US" sz="1600" dirty="0" err="1">
                <a:latin typeface="+mj-lt"/>
              </a:rPr>
              <a:t>Benyaphaichit,Panomkhawn</a:t>
            </a:r>
            <a:r>
              <a:rPr lang="en-US" sz="1600" dirty="0">
                <a:latin typeface="+mj-lt"/>
              </a:rPr>
              <a:t> </a:t>
            </a:r>
            <a:r>
              <a:rPr lang="en-US" sz="1600" dirty="0" err="1">
                <a:latin typeface="+mj-lt"/>
              </a:rPr>
              <a:t>Riyamongkol</a:t>
            </a:r>
            <a:r>
              <a:rPr lang="en-US" sz="1600" dirty="0">
                <a:latin typeface="+mj-lt"/>
              </a:rPr>
              <a:t>,”Flower Recognition System Based ON Image Processing, IEEE Third ICT international Student Project Conference, 2014</a:t>
            </a:r>
          </a:p>
          <a:p>
            <a:pPr marL="0" indent="0" algn="just">
              <a:buNone/>
            </a:pPr>
            <a:r>
              <a:rPr lang="en-US" sz="1600" dirty="0">
                <a:latin typeface="+mj-lt"/>
              </a:rPr>
              <a:t>[4] D S </a:t>
            </a:r>
            <a:r>
              <a:rPr lang="en-US" sz="1600" dirty="0" err="1">
                <a:latin typeface="+mj-lt"/>
              </a:rPr>
              <a:t>Guru,Y</a:t>
            </a:r>
            <a:r>
              <a:rPr lang="en-US" sz="1600" dirty="0">
                <a:latin typeface="+mj-lt"/>
              </a:rPr>
              <a:t> H Sharath and S </a:t>
            </a:r>
            <a:r>
              <a:rPr lang="en-US" sz="1600" dirty="0" err="1">
                <a:latin typeface="+mj-lt"/>
              </a:rPr>
              <a:t>Mnajunath</a:t>
            </a:r>
            <a:r>
              <a:rPr lang="en-US" sz="1600" dirty="0">
                <a:latin typeface="+mj-lt"/>
              </a:rPr>
              <a:t>,”Texture Features in Classification of Flower Images”, IJCA Special Issue on RTIPP</a:t>
            </a:r>
          </a:p>
          <a:p>
            <a:pPr marL="0" indent="0" algn="just">
              <a:buNone/>
            </a:pPr>
            <a:r>
              <a:rPr lang="en-US" sz="1600" dirty="0">
                <a:latin typeface="+mj-lt"/>
              </a:rPr>
              <a:t>[5] Flower Classification using Fusion Descriptor and SVM: 2017Wei Liu, Yunbo Rao, </a:t>
            </a:r>
            <a:r>
              <a:rPr lang="en-US" sz="1600" dirty="0" err="1">
                <a:latin typeface="+mj-lt"/>
              </a:rPr>
              <a:t>Baijiang</a:t>
            </a:r>
            <a:r>
              <a:rPr lang="en-US" sz="1600" dirty="0">
                <a:latin typeface="+mj-lt"/>
              </a:rPr>
              <a:t> Fan, Jiali Song, </a:t>
            </a:r>
            <a:r>
              <a:rPr lang="en-US" sz="1600" dirty="0" err="1">
                <a:latin typeface="+mj-lt"/>
              </a:rPr>
              <a:t>Qifei</a:t>
            </a:r>
            <a:r>
              <a:rPr lang="en-US" sz="1600" dirty="0">
                <a:latin typeface="+mj-lt"/>
              </a:rPr>
              <a:t> Wang</a:t>
            </a:r>
          </a:p>
          <a:p>
            <a:pPr marL="0" indent="0" algn="just">
              <a:buNone/>
            </a:pPr>
            <a:r>
              <a:rPr lang="en-US" sz="1600" dirty="0">
                <a:latin typeface="+mj-lt"/>
              </a:rPr>
              <a:t>[6] Simulation of Back Propagation Neural Network for Iris Flower Classification: 2017 R.A.Abdulkadir1 ,Khalipha A. Imam2 M.B. Jibril3 </a:t>
            </a:r>
          </a:p>
          <a:p>
            <a:pPr marL="0" indent="0" algn="just">
              <a:buNone/>
            </a:pPr>
            <a:r>
              <a:rPr lang="en-US" sz="1600" dirty="0">
                <a:latin typeface="+mj-lt"/>
              </a:rPr>
              <a:t>[7] Flower Classification using Supervised Learning: 2019 Asmita Shukla Ankita Agarwal Hemlata Pant Priyanka Mishra</a:t>
            </a:r>
          </a:p>
          <a:p>
            <a:pPr marL="0" indent="0" algn="just">
              <a:buNone/>
            </a:pPr>
            <a:r>
              <a:rPr lang="en-US" sz="1600" dirty="0">
                <a:latin typeface="+mj-lt"/>
              </a:rPr>
              <a:t>[8] Flower classiﬁcation with modiﬁed multimodal convolutional neural Networks: 2020 Kang Il Bae a , </a:t>
            </a:r>
            <a:r>
              <a:rPr lang="en-US" sz="1600" dirty="0" err="1">
                <a:latin typeface="+mj-lt"/>
              </a:rPr>
              <a:t>Junghoon</a:t>
            </a:r>
            <a:r>
              <a:rPr lang="en-US" sz="1600" dirty="0">
                <a:latin typeface="+mj-lt"/>
              </a:rPr>
              <a:t> Park a ,</a:t>
            </a:r>
            <a:r>
              <a:rPr lang="en-US" sz="1600" dirty="0" err="1">
                <a:latin typeface="+mj-lt"/>
              </a:rPr>
              <a:t>Jongga</a:t>
            </a:r>
            <a:r>
              <a:rPr lang="en-US" sz="1600" dirty="0">
                <a:latin typeface="+mj-lt"/>
              </a:rPr>
              <a:t> Lee a ,</a:t>
            </a:r>
            <a:r>
              <a:rPr lang="en-US" sz="1600" dirty="0" err="1">
                <a:latin typeface="+mj-lt"/>
              </a:rPr>
              <a:t>Yungseop</a:t>
            </a:r>
            <a:r>
              <a:rPr lang="en-US" sz="1600" dirty="0">
                <a:latin typeface="+mj-lt"/>
              </a:rPr>
              <a:t> Lee b , Changwon Lim</a:t>
            </a:r>
          </a:p>
          <a:p>
            <a:pPr marL="0" indent="0" algn="just">
              <a:lnSpc>
                <a:spcPct val="100000"/>
              </a:lnSpc>
              <a:buNone/>
            </a:pPr>
            <a:r>
              <a:rPr lang="en-US" sz="1600" dirty="0">
                <a:latin typeface="+mj-lt"/>
              </a:rPr>
              <a:t>[9] </a:t>
            </a:r>
            <a:r>
              <a:rPr kumimoji="0" lang="en-US" sz="1600" b="0" i="0" u="none" strike="noStrike" kern="1200" dirty="0">
                <a:solidFill>
                  <a:schemeClr val="dk1"/>
                </a:solidFill>
                <a:effectLst/>
                <a:latin typeface="+mn-lt"/>
                <a:ea typeface="+mn-ea"/>
                <a:cs typeface="+mn-cs"/>
              </a:rPr>
              <a:t>Flower Classification and Recognition based on Significance Test and Transfer Learning: 2021</a:t>
            </a:r>
            <a:r>
              <a:rPr kumimoji="0" lang="en-IN" sz="1600" b="0" i="0" u="none" strike="noStrike" kern="1200" dirty="0" err="1">
                <a:solidFill>
                  <a:schemeClr val="dk1"/>
                </a:solidFill>
                <a:effectLst/>
                <a:latin typeface="+mn-lt"/>
                <a:ea typeface="+mn-ea"/>
                <a:cs typeface="+mn-cs"/>
              </a:rPr>
              <a:t>Rongxin</a:t>
            </a:r>
            <a:r>
              <a:rPr kumimoji="0" lang="en-IN" sz="1600" b="0" i="0" u="none" strike="noStrike" kern="1200" dirty="0">
                <a:solidFill>
                  <a:schemeClr val="dk1"/>
                </a:solidFill>
                <a:effectLst/>
                <a:latin typeface="+mn-lt"/>
                <a:ea typeface="+mn-ea"/>
                <a:cs typeface="+mn-cs"/>
              </a:rPr>
              <a:t> </a:t>
            </a:r>
            <a:r>
              <a:rPr kumimoji="0" lang="en-IN" sz="1600" b="0" i="0" u="none" strike="noStrike" kern="1200" dirty="0" err="1">
                <a:solidFill>
                  <a:schemeClr val="dk1"/>
                </a:solidFill>
                <a:effectLst/>
                <a:latin typeface="+mn-lt"/>
                <a:ea typeface="+mn-ea"/>
                <a:cs typeface="+mn-cs"/>
              </a:rPr>
              <a:t>Lv</a:t>
            </a:r>
            <a:r>
              <a:rPr kumimoji="0" lang="en-IN" sz="1600" b="0" i="0" u="none" strike="noStrike" kern="1200" dirty="0">
                <a:solidFill>
                  <a:schemeClr val="dk1"/>
                </a:solidFill>
                <a:effectLst/>
                <a:latin typeface="+mn-lt"/>
                <a:ea typeface="+mn-ea"/>
                <a:cs typeface="+mn-cs"/>
              </a:rPr>
              <a:t>, </a:t>
            </a:r>
            <a:r>
              <a:rPr kumimoji="0" lang="en-IN" sz="1600" b="0" i="0" u="none" strike="noStrike" kern="1200" dirty="0" err="1">
                <a:solidFill>
                  <a:schemeClr val="dk1"/>
                </a:solidFill>
                <a:effectLst/>
                <a:latin typeface="+mn-lt"/>
                <a:ea typeface="+mn-ea"/>
                <a:cs typeface="+mn-cs"/>
              </a:rPr>
              <a:t>Zhongzhi</a:t>
            </a:r>
            <a:r>
              <a:rPr kumimoji="0" lang="en-IN" sz="1600" b="0" i="0" u="none" strike="noStrike" kern="1200" dirty="0">
                <a:solidFill>
                  <a:schemeClr val="dk1"/>
                </a:solidFill>
                <a:effectLst/>
                <a:latin typeface="+mn-lt"/>
                <a:ea typeface="+mn-ea"/>
                <a:cs typeface="+mn-cs"/>
              </a:rPr>
              <a:t> Li, </a:t>
            </a:r>
            <a:r>
              <a:rPr kumimoji="0" lang="en-IN" sz="1600" b="0" i="0" u="none" strike="noStrike" kern="1200" dirty="0" err="1">
                <a:solidFill>
                  <a:schemeClr val="dk1"/>
                </a:solidFill>
                <a:effectLst/>
                <a:latin typeface="+mn-lt"/>
                <a:ea typeface="+mn-ea"/>
                <a:cs typeface="+mn-cs"/>
              </a:rPr>
              <a:t>Jiankai</a:t>
            </a:r>
            <a:r>
              <a:rPr kumimoji="0" lang="en-IN" sz="1600" b="0" i="0" u="none" strike="noStrike" kern="1200" dirty="0">
                <a:solidFill>
                  <a:schemeClr val="dk1"/>
                </a:solidFill>
                <a:effectLst/>
                <a:latin typeface="+mn-lt"/>
                <a:ea typeface="+mn-ea"/>
                <a:cs typeface="+mn-cs"/>
              </a:rPr>
              <a:t> Zuo, Jing Lu</a:t>
            </a:r>
            <a:endParaRPr lang="en-US" sz="1400" dirty="0">
              <a:solidFill>
                <a:schemeClr val="dk1"/>
              </a:solidFill>
              <a:latin typeface="Times New Roman" pitchFamily="18" charset="0"/>
              <a:cs typeface="Times New Roman" pitchFamily="18" charset="0"/>
            </a:endParaRPr>
          </a:p>
          <a:p>
            <a:pPr marL="0" indent="0" algn="just">
              <a:lnSpc>
                <a:spcPct val="100000"/>
              </a:lnSpc>
              <a:buNone/>
            </a:pPr>
            <a:r>
              <a:rPr kumimoji="0" lang="en-US" sz="1400" b="0" i="0" u="none" strike="noStrike" kern="1200" dirty="0">
                <a:solidFill>
                  <a:schemeClr val="dk1"/>
                </a:solidFill>
                <a:effectLst/>
                <a:latin typeface="Times New Roman"/>
                <a:cs typeface="Times New Roman"/>
              </a:rPr>
              <a:t>[10] </a:t>
            </a:r>
            <a:r>
              <a:rPr kumimoji="0" lang="en-US" sz="1600" b="0" i="0" u="none" strike="noStrike" kern="1200" dirty="0">
                <a:solidFill>
                  <a:schemeClr val="dk1"/>
                </a:solidFill>
                <a:effectLst/>
                <a:latin typeface="+mn-lt"/>
                <a:ea typeface="+mn-ea"/>
                <a:cs typeface="+mn-cs"/>
              </a:rPr>
              <a:t>Convolutional Neural Network and Support Vector Machines in Transfer Learning: 2022 </a:t>
            </a:r>
            <a:r>
              <a:rPr kumimoji="0" lang="en-IN" sz="1600" b="0" i="0" u="none" strike="noStrike" kern="1200" dirty="0">
                <a:solidFill>
                  <a:schemeClr val="dk1"/>
                </a:solidFill>
                <a:effectLst/>
                <a:latin typeface="+mn-lt"/>
                <a:ea typeface="+mn-ea"/>
                <a:cs typeface="+mn-cs"/>
              </a:rPr>
              <a:t>Ari </a:t>
            </a:r>
            <a:r>
              <a:rPr kumimoji="0" lang="en-IN" sz="1600" b="0" i="0" u="none" strike="noStrike" kern="1200" dirty="0" err="1">
                <a:solidFill>
                  <a:schemeClr val="dk1"/>
                </a:solidFill>
                <a:effectLst/>
                <a:latin typeface="+mn-lt"/>
                <a:ea typeface="+mn-ea"/>
                <a:cs typeface="+mn-cs"/>
              </a:rPr>
              <a:t>Peryato</a:t>
            </a:r>
            <a:r>
              <a:rPr kumimoji="0" lang="en-IN" sz="1600" b="0" i="0" u="none" strike="noStrike" kern="1200" dirty="0">
                <a:solidFill>
                  <a:schemeClr val="dk1"/>
                </a:solidFill>
                <a:effectLst/>
                <a:latin typeface="+mn-lt"/>
                <a:ea typeface="+mn-ea"/>
                <a:cs typeface="+mn-cs"/>
              </a:rPr>
              <a:t>, Anton Yudhana, </a:t>
            </a:r>
            <a:r>
              <a:rPr kumimoji="0" lang="en-IN" sz="1600" b="0" i="0" u="none" strike="noStrike" kern="1200" dirty="0" err="1">
                <a:solidFill>
                  <a:schemeClr val="dk1"/>
                </a:solidFill>
                <a:effectLst/>
                <a:latin typeface="+mn-lt"/>
                <a:ea typeface="+mn-ea"/>
                <a:cs typeface="+mn-cs"/>
              </a:rPr>
              <a:t>Rusyadhi</a:t>
            </a:r>
            <a:r>
              <a:rPr kumimoji="0" lang="en-IN" sz="1600" b="0" i="0" u="none" strike="noStrike" kern="1200" dirty="0">
                <a:solidFill>
                  <a:schemeClr val="dk1"/>
                </a:solidFill>
                <a:effectLst/>
                <a:latin typeface="+mn-lt"/>
                <a:ea typeface="+mn-ea"/>
                <a:cs typeface="+mn-cs"/>
              </a:rPr>
              <a:t> Umar</a:t>
            </a:r>
            <a:endParaRPr lang="en-US" sz="1600" dirty="0">
              <a:solidFill>
                <a:schemeClr val="dk1"/>
              </a:solidFill>
              <a:latin typeface="+mj-lt"/>
            </a:endParaRPr>
          </a:p>
          <a:p>
            <a:pPr marL="0" indent="0">
              <a:buNone/>
            </a:pPr>
            <a:endParaRPr lang="en-US" sz="1600" dirty="0">
              <a:latin typeface="+mj-lt"/>
            </a:endParaRPr>
          </a:p>
          <a:p>
            <a:pPr marL="0" indent="0">
              <a:buNone/>
            </a:pPr>
            <a:endParaRPr lang="en-US" sz="1600" dirty="0">
              <a:latin typeface="+mj-lt"/>
            </a:endParaRPr>
          </a:p>
          <a:p>
            <a:pPr marL="0" indent="0">
              <a:buNone/>
            </a:pPr>
            <a:endParaRPr lang="en-US" sz="16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Index</a:t>
            </a:r>
          </a:p>
        </p:txBody>
      </p:sp>
      <p:sp>
        <p:nvSpPr>
          <p:cNvPr id="3" name="Content Placeholder 2"/>
          <p:cNvSpPr>
            <a:spLocks noGrp="1"/>
          </p:cNvSpPr>
          <p:nvPr>
            <p:ph sz="quarter" idx="1"/>
          </p:nvPr>
        </p:nvSpPr>
        <p:spPr/>
        <p:txBody>
          <a:bodyPr vert="horz" lIns="91440" tIns="45720" rIns="91440" bIns="45720" anchor="t">
            <a:normAutofit/>
          </a:bodyPr>
          <a:lstStyle/>
          <a:p>
            <a:r>
              <a:rPr lang="en-IN" dirty="0"/>
              <a:t>Abstract</a:t>
            </a:r>
          </a:p>
          <a:p>
            <a:r>
              <a:rPr lang="en-IN" dirty="0"/>
              <a:t>Problem Statement</a:t>
            </a:r>
          </a:p>
          <a:p>
            <a:r>
              <a:rPr lang="en-IN" dirty="0"/>
              <a:t>Literature Survey</a:t>
            </a:r>
          </a:p>
          <a:p>
            <a:r>
              <a:rPr lang="en-IN" dirty="0"/>
              <a:t>Methodology</a:t>
            </a:r>
          </a:p>
          <a:p>
            <a:r>
              <a:rPr lang="en-IN" dirty="0"/>
              <a:t>Result</a:t>
            </a:r>
          </a:p>
          <a:p>
            <a:r>
              <a:rPr lang="en-IN" dirty="0"/>
              <a:t>Summary</a:t>
            </a:r>
          </a:p>
          <a:p>
            <a:r>
              <a:rPr lang="en-IN" dirty="0"/>
              <a:t>References</a:t>
            </a:r>
          </a:p>
        </p:txBody>
      </p:sp>
    </p:spTree>
    <p:extLst>
      <p:ext uri="{BB962C8B-B14F-4D97-AF65-F5344CB8AC3E}">
        <p14:creationId xmlns:p14="http://schemas.microsoft.com/office/powerpoint/2010/main" val="271472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anchor="b">
            <a:normAutofit/>
          </a:bodyPr>
          <a:lstStyle/>
          <a:p>
            <a:r>
              <a:rPr lang="en-IN" u="sng" dirty="0"/>
              <a:t>Abstract</a:t>
            </a:r>
          </a:p>
        </p:txBody>
      </p:sp>
      <p:sp>
        <p:nvSpPr>
          <p:cNvPr id="3" name="Content Placeholder 2"/>
          <p:cNvSpPr>
            <a:spLocks noGrp="1"/>
          </p:cNvSpPr>
          <p:nvPr>
            <p:ph sz="quarter" idx="1"/>
          </p:nvPr>
        </p:nvSpPr>
        <p:spPr/>
        <p:txBody>
          <a:bodyPr vert="horz" lIns="91440" tIns="45720" rIns="91440" bIns="45720" anchor="t">
            <a:normAutofit/>
          </a:bodyPr>
          <a:lstStyle/>
          <a:p>
            <a:pPr algn="just"/>
            <a:r>
              <a:rPr lang="en-US" dirty="0"/>
              <a:t>Identification of flowers is an essential part in the day-to-day life of people involved in nature such as horticulture, photography, gardening. To find the type of flower from just the image is proved a tedious task either by asking others or by searching the internet based on the features of the flower which may lead us to inconclusive results.</a:t>
            </a:r>
            <a:endParaRPr lang="en-US"/>
          </a:p>
          <a:p>
            <a:pPr algn="just"/>
            <a:r>
              <a:rPr lang="en-US" dirty="0"/>
              <a:t>It is easier to select the types of flowering plants if we establish the criteria such as </a:t>
            </a:r>
            <a:r>
              <a:rPr lang="en-US" dirty="0" err="1"/>
              <a:t>colours</a:t>
            </a:r>
            <a:r>
              <a:rPr lang="en-US" dirty="0"/>
              <a:t>, fragrance, blooming period, height, maintenance, and the category they belong to. It helps us remember different flowering plants if we organize them into categories.</a:t>
            </a:r>
          </a:p>
          <a:p>
            <a:endParaRPr lang="en-IN" dirty="0"/>
          </a:p>
        </p:txBody>
      </p:sp>
    </p:spTree>
    <p:extLst>
      <p:ext uri="{BB962C8B-B14F-4D97-AF65-F5344CB8AC3E}">
        <p14:creationId xmlns:p14="http://schemas.microsoft.com/office/powerpoint/2010/main" val="170933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76" y="965220"/>
            <a:ext cx="9956800" cy="580926"/>
          </a:xfrm>
        </p:spPr>
        <p:txBody>
          <a:bodyPr vert="horz" lIns="91440" tIns="45720" rIns="91440" bIns="45720" anchor="b">
            <a:normAutofit/>
          </a:bodyPr>
          <a:lstStyle/>
          <a:p>
            <a:r>
              <a:rPr lang="en-IN" u="sng" dirty="0"/>
              <a:t>Problem Statement</a:t>
            </a:r>
            <a:endParaRPr lang="en-US" u="sng"/>
          </a:p>
        </p:txBody>
      </p:sp>
      <p:sp>
        <p:nvSpPr>
          <p:cNvPr id="3" name="Content Placeholder 2"/>
          <p:cNvSpPr>
            <a:spLocks noGrp="1"/>
          </p:cNvSpPr>
          <p:nvPr>
            <p:ph sz="quarter" idx="1"/>
          </p:nvPr>
        </p:nvSpPr>
        <p:spPr>
          <a:xfrm>
            <a:off x="325120" y="1711960"/>
            <a:ext cx="10474960" cy="4069432"/>
          </a:xfrm>
        </p:spPr>
        <p:txBody>
          <a:bodyPr vert="horz" lIns="91440" tIns="45720" rIns="91440" bIns="45720" anchor="t">
            <a:normAutofit/>
          </a:bodyPr>
          <a:lstStyle/>
          <a:p>
            <a:endParaRPr lang="en-US" dirty="0">
              <a:latin typeface="Times New Roman" pitchFamily="18" charset="0"/>
              <a:cs typeface="Times New Roman" pitchFamily="18" charset="0"/>
            </a:endParaRPr>
          </a:p>
          <a:p>
            <a:pPr algn="just"/>
            <a:r>
              <a:rPr lang="en-US" dirty="0"/>
              <a:t>Due to the need of an efficient way of detection of species of flowers, we will be using the CNN deep leaning model for flower classification.</a:t>
            </a:r>
          </a:p>
          <a:p>
            <a:pPr algn="just"/>
            <a:r>
              <a:rPr lang="en-US" dirty="0"/>
              <a:t>This solves the problem of identification of species of flowers by manual searching of flowers with only the respective flower description.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7" y="0"/>
            <a:ext cx="7467600" cy="594320"/>
          </a:xfrm>
        </p:spPr>
        <p:txBody>
          <a:bodyPr vert="horz" lIns="91440" tIns="45720" rIns="91440" bIns="45720" anchor="b">
            <a:normAutofit/>
          </a:bodyPr>
          <a:lstStyle/>
          <a:p>
            <a:r>
              <a:rPr lang="en-IN" u="sng" dirty="0"/>
              <a:t>LITERATURE SURVEY</a:t>
            </a:r>
            <a:endParaRPr lang="en-US" u="sng"/>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4178620180"/>
              </p:ext>
            </p:extLst>
          </p:nvPr>
        </p:nvGraphicFramePr>
        <p:xfrm>
          <a:off x="105913" y="593081"/>
          <a:ext cx="11593291" cy="6280789"/>
        </p:xfrm>
        <a:graphic>
          <a:graphicData uri="http://schemas.openxmlformats.org/drawingml/2006/table">
            <a:tbl>
              <a:tblPr firstRow="1" bandRow="1">
                <a:tableStyleId>{5C22544A-7EE6-4342-B048-85BDC9FD1C3A}</a:tableStyleId>
              </a:tblPr>
              <a:tblGrid>
                <a:gridCol w="1093705">
                  <a:extLst>
                    <a:ext uri="{9D8B030D-6E8A-4147-A177-3AD203B41FA5}">
                      <a16:colId xmlns:a16="http://schemas.microsoft.com/office/drawing/2014/main" val="20000"/>
                    </a:ext>
                  </a:extLst>
                </a:gridCol>
                <a:gridCol w="2260327">
                  <a:extLst>
                    <a:ext uri="{9D8B030D-6E8A-4147-A177-3AD203B41FA5}">
                      <a16:colId xmlns:a16="http://schemas.microsoft.com/office/drawing/2014/main" val="20001"/>
                    </a:ext>
                  </a:extLst>
                </a:gridCol>
                <a:gridCol w="1830543">
                  <a:extLst>
                    <a:ext uri="{9D8B030D-6E8A-4147-A177-3AD203B41FA5}">
                      <a16:colId xmlns:a16="http://schemas.microsoft.com/office/drawing/2014/main" val="1143129346"/>
                    </a:ext>
                  </a:extLst>
                </a:gridCol>
                <a:gridCol w="2033886">
                  <a:extLst>
                    <a:ext uri="{9D8B030D-6E8A-4147-A177-3AD203B41FA5}">
                      <a16:colId xmlns:a16="http://schemas.microsoft.com/office/drawing/2014/main" val="20002"/>
                    </a:ext>
                  </a:extLst>
                </a:gridCol>
                <a:gridCol w="1854546">
                  <a:extLst>
                    <a:ext uri="{9D8B030D-6E8A-4147-A177-3AD203B41FA5}">
                      <a16:colId xmlns:a16="http://schemas.microsoft.com/office/drawing/2014/main" val="3675930533"/>
                    </a:ext>
                  </a:extLst>
                </a:gridCol>
                <a:gridCol w="2520284">
                  <a:extLst>
                    <a:ext uri="{9D8B030D-6E8A-4147-A177-3AD203B41FA5}">
                      <a16:colId xmlns:a16="http://schemas.microsoft.com/office/drawing/2014/main" val="20003"/>
                    </a:ext>
                  </a:extLst>
                </a:gridCol>
              </a:tblGrid>
              <a:tr h="885829">
                <a:tc>
                  <a:txBody>
                    <a:bodyPr/>
                    <a:lstStyle/>
                    <a:p>
                      <a:pPr algn="ctr"/>
                      <a:r>
                        <a:rPr lang="en-IN" sz="1400" err="1"/>
                        <a:t>SNo</a:t>
                      </a:r>
                      <a:endParaRPr lang="en-US" sz="1400"/>
                    </a:p>
                  </a:txBody>
                  <a:tcPr/>
                </a:tc>
                <a:tc>
                  <a:txBody>
                    <a:bodyPr/>
                    <a:lstStyle/>
                    <a:p>
                      <a:pPr algn="ctr"/>
                      <a:r>
                        <a:rPr lang="en-IN" sz="1400"/>
                        <a:t>Paper Title, Author,</a:t>
                      </a:r>
                      <a:r>
                        <a:rPr lang="en-IN" sz="1400" baseline="0"/>
                        <a:t> Year of Publication</a:t>
                      </a:r>
                      <a:endParaRPr lang="en-US" sz="1400"/>
                    </a:p>
                  </a:txBody>
                  <a:tcPr/>
                </a:tc>
                <a:tc>
                  <a:txBody>
                    <a:bodyPr/>
                    <a:lstStyle/>
                    <a:p>
                      <a:pPr algn="ctr"/>
                      <a:r>
                        <a:rPr lang="en-US" sz="1400"/>
                        <a:t>Objective</a:t>
                      </a:r>
                    </a:p>
                  </a:txBody>
                  <a:tcPr/>
                </a:tc>
                <a:tc>
                  <a:txBody>
                    <a:bodyPr/>
                    <a:lstStyle/>
                    <a:p>
                      <a:pPr algn="ctr"/>
                      <a:r>
                        <a:rPr lang="en-IN" sz="1400"/>
                        <a:t>Abstract , Technique mentioned</a:t>
                      </a:r>
                      <a:endParaRPr lang="en-US" sz="1400"/>
                    </a:p>
                  </a:txBody>
                  <a:tcPr/>
                </a:tc>
                <a:tc>
                  <a:txBody>
                    <a:bodyPr/>
                    <a:lstStyle/>
                    <a:p>
                      <a:pPr algn="ctr"/>
                      <a:r>
                        <a:rPr lang="en-US" sz="1400"/>
                        <a:t>Dataset</a:t>
                      </a:r>
                    </a:p>
                  </a:txBody>
                  <a:tcPr/>
                </a:tc>
                <a:tc>
                  <a:txBody>
                    <a:bodyPr/>
                    <a:lstStyle/>
                    <a:p>
                      <a:pPr algn="ctr"/>
                      <a:r>
                        <a:rPr lang="en-IN" sz="1400"/>
                        <a:t>Observation</a:t>
                      </a:r>
                      <a:endParaRPr lang="en-US" sz="1400"/>
                    </a:p>
                  </a:txBody>
                  <a:tcPr/>
                </a:tc>
                <a:extLst>
                  <a:ext uri="{0D108BD9-81ED-4DB2-BD59-A6C34878D82A}">
                    <a16:rowId xmlns:a16="http://schemas.microsoft.com/office/drawing/2014/main" val="10000"/>
                  </a:ext>
                </a:extLst>
              </a:tr>
              <a:tr h="2497438">
                <a:tc>
                  <a:txBody>
                    <a:bodyPr/>
                    <a:lstStyle/>
                    <a:p>
                      <a:pPr algn="ctr"/>
                      <a:r>
                        <a:rPr lang="en-US" sz="1600">
                          <a:latin typeface="Times New Roman" pitchFamily="18" charset="0"/>
                          <a:cs typeface="Times New Roman" pitchFamily="18" charset="0"/>
                        </a:rPr>
                        <a:t>1</a:t>
                      </a:r>
                    </a:p>
                  </a:txBody>
                  <a:tcPr/>
                </a:tc>
                <a:tc>
                  <a:txBody>
                    <a:bodyPr/>
                    <a:lstStyle/>
                    <a:p>
                      <a:pPr rtl="0"/>
                      <a:r>
                        <a:rPr kumimoji="0" lang="en-US" sz="1800" b="0" i="0" u="none" strike="noStrike" kern="1200" dirty="0">
                          <a:solidFill>
                            <a:schemeClr val="dk1"/>
                          </a:solidFill>
                          <a:effectLst/>
                          <a:latin typeface="+mn-lt"/>
                          <a:ea typeface="+mn-ea"/>
                          <a:cs typeface="+mn-cs"/>
                        </a:rPr>
                        <a:t>Convolutional Neural Network and Support Vector Machines in Transfer Learning: 2022</a:t>
                      </a:r>
                    </a:p>
                    <a:p>
                      <a:pPr rtl="0"/>
                      <a:r>
                        <a:rPr kumimoji="0" lang="en-IN" sz="1800" b="0" i="0" u="none" strike="noStrike" kern="1200" dirty="0">
                          <a:solidFill>
                            <a:schemeClr val="dk1"/>
                          </a:solidFill>
                          <a:effectLst/>
                          <a:latin typeface="+mn-lt"/>
                          <a:ea typeface="+mn-ea"/>
                          <a:cs typeface="+mn-cs"/>
                        </a:rPr>
                        <a:t>Ari </a:t>
                      </a:r>
                      <a:r>
                        <a:rPr kumimoji="0" lang="en-IN" sz="1800" b="0" i="0" u="none" strike="noStrike" kern="1200" dirty="0" err="1">
                          <a:solidFill>
                            <a:schemeClr val="dk1"/>
                          </a:solidFill>
                          <a:effectLst/>
                          <a:latin typeface="+mn-lt"/>
                          <a:ea typeface="+mn-ea"/>
                          <a:cs typeface="+mn-cs"/>
                        </a:rPr>
                        <a:t>Peryato</a:t>
                      </a:r>
                      <a:r>
                        <a:rPr kumimoji="0" lang="en-IN" sz="1800" b="0" i="0" u="none" strike="noStrike" kern="1200" dirty="0">
                          <a:solidFill>
                            <a:schemeClr val="dk1"/>
                          </a:solidFill>
                          <a:effectLst/>
                          <a:latin typeface="+mn-lt"/>
                          <a:ea typeface="+mn-ea"/>
                          <a:cs typeface="+mn-cs"/>
                        </a:rPr>
                        <a:t>, Anton </a:t>
                      </a:r>
                      <a:r>
                        <a:rPr kumimoji="0" lang="en-IN" sz="1800" b="0" i="0" u="none" strike="noStrike" kern="1200" dirty="0" err="1">
                          <a:solidFill>
                            <a:schemeClr val="dk1"/>
                          </a:solidFill>
                          <a:effectLst/>
                          <a:latin typeface="+mn-lt"/>
                          <a:ea typeface="+mn-ea"/>
                          <a:cs typeface="+mn-cs"/>
                        </a:rPr>
                        <a:t>Yudhana</a:t>
                      </a:r>
                      <a:r>
                        <a:rPr kumimoji="0" lang="en-IN" sz="1800" b="0" i="0" u="none" strike="noStrike" kern="1200" dirty="0">
                          <a:solidFill>
                            <a:schemeClr val="dk1"/>
                          </a:solidFill>
                          <a:effectLst/>
                          <a:latin typeface="+mn-lt"/>
                          <a:ea typeface="+mn-ea"/>
                          <a:cs typeface="+mn-cs"/>
                        </a:rPr>
                        <a:t>, </a:t>
                      </a:r>
                      <a:r>
                        <a:rPr kumimoji="0" lang="en-IN" sz="1800" b="0" i="0" u="none" strike="noStrike" kern="1200" dirty="0" err="1">
                          <a:solidFill>
                            <a:schemeClr val="dk1"/>
                          </a:solidFill>
                          <a:effectLst/>
                          <a:latin typeface="+mn-lt"/>
                          <a:ea typeface="+mn-ea"/>
                          <a:cs typeface="+mn-cs"/>
                        </a:rPr>
                        <a:t>Rusyadhi</a:t>
                      </a:r>
                      <a:r>
                        <a:rPr kumimoji="0" lang="en-IN" sz="1800" b="0" i="0" u="none" strike="noStrike" kern="1200" dirty="0">
                          <a:solidFill>
                            <a:schemeClr val="dk1"/>
                          </a:solidFill>
                          <a:effectLst/>
                          <a:latin typeface="+mn-lt"/>
                          <a:ea typeface="+mn-ea"/>
                          <a:cs typeface="+mn-cs"/>
                        </a:rPr>
                        <a:t> Umar</a:t>
                      </a:r>
                      <a:endParaRPr lang="en-IN" sz="1600" b="0" dirty="0">
                        <a:effectLst/>
                      </a:endParaRPr>
                    </a:p>
                  </a:txBody>
                  <a:tcPr/>
                </a:tc>
                <a:tc>
                  <a:txBody>
                    <a:bodyPr/>
                    <a:lstStyle/>
                    <a:p>
                      <a:pPr>
                        <a:lnSpc>
                          <a:spcPct val="100000"/>
                        </a:lnSpc>
                      </a:pPr>
                      <a:r>
                        <a:rPr kumimoji="0" lang="en-US" sz="1800" b="0" i="0" u="none" strike="noStrike" kern="1200">
                          <a:solidFill>
                            <a:schemeClr val="dk1"/>
                          </a:solidFill>
                          <a:effectLst/>
                          <a:latin typeface="+mn-lt"/>
                          <a:ea typeface="+mn-ea"/>
                          <a:cs typeface="+mn-cs"/>
                        </a:rPr>
                        <a:t>To compare the Deep Neural Network and Classic Machine Learning models using CNN</a:t>
                      </a:r>
                      <a:endParaRPr lang="en-US" sz="1600">
                        <a:latin typeface="Times New Roman" pitchFamily="18" charset="0"/>
                        <a:cs typeface="Times New Roman" pitchFamily="18" charset="0"/>
                      </a:endParaRPr>
                    </a:p>
                  </a:txBody>
                  <a:tcPr/>
                </a:tc>
                <a:tc>
                  <a:txBody>
                    <a:bodyPr/>
                    <a:lstStyle/>
                    <a:p>
                      <a:r>
                        <a:rPr kumimoji="0" lang="en-US" sz="1800" b="0" i="0" u="none" strike="noStrike" kern="1200">
                          <a:solidFill>
                            <a:schemeClr val="dk1"/>
                          </a:solidFill>
                          <a:effectLst/>
                          <a:latin typeface="+mn-lt"/>
                          <a:ea typeface="+mn-ea"/>
                          <a:cs typeface="+mn-cs"/>
                        </a:rPr>
                        <a:t>Achieve the goal by preprocessing, sharing training and testing data using CNN and SVM methods</a:t>
                      </a:r>
                      <a:endParaRPr lang="en-US" sz="1600">
                        <a:latin typeface="Times New Roman" pitchFamily="18" charset="0"/>
                        <a:cs typeface="Times New Roman" pitchFamily="18" charset="0"/>
                      </a:endParaRPr>
                    </a:p>
                  </a:txBody>
                  <a:tcPr/>
                </a:tc>
                <a:tc>
                  <a:txBody>
                    <a:bodyPr/>
                    <a:lstStyle/>
                    <a:p>
                      <a:r>
                        <a:rPr kumimoji="0" lang="en-US" sz="1800" b="0" i="0" u="none" strike="noStrike" kern="1200">
                          <a:solidFill>
                            <a:schemeClr val="dk1"/>
                          </a:solidFill>
                          <a:effectLst/>
                          <a:latin typeface="+mn-lt"/>
                          <a:ea typeface="+mn-ea"/>
                          <a:cs typeface="+mn-cs"/>
                        </a:rPr>
                        <a:t>Dataset of 1200 images obtained from Google divided into 3 classes: namely Rose, Tulip and Aster </a:t>
                      </a:r>
                      <a:endParaRPr lang="en-US" sz="1600">
                        <a:latin typeface="Times New Roman" pitchFamily="18" charset="0"/>
                        <a:cs typeface="Times New Roman" pitchFamily="18" charset="0"/>
                      </a:endParaRPr>
                    </a:p>
                  </a:txBody>
                  <a:tcPr/>
                </a:tc>
                <a:tc>
                  <a:txBody>
                    <a:bodyPr/>
                    <a:lstStyle/>
                    <a:p>
                      <a:r>
                        <a:rPr kumimoji="0" lang="en-US" sz="1800" b="0" i="0" u="none" strike="noStrike" kern="1200">
                          <a:solidFill>
                            <a:schemeClr val="dk1"/>
                          </a:solidFill>
                          <a:effectLst/>
                          <a:latin typeface="+mn-lt"/>
                          <a:ea typeface="+mn-ea"/>
                          <a:cs typeface="+mn-cs"/>
                        </a:rPr>
                        <a:t>SVM is found out to have a comparatively lesser accuracy than SVM but both need to be combined together to obtain high accuracies</a:t>
                      </a:r>
                      <a:endParaRPr lang="en-US" sz="16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765021">
                <a:tc>
                  <a:txBody>
                    <a:bodyPr/>
                    <a:lstStyle/>
                    <a:p>
                      <a:pPr algn="ctr"/>
                      <a:r>
                        <a:rPr lang="en-US" sz="1600">
                          <a:latin typeface="Times New Roman" pitchFamily="18" charset="0"/>
                          <a:cs typeface="Times New Roman" pitchFamily="18" charset="0"/>
                        </a:rPr>
                        <a:t>2</a:t>
                      </a:r>
                    </a:p>
                  </a:txBody>
                  <a:tcPr/>
                </a:tc>
                <a:tc>
                  <a:txBody>
                    <a:bodyPr/>
                    <a:lstStyle/>
                    <a:p>
                      <a:pPr>
                        <a:lnSpc>
                          <a:spcPct val="100000"/>
                        </a:lnSpc>
                      </a:pPr>
                      <a:r>
                        <a:rPr kumimoji="0" lang="en-US" sz="1800" b="0" i="0" u="none" strike="noStrike" kern="1200" dirty="0">
                          <a:solidFill>
                            <a:schemeClr val="dk1"/>
                          </a:solidFill>
                          <a:effectLst/>
                          <a:latin typeface="+mn-lt"/>
                          <a:ea typeface="+mn-ea"/>
                          <a:cs typeface="+mn-cs"/>
                        </a:rPr>
                        <a:t>Flower Classification and Recognition based on Significance Test and Transfer Learning: 2021</a:t>
                      </a:r>
                    </a:p>
                    <a:p>
                      <a:pPr>
                        <a:lnSpc>
                          <a:spcPct val="100000"/>
                        </a:lnSpc>
                      </a:pPr>
                      <a:r>
                        <a:rPr kumimoji="0" lang="en-IN" sz="1800" b="0" i="0" u="none" strike="noStrike" kern="1200" dirty="0" err="1">
                          <a:solidFill>
                            <a:schemeClr val="dk1"/>
                          </a:solidFill>
                          <a:effectLst/>
                          <a:latin typeface="+mn-lt"/>
                          <a:ea typeface="+mn-ea"/>
                          <a:cs typeface="+mn-cs"/>
                        </a:rPr>
                        <a:t>Rongxin</a:t>
                      </a:r>
                      <a:r>
                        <a:rPr kumimoji="0" lang="en-IN" sz="1800" b="0" i="0" u="none" strike="noStrike" kern="1200" dirty="0">
                          <a:solidFill>
                            <a:schemeClr val="dk1"/>
                          </a:solidFill>
                          <a:effectLst/>
                          <a:latin typeface="+mn-lt"/>
                          <a:ea typeface="+mn-ea"/>
                          <a:cs typeface="+mn-cs"/>
                        </a:rPr>
                        <a:t> </a:t>
                      </a:r>
                      <a:r>
                        <a:rPr kumimoji="0" lang="en-IN" sz="1800" b="0" i="0" u="none" strike="noStrike" kern="1200" dirty="0" err="1">
                          <a:solidFill>
                            <a:schemeClr val="dk1"/>
                          </a:solidFill>
                          <a:effectLst/>
                          <a:latin typeface="+mn-lt"/>
                          <a:ea typeface="+mn-ea"/>
                          <a:cs typeface="+mn-cs"/>
                        </a:rPr>
                        <a:t>Lv</a:t>
                      </a:r>
                      <a:r>
                        <a:rPr kumimoji="0" lang="en-IN" sz="1800" b="0" i="0" u="none" strike="noStrike" kern="1200" dirty="0">
                          <a:solidFill>
                            <a:schemeClr val="dk1"/>
                          </a:solidFill>
                          <a:effectLst/>
                          <a:latin typeface="+mn-lt"/>
                          <a:ea typeface="+mn-ea"/>
                          <a:cs typeface="+mn-cs"/>
                        </a:rPr>
                        <a:t>, </a:t>
                      </a:r>
                      <a:r>
                        <a:rPr kumimoji="0" lang="en-IN" sz="1800" b="0" i="0" u="none" strike="noStrike" kern="1200" dirty="0" err="1">
                          <a:solidFill>
                            <a:schemeClr val="dk1"/>
                          </a:solidFill>
                          <a:effectLst/>
                          <a:latin typeface="+mn-lt"/>
                          <a:ea typeface="+mn-ea"/>
                          <a:cs typeface="+mn-cs"/>
                        </a:rPr>
                        <a:t>Zhongzhi</a:t>
                      </a:r>
                      <a:r>
                        <a:rPr kumimoji="0" lang="en-IN" sz="1800" b="0" i="0" u="none" strike="noStrike" kern="1200" dirty="0">
                          <a:solidFill>
                            <a:schemeClr val="dk1"/>
                          </a:solidFill>
                          <a:effectLst/>
                          <a:latin typeface="+mn-lt"/>
                          <a:ea typeface="+mn-ea"/>
                          <a:cs typeface="+mn-cs"/>
                        </a:rPr>
                        <a:t> Li, </a:t>
                      </a:r>
                      <a:r>
                        <a:rPr kumimoji="0" lang="en-IN" sz="1800" b="0" i="0" u="none" strike="noStrike" kern="1200" dirty="0" err="1">
                          <a:solidFill>
                            <a:schemeClr val="dk1"/>
                          </a:solidFill>
                          <a:effectLst/>
                          <a:latin typeface="+mn-lt"/>
                          <a:ea typeface="+mn-ea"/>
                          <a:cs typeface="+mn-cs"/>
                        </a:rPr>
                        <a:t>Jiankai</a:t>
                      </a:r>
                      <a:r>
                        <a:rPr kumimoji="0" lang="en-IN" sz="1800" b="0" i="0" u="none" strike="noStrike" kern="1200" dirty="0">
                          <a:solidFill>
                            <a:schemeClr val="dk1"/>
                          </a:solidFill>
                          <a:effectLst/>
                          <a:latin typeface="+mn-lt"/>
                          <a:ea typeface="+mn-ea"/>
                          <a:cs typeface="+mn-cs"/>
                        </a:rPr>
                        <a:t> </a:t>
                      </a:r>
                      <a:r>
                        <a:rPr kumimoji="0" lang="en-IN" sz="1800" b="0" i="0" u="none" strike="noStrike" kern="1200" dirty="0" err="1">
                          <a:solidFill>
                            <a:schemeClr val="dk1"/>
                          </a:solidFill>
                          <a:effectLst/>
                          <a:latin typeface="+mn-lt"/>
                          <a:ea typeface="+mn-ea"/>
                          <a:cs typeface="+mn-cs"/>
                        </a:rPr>
                        <a:t>Zuo</a:t>
                      </a:r>
                      <a:r>
                        <a:rPr kumimoji="0" lang="en-IN" sz="1800" b="0" i="0" u="none" strike="noStrike" kern="1200" dirty="0">
                          <a:solidFill>
                            <a:schemeClr val="dk1"/>
                          </a:solidFill>
                          <a:effectLst/>
                          <a:latin typeface="+mn-lt"/>
                          <a:ea typeface="+mn-ea"/>
                          <a:cs typeface="+mn-cs"/>
                        </a:rPr>
                        <a:t>, Jing Lu</a:t>
                      </a:r>
                      <a:endParaRPr lang="en-US" sz="1600" dirty="0">
                        <a:latin typeface="Times New Roman" pitchFamily="18" charset="0"/>
                        <a:cs typeface="Times New Roman" pitchFamily="18" charset="0"/>
                      </a:endParaRPr>
                    </a:p>
                  </a:txBody>
                  <a:tcPr/>
                </a:tc>
                <a:tc>
                  <a:txBody>
                    <a:bodyPr/>
                    <a:lstStyle/>
                    <a:p>
                      <a:pPr>
                        <a:lnSpc>
                          <a:spcPct val="100000"/>
                        </a:lnSpc>
                      </a:pPr>
                      <a:r>
                        <a:rPr kumimoji="0" lang="en-US" sz="1800" b="0" i="0" u="none" strike="noStrike" kern="1200">
                          <a:solidFill>
                            <a:schemeClr val="dk1"/>
                          </a:solidFill>
                          <a:effectLst/>
                          <a:latin typeface="+mn-lt"/>
                          <a:ea typeface="+mn-ea"/>
                          <a:cs typeface="+mn-cs"/>
                        </a:rPr>
                        <a:t>To establish a flower classification model based on the traditional VGG-16 network</a:t>
                      </a:r>
                      <a:endParaRPr lang="en-US" sz="1600">
                        <a:latin typeface="Times New Roman" pitchFamily="18" charset="0"/>
                        <a:cs typeface="Times New Roman" pitchFamily="18" charset="0"/>
                      </a:endParaRPr>
                    </a:p>
                  </a:txBody>
                  <a:tcPr/>
                </a:tc>
                <a:tc>
                  <a:txBody>
                    <a:bodyPr/>
                    <a:lstStyle/>
                    <a:p>
                      <a:r>
                        <a:rPr kumimoji="0" lang="en-US" sz="1800" b="0" i="0" u="none" strike="noStrike" kern="1200">
                          <a:solidFill>
                            <a:schemeClr val="dk1"/>
                          </a:solidFill>
                          <a:effectLst/>
                          <a:latin typeface="+mn-lt"/>
                          <a:ea typeface="+mn-ea"/>
                          <a:cs typeface="+mn-cs"/>
                        </a:rPr>
                        <a:t>Obtaining the final result by salient region extraction, transfer learning and model </a:t>
                      </a:r>
                      <a:r>
                        <a:rPr kumimoji="0" lang="en-US" sz="1800" b="0" i="0" u="none" strike="noStrike" kern="1200" err="1">
                          <a:solidFill>
                            <a:schemeClr val="dk1"/>
                          </a:solidFill>
                          <a:effectLst/>
                          <a:latin typeface="+mn-lt"/>
                          <a:ea typeface="+mn-ea"/>
                          <a:cs typeface="+mn-cs"/>
                        </a:rPr>
                        <a:t>optimisation</a:t>
                      </a:r>
                      <a:endParaRPr lang="en-US" sz="1600">
                        <a:latin typeface="Times New Roman" pitchFamily="18" charset="0"/>
                        <a:cs typeface="Times New Roman" pitchFamily="18" charset="0"/>
                      </a:endParaRPr>
                    </a:p>
                  </a:txBody>
                  <a:tcPr/>
                </a:tc>
                <a:tc>
                  <a:txBody>
                    <a:bodyPr/>
                    <a:lstStyle/>
                    <a:p>
                      <a:r>
                        <a:rPr kumimoji="0" lang="en-US" sz="1800" b="0" i="0" u="none" strike="noStrike" kern="1200">
                          <a:solidFill>
                            <a:schemeClr val="dk1"/>
                          </a:solidFill>
                          <a:effectLst/>
                          <a:latin typeface="+mn-lt"/>
                          <a:ea typeface="+mn-ea"/>
                          <a:cs typeface="+mn-cs"/>
                        </a:rPr>
                        <a:t>Oxford 102 public dataset which contains 102 flower categories with each category having 40-258 pictures with a total of 8189 pictures</a:t>
                      </a:r>
                      <a:endParaRPr lang="en-US" sz="1600">
                        <a:latin typeface="Times New Roman" pitchFamily="18" charset="0"/>
                        <a:cs typeface="Times New Roman" pitchFamily="18" charset="0"/>
                      </a:endParaRPr>
                    </a:p>
                  </a:txBody>
                  <a:tcPr/>
                </a:tc>
                <a:tc>
                  <a:txBody>
                    <a:bodyPr/>
                    <a:lstStyle/>
                    <a:p>
                      <a:r>
                        <a:rPr kumimoji="0" lang="en-US" sz="1800" b="0" i="0" u="none" strike="noStrike" kern="1200" dirty="0">
                          <a:solidFill>
                            <a:schemeClr val="dk1"/>
                          </a:solidFill>
                          <a:effectLst/>
                          <a:latin typeface="+mn-lt"/>
                          <a:ea typeface="+mn-ea"/>
                          <a:cs typeface="+mn-cs"/>
                        </a:rPr>
                        <a:t>Proves it is more feasible than other deep learning networks with a high accuracy</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296126667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3154583579"/>
              </p:ext>
            </p:extLst>
          </p:nvPr>
        </p:nvGraphicFramePr>
        <p:xfrm>
          <a:off x="0" y="-17616"/>
          <a:ext cx="12457387" cy="7053443"/>
        </p:xfrm>
        <a:graphic>
          <a:graphicData uri="http://schemas.openxmlformats.org/drawingml/2006/table">
            <a:tbl>
              <a:tblPr firstRow="1" bandRow="1">
                <a:tableStyleId>{5C22544A-7EE6-4342-B048-85BDC9FD1C3A}</a:tableStyleId>
              </a:tblPr>
              <a:tblGrid>
                <a:gridCol w="696375">
                  <a:extLst>
                    <a:ext uri="{9D8B030D-6E8A-4147-A177-3AD203B41FA5}">
                      <a16:colId xmlns:a16="http://schemas.microsoft.com/office/drawing/2014/main" val="20000"/>
                    </a:ext>
                  </a:extLst>
                </a:gridCol>
                <a:gridCol w="2553377">
                  <a:extLst>
                    <a:ext uri="{9D8B030D-6E8A-4147-A177-3AD203B41FA5}">
                      <a16:colId xmlns:a16="http://schemas.microsoft.com/office/drawing/2014/main" val="20001"/>
                    </a:ext>
                  </a:extLst>
                </a:gridCol>
                <a:gridCol w="2321253">
                  <a:extLst>
                    <a:ext uri="{9D8B030D-6E8A-4147-A177-3AD203B41FA5}">
                      <a16:colId xmlns:a16="http://schemas.microsoft.com/office/drawing/2014/main" val="1143129346"/>
                    </a:ext>
                  </a:extLst>
                </a:gridCol>
                <a:gridCol w="2185480">
                  <a:extLst>
                    <a:ext uri="{9D8B030D-6E8A-4147-A177-3AD203B41FA5}">
                      <a16:colId xmlns:a16="http://schemas.microsoft.com/office/drawing/2014/main" val="20002"/>
                    </a:ext>
                  </a:extLst>
                </a:gridCol>
                <a:gridCol w="1992772">
                  <a:extLst>
                    <a:ext uri="{9D8B030D-6E8A-4147-A177-3AD203B41FA5}">
                      <a16:colId xmlns:a16="http://schemas.microsoft.com/office/drawing/2014/main" val="3675930533"/>
                    </a:ext>
                  </a:extLst>
                </a:gridCol>
                <a:gridCol w="2708130">
                  <a:extLst>
                    <a:ext uri="{9D8B030D-6E8A-4147-A177-3AD203B41FA5}">
                      <a16:colId xmlns:a16="http://schemas.microsoft.com/office/drawing/2014/main" val="20003"/>
                    </a:ext>
                  </a:extLst>
                </a:gridCol>
              </a:tblGrid>
              <a:tr h="622163">
                <a:tc>
                  <a:txBody>
                    <a:bodyPr/>
                    <a:lstStyle/>
                    <a:p>
                      <a:pPr algn="ctr"/>
                      <a:r>
                        <a:rPr lang="en-IN" sz="1400" err="1"/>
                        <a:t>SNo</a:t>
                      </a:r>
                      <a:endParaRPr lang="en-US" sz="1400"/>
                    </a:p>
                  </a:txBody>
                  <a:tcPr/>
                </a:tc>
                <a:tc>
                  <a:txBody>
                    <a:bodyPr/>
                    <a:lstStyle/>
                    <a:p>
                      <a:pPr algn="ctr"/>
                      <a:r>
                        <a:rPr lang="en-IN" sz="1400"/>
                        <a:t>Paper Title, Author,</a:t>
                      </a:r>
                      <a:r>
                        <a:rPr lang="en-IN" sz="1400" baseline="0"/>
                        <a:t> Year of Publication</a:t>
                      </a:r>
                      <a:endParaRPr lang="en-US" sz="1400"/>
                    </a:p>
                  </a:txBody>
                  <a:tcPr/>
                </a:tc>
                <a:tc>
                  <a:txBody>
                    <a:bodyPr/>
                    <a:lstStyle/>
                    <a:p>
                      <a:pPr algn="ctr"/>
                      <a:r>
                        <a:rPr lang="en-US" sz="1400"/>
                        <a:t>Objective</a:t>
                      </a:r>
                    </a:p>
                  </a:txBody>
                  <a:tcPr/>
                </a:tc>
                <a:tc>
                  <a:txBody>
                    <a:bodyPr/>
                    <a:lstStyle/>
                    <a:p>
                      <a:pPr algn="ctr"/>
                      <a:r>
                        <a:rPr lang="en-IN" sz="1400"/>
                        <a:t>Abstract , Technique mentioned</a:t>
                      </a:r>
                      <a:endParaRPr lang="en-US" sz="1400"/>
                    </a:p>
                  </a:txBody>
                  <a:tcPr/>
                </a:tc>
                <a:tc>
                  <a:txBody>
                    <a:bodyPr/>
                    <a:lstStyle/>
                    <a:p>
                      <a:pPr algn="ctr"/>
                      <a:r>
                        <a:rPr lang="en-US" sz="1400"/>
                        <a:t>Dataset</a:t>
                      </a:r>
                    </a:p>
                  </a:txBody>
                  <a:tcPr/>
                </a:tc>
                <a:tc>
                  <a:txBody>
                    <a:bodyPr/>
                    <a:lstStyle/>
                    <a:p>
                      <a:pPr algn="ctr"/>
                      <a:r>
                        <a:rPr lang="en-IN" sz="1400"/>
                        <a:t>Observation</a:t>
                      </a:r>
                      <a:endParaRPr lang="en-US" sz="1400"/>
                    </a:p>
                  </a:txBody>
                  <a:tcPr/>
                </a:tc>
                <a:extLst>
                  <a:ext uri="{0D108BD9-81ED-4DB2-BD59-A6C34878D82A}">
                    <a16:rowId xmlns:a16="http://schemas.microsoft.com/office/drawing/2014/main" val="10000"/>
                  </a:ext>
                </a:extLst>
              </a:tr>
              <a:tr h="2907738">
                <a:tc>
                  <a:txBody>
                    <a:bodyPr/>
                    <a:lstStyle/>
                    <a:p>
                      <a:pPr algn="ctr"/>
                      <a:r>
                        <a:rPr lang="en-US" sz="1600">
                          <a:latin typeface="Times New Roman" pitchFamily="18" charset="0"/>
                          <a:cs typeface="Times New Roman" pitchFamily="18" charset="0"/>
                        </a:rPr>
                        <a:t>3</a:t>
                      </a:r>
                    </a:p>
                  </a:txBody>
                  <a:tcPr/>
                </a:tc>
                <a:tc>
                  <a:txBody>
                    <a:bodyPr/>
                    <a:lstStyle/>
                    <a:p>
                      <a:pPr algn="l" rtl="0"/>
                      <a:r>
                        <a:rPr kumimoji="0" lang="en-US" sz="1800" b="0" i="0" u="none" strike="noStrike" kern="1200" dirty="0">
                          <a:solidFill>
                            <a:schemeClr val="dk1"/>
                          </a:solidFill>
                          <a:effectLst/>
                          <a:latin typeface="+mn-lt"/>
                          <a:ea typeface="+mn-ea"/>
                          <a:cs typeface="+mn-cs"/>
                        </a:rPr>
                        <a:t>Flower classiﬁcation with modiﬁed multimodal convolutional neural</a:t>
                      </a:r>
                      <a:endParaRPr lang="en-US" b="0" dirty="0">
                        <a:effectLst/>
                      </a:endParaRPr>
                    </a:p>
                    <a:p>
                      <a:pPr algn="l" rtl="0"/>
                      <a:r>
                        <a:rPr kumimoji="0" lang="en-US" sz="1800" b="0" i="0" u="none" strike="noStrike" kern="1200" dirty="0">
                          <a:solidFill>
                            <a:schemeClr val="dk1"/>
                          </a:solidFill>
                          <a:effectLst/>
                          <a:latin typeface="+mn-lt"/>
                          <a:ea typeface="+mn-ea"/>
                          <a:cs typeface="+mn-cs"/>
                        </a:rPr>
                        <a:t>Networks: 2020</a:t>
                      </a:r>
                      <a:endParaRPr lang="en-US" b="0" dirty="0">
                        <a:effectLst/>
                      </a:endParaRPr>
                    </a:p>
                    <a:p>
                      <a:pPr algn="l"/>
                      <a:r>
                        <a:rPr kumimoji="0" lang="en-IN" sz="1800" b="0" i="0" u="none" strike="noStrike" kern="1200" dirty="0">
                          <a:solidFill>
                            <a:schemeClr val="dk1"/>
                          </a:solidFill>
                          <a:effectLst/>
                          <a:latin typeface="+mn-lt"/>
                          <a:ea typeface="+mn-ea"/>
                          <a:cs typeface="+mn-cs"/>
                        </a:rPr>
                        <a:t>Kang Il Bae a , </a:t>
                      </a:r>
                      <a:r>
                        <a:rPr kumimoji="0" lang="en-IN" sz="1800" b="0" i="0" u="none" strike="noStrike" kern="1200" dirty="0" err="1">
                          <a:solidFill>
                            <a:schemeClr val="dk1"/>
                          </a:solidFill>
                          <a:effectLst/>
                          <a:latin typeface="+mn-lt"/>
                          <a:ea typeface="+mn-ea"/>
                          <a:cs typeface="+mn-cs"/>
                        </a:rPr>
                        <a:t>Junghoon</a:t>
                      </a:r>
                      <a:r>
                        <a:rPr kumimoji="0" lang="en-IN" sz="1800" b="0" i="0" u="none" strike="noStrike" kern="1200" dirty="0">
                          <a:solidFill>
                            <a:schemeClr val="dk1"/>
                          </a:solidFill>
                          <a:effectLst/>
                          <a:latin typeface="+mn-lt"/>
                          <a:ea typeface="+mn-ea"/>
                          <a:cs typeface="+mn-cs"/>
                        </a:rPr>
                        <a:t> Park a ,</a:t>
                      </a:r>
                      <a:r>
                        <a:rPr kumimoji="0" lang="en-IN" sz="1800" b="0" i="0" u="none" strike="noStrike" kern="1200" dirty="0" err="1">
                          <a:solidFill>
                            <a:schemeClr val="dk1"/>
                          </a:solidFill>
                          <a:effectLst/>
                          <a:latin typeface="+mn-lt"/>
                          <a:ea typeface="+mn-ea"/>
                          <a:cs typeface="+mn-cs"/>
                        </a:rPr>
                        <a:t>Jongga</a:t>
                      </a:r>
                      <a:r>
                        <a:rPr kumimoji="0" lang="en-IN" sz="1800" b="0" i="0" u="none" strike="noStrike" kern="1200" dirty="0">
                          <a:solidFill>
                            <a:schemeClr val="dk1"/>
                          </a:solidFill>
                          <a:effectLst/>
                          <a:latin typeface="+mn-lt"/>
                          <a:ea typeface="+mn-ea"/>
                          <a:cs typeface="+mn-cs"/>
                        </a:rPr>
                        <a:t> Lee a ,</a:t>
                      </a:r>
                      <a:r>
                        <a:rPr kumimoji="0" lang="en-IN" sz="1800" b="0" i="0" u="none" strike="noStrike" kern="1200" dirty="0" err="1">
                          <a:solidFill>
                            <a:schemeClr val="dk1"/>
                          </a:solidFill>
                          <a:effectLst/>
                          <a:latin typeface="+mn-lt"/>
                          <a:ea typeface="+mn-ea"/>
                          <a:cs typeface="+mn-cs"/>
                        </a:rPr>
                        <a:t>Yungseop</a:t>
                      </a:r>
                      <a:r>
                        <a:rPr kumimoji="0" lang="en-IN" sz="1800" b="0" i="0" u="none" strike="noStrike" kern="1200" dirty="0">
                          <a:solidFill>
                            <a:schemeClr val="dk1"/>
                          </a:solidFill>
                          <a:effectLst/>
                          <a:latin typeface="+mn-lt"/>
                          <a:ea typeface="+mn-ea"/>
                          <a:cs typeface="+mn-cs"/>
                        </a:rPr>
                        <a:t> Lee b , Changwon Lim</a:t>
                      </a:r>
                      <a:endParaRPr lang="en-IN" sz="1600" b="0" dirty="0">
                        <a:effectLst/>
                      </a:endParaRPr>
                    </a:p>
                  </a:txBody>
                  <a:tcPr/>
                </a:tc>
                <a:tc>
                  <a:txBody>
                    <a:bodyPr/>
                    <a:lstStyle/>
                    <a:p>
                      <a:pPr rtl="0"/>
                      <a:r>
                        <a:rPr kumimoji="0" lang="en-US" sz="1800" b="0" i="0" u="none" strike="noStrike" kern="1200">
                          <a:solidFill>
                            <a:schemeClr val="dk1"/>
                          </a:solidFill>
                          <a:effectLst/>
                          <a:latin typeface="+mn-lt"/>
                          <a:ea typeface="+mn-ea"/>
                          <a:cs typeface="+mn-cs"/>
                        </a:rPr>
                        <a:t>To the consensus </a:t>
                      </a:r>
                      <a:r>
                        <a:rPr kumimoji="0" lang="en-US" sz="1800" b="0" i="0" u="none" strike="noStrike" kern="1200" err="1">
                          <a:solidFill>
                            <a:schemeClr val="dk1"/>
                          </a:solidFill>
                          <a:effectLst/>
                          <a:latin typeface="+mn-lt"/>
                          <a:ea typeface="+mn-ea"/>
                          <a:cs typeface="+mn-cs"/>
                        </a:rPr>
                        <a:t>princi</a:t>
                      </a:r>
                      <a:r>
                        <a:rPr kumimoji="0" lang="en-US" sz="1800" b="0" i="0" u="none" strike="noStrike" kern="1200">
                          <a:solidFill>
                            <a:schemeClr val="dk1"/>
                          </a:solidFill>
                          <a:effectLst/>
                          <a:latin typeface="+mn-lt"/>
                          <a:ea typeface="+mn-ea"/>
                          <a:cs typeface="+mn-cs"/>
                        </a:rPr>
                        <a:t>-</a:t>
                      </a:r>
                      <a:endParaRPr lang="en-US" b="0">
                        <a:effectLst/>
                      </a:endParaRPr>
                    </a:p>
                    <a:p>
                      <a:pPr rtl="0"/>
                      <a:r>
                        <a:rPr kumimoji="0" lang="en-US" sz="1800" b="0" i="0" u="none" strike="noStrike" kern="1200" err="1">
                          <a:solidFill>
                            <a:schemeClr val="dk1"/>
                          </a:solidFill>
                          <a:effectLst/>
                          <a:latin typeface="+mn-lt"/>
                          <a:ea typeface="+mn-ea"/>
                          <a:cs typeface="+mn-cs"/>
                        </a:rPr>
                        <a:t>ple</a:t>
                      </a:r>
                      <a:r>
                        <a:rPr kumimoji="0" lang="en-US" sz="1800" b="0" i="0" u="none" strike="noStrike" kern="1200">
                          <a:solidFill>
                            <a:schemeClr val="dk1"/>
                          </a:solidFill>
                          <a:effectLst/>
                          <a:latin typeface="+mn-lt"/>
                          <a:ea typeface="+mn-ea"/>
                          <a:cs typeface="+mn-cs"/>
                        </a:rPr>
                        <a:t> in the multi-view learning since it is constructed to maximize</a:t>
                      </a:r>
                      <a:endParaRPr lang="en-US" b="0">
                        <a:effectLst/>
                      </a:endParaRPr>
                    </a:p>
                    <a:p>
                      <a:pPr rtl="0"/>
                      <a:r>
                        <a:rPr kumimoji="0" lang="en-US" sz="1800" b="0" i="0" u="none" strike="noStrike" kern="1200">
                          <a:solidFill>
                            <a:schemeClr val="dk1"/>
                          </a:solidFill>
                          <a:effectLst/>
                          <a:latin typeface="+mn-lt"/>
                          <a:ea typeface="+mn-ea"/>
                          <a:cs typeface="+mn-cs"/>
                        </a:rPr>
                        <a:t>the agreement on image and text features</a:t>
                      </a:r>
                      <a:endParaRPr lang="en-US" b="0">
                        <a:effectLst/>
                      </a:endParaRPr>
                    </a:p>
                    <a:p>
                      <a:br>
                        <a:rPr lang="en-US"/>
                      </a:br>
                      <a:endParaRPr lang="en-US" sz="1600">
                        <a:latin typeface="Times New Roman" pitchFamily="18" charset="0"/>
                        <a:cs typeface="Times New Roman" pitchFamily="18" charset="0"/>
                      </a:endParaRPr>
                    </a:p>
                  </a:txBody>
                  <a:tcPr/>
                </a:tc>
                <a:tc>
                  <a:txBody>
                    <a:bodyPr/>
                    <a:lstStyle/>
                    <a:p>
                      <a:pPr rtl="0"/>
                      <a:r>
                        <a:rPr kumimoji="0" lang="en-US" sz="1800" b="0" i="0" u="none" strike="noStrike" kern="1200">
                          <a:solidFill>
                            <a:schemeClr val="dk1"/>
                          </a:solidFill>
                          <a:effectLst/>
                          <a:latin typeface="+mn-lt"/>
                          <a:ea typeface="+mn-ea"/>
                          <a:cs typeface="+mn-cs"/>
                        </a:rPr>
                        <a:t>We adopted multi-view learning </a:t>
                      </a:r>
                      <a:r>
                        <a:rPr kumimoji="0" lang="en-US" sz="1800" b="0" i="0" u="none" strike="noStrike" kern="1200" err="1">
                          <a:solidFill>
                            <a:schemeClr val="dk1"/>
                          </a:solidFill>
                          <a:effectLst/>
                          <a:latin typeface="+mn-lt"/>
                          <a:ea typeface="+mn-ea"/>
                          <a:cs typeface="+mn-cs"/>
                        </a:rPr>
                        <a:t>princi</a:t>
                      </a:r>
                      <a:r>
                        <a:rPr kumimoji="0" lang="en-US" sz="1800" b="0" i="0" u="none" strike="noStrike" kern="1200">
                          <a:solidFill>
                            <a:schemeClr val="dk1"/>
                          </a:solidFill>
                          <a:effectLst/>
                          <a:latin typeface="+mn-lt"/>
                          <a:ea typeface="+mn-ea"/>
                          <a:cs typeface="+mn-cs"/>
                        </a:rPr>
                        <a:t>-</a:t>
                      </a:r>
                      <a:endParaRPr lang="en-US" b="0">
                        <a:effectLst/>
                      </a:endParaRPr>
                    </a:p>
                    <a:p>
                      <a:pPr rtl="0"/>
                      <a:r>
                        <a:rPr kumimoji="0" lang="en-US" sz="1800" b="0" i="0" u="none" strike="noStrike" kern="1200" err="1">
                          <a:solidFill>
                            <a:schemeClr val="dk1"/>
                          </a:solidFill>
                          <a:effectLst/>
                          <a:latin typeface="+mn-lt"/>
                          <a:ea typeface="+mn-ea"/>
                          <a:cs typeface="+mn-cs"/>
                        </a:rPr>
                        <a:t>ple</a:t>
                      </a:r>
                      <a:r>
                        <a:rPr kumimoji="0" lang="en-US" sz="1800" b="0" i="0" u="none" strike="noStrike" kern="1200">
                          <a:solidFill>
                            <a:schemeClr val="dk1"/>
                          </a:solidFill>
                          <a:effectLst/>
                          <a:latin typeface="+mn-lt"/>
                          <a:ea typeface="+mn-ea"/>
                          <a:cs typeface="+mn-cs"/>
                        </a:rPr>
                        <a:t> and applied deep learning methods.</a:t>
                      </a:r>
                      <a:endParaRPr lang="en-US" b="0">
                        <a:effectLst/>
                      </a:endParaRPr>
                    </a:p>
                  </a:txBody>
                  <a:tcPr/>
                </a:tc>
                <a:tc>
                  <a:txBody>
                    <a:bodyPr/>
                    <a:lstStyle/>
                    <a:p>
                      <a:pPr rtl="0"/>
                      <a:r>
                        <a:rPr kumimoji="0" lang="en-US" sz="1800" b="0" i="0" u="none" strike="noStrike" kern="1200">
                          <a:solidFill>
                            <a:schemeClr val="dk1"/>
                          </a:solidFill>
                          <a:effectLst/>
                          <a:latin typeface="+mn-lt"/>
                          <a:ea typeface="+mn-ea"/>
                          <a:cs typeface="+mn-cs"/>
                        </a:rPr>
                        <a:t>Oxford 102 Category Flower Dataset is given as a set of train-</a:t>
                      </a:r>
                      <a:endParaRPr lang="en-US" b="0">
                        <a:effectLst/>
                      </a:endParaRPr>
                    </a:p>
                    <a:p>
                      <a:pPr rtl="0"/>
                      <a:r>
                        <a:rPr kumimoji="0" lang="en-US" sz="1800" b="0" i="0" u="none" strike="noStrike" kern="1200" err="1">
                          <a:solidFill>
                            <a:schemeClr val="dk1"/>
                          </a:solidFill>
                          <a:effectLst/>
                          <a:latin typeface="+mn-lt"/>
                          <a:ea typeface="+mn-ea"/>
                          <a:cs typeface="+mn-cs"/>
                        </a:rPr>
                        <a:t>ing</a:t>
                      </a:r>
                      <a:r>
                        <a:rPr kumimoji="0" lang="en-US" sz="1800" b="0" i="0" u="none" strike="noStrike" kern="1200">
                          <a:solidFill>
                            <a:schemeClr val="dk1"/>
                          </a:solidFill>
                          <a:effectLst/>
                          <a:latin typeface="+mn-lt"/>
                          <a:ea typeface="+mn-ea"/>
                          <a:cs typeface="+mn-cs"/>
                        </a:rPr>
                        <a:t>,</a:t>
                      </a:r>
                      <a:endParaRPr lang="en-US" b="0">
                        <a:effectLst/>
                      </a:endParaRPr>
                    </a:p>
                    <a:p>
                      <a:endParaRPr lang="en-US" sz="1600">
                        <a:latin typeface="Times New Roman" pitchFamily="18" charset="0"/>
                        <a:cs typeface="Times New Roman" pitchFamily="18" charset="0"/>
                      </a:endParaRPr>
                    </a:p>
                  </a:txBody>
                  <a:tcPr/>
                </a:tc>
                <a:tc>
                  <a:txBody>
                    <a:bodyPr/>
                    <a:lstStyle/>
                    <a:p>
                      <a:pPr rtl="0"/>
                      <a:r>
                        <a:rPr kumimoji="0" lang="en-US" sz="1800" b="0" i="0" u="none" strike="noStrike" kern="1200">
                          <a:solidFill>
                            <a:schemeClr val="dk1"/>
                          </a:solidFill>
                          <a:effectLst/>
                          <a:latin typeface="+mn-lt"/>
                          <a:ea typeface="+mn-ea"/>
                          <a:cs typeface="+mn-cs"/>
                        </a:rPr>
                        <a:t>These conventional methods have limitations in that</a:t>
                      </a:r>
                      <a:endParaRPr lang="en-US" b="0">
                        <a:effectLst/>
                      </a:endParaRPr>
                    </a:p>
                    <a:p>
                      <a:pPr rtl="0"/>
                      <a:r>
                        <a:rPr kumimoji="0" lang="en-US" sz="1800" b="0" i="0" u="none" strike="noStrike" kern="1200">
                          <a:solidFill>
                            <a:schemeClr val="dk1"/>
                          </a:solidFill>
                          <a:effectLst/>
                          <a:latin typeface="+mn-lt"/>
                          <a:ea typeface="+mn-ea"/>
                          <a:cs typeface="+mn-cs"/>
                        </a:rPr>
                        <a:t>human beings should choose arbitrary ﬁlters manually.</a:t>
                      </a:r>
                      <a:endParaRPr lang="en-US" b="0">
                        <a:effectLst/>
                      </a:endParaRPr>
                    </a:p>
                    <a:p>
                      <a:endParaRPr lang="en-US" sz="16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166843">
                <a:tc>
                  <a:txBody>
                    <a:bodyPr/>
                    <a:lstStyle/>
                    <a:p>
                      <a:pPr algn="ctr"/>
                      <a:r>
                        <a:rPr lang="en-US" sz="1600">
                          <a:latin typeface="Times New Roman" pitchFamily="18" charset="0"/>
                          <a:cs typeface="Times New Roman" pitchFamily="18" charset="0"/>
                        </a:rPr>
                        <a:t>4</a:t>
                      </a:r>
                    </a:p>
                  </a:txBody>
                  <a:tcPr/>
                </a:tc>
                <a:tc>
                  <a:txBody>
                    <a:bodyPr/>
                    <a:lstStyle/>
                    <a:p>
                      <a:pPr rtl="0"/>
                      <a:r>
                        <a:rPr kumimoji="0" lang="en-US" sz="1800" b="0" i="0" u="none" strike="noStrike" kern="1200" dirty="0">
                          <a:solidFill>
                            <a:schemeClr val="dk1"/>
                          </a:solidFill>
                          <a:effectLst/>
                          <a:latin typeface="+mn-lt"/>
                          <a:ea typeface="+mn-ea"/>
                          <a:cs typeface="+mn-cs"/>
                        </a:rPr>
                        <a:t>Flower Classification using Supervised Learning:</a:t>
                      </a:r>
                      <a:endParaRPr lang="en-US" b="0" dirty="0">
                        <a:effectLst/>
                      </a:endParaRPr>
                    </a:p>
                    <a:p>
                      <a:pPr rtl="0"/>
                      <a:r>
                        <a:rPr kumimoji="0" lang="en-US" sz="1800" b="0" i="0" u="none" strike="noStrike" kern="1200" dirty="0">
                          <a:solidFill>
                            <a:schemeClr val="dk1"/>
                          </a:solidFill>
                          <a:effectLst/>
                          <a:latin typeface="+mn-lt"/>
                          <a:ea typeface="+mn-ea"/>
                          <a:cs typeface="+mn-cs"/>
                        </a:rPr>
                        <a:t>2019</a:t>
                      </a:r>
                      <a:endParaRPr lang="en-US" b="0" dirty="0">
                        <a:effectLst/>
                      </a:endParaRPr>
                    </a:p>
                    <a:p>
                      <a:pPr rtl="0"/>
                      <a:r>
                        <a:rPr kumimoji="0" lang="en-IN" sz="1800" b="0" i="0" u="none" strike="noStrike" kern="1200" dirty="0" err="1">
                          <a:solidFill>
                            <a:schemeClr val="dk1"/>
                          </a:solidFill>
                          <a:effectLst/>
                          <a:latin typeface="+mn-lt"/>
                          <a:ea typeface="+mn-ea"/>
                          <a:cs typeface="+mn-cs"/>
                        </a:rPr>
                        <a:t>Asmita</a:t>
                      </a:r>
                      <a:r>
                        <a:rPr kumimoji="0" lang="en-IN" sz="1800" b="0" i="0" u="none" strike="noStrike" kern="1200" dirty="0">
                          <a:solidFill>
                            <a:schemeClr val="dk1"/>
                          </a:solidFill>
                          <a:effectLst/>
                          <a:latin typeface="+mn-lt"/>
                          <a:ea typeface="+mn-ea"/>
                          <a:cs typeface="+mn-cs"/>
                        </a:rPr>
                        <a:t> Shukla</a:t>
                      </a:r>
                      <a:endParaRPr lang="en-IN" b="0" dirty="0">
                        <a:effectLst/>
                      </a:endParaRPr>
                    </a:p>
                    <a:p>
                      <a:pPr rtl="0"/>
                      <a:r>
                        <a:rPr kumimoji="0" lang="en-IN" sz="1800" b="0" i="0" u="none" strike="noStrike" kern="1200" dirty="0">
                          <a:solidFill>
                            <a:schemeClr val="dk1"/>
                          </a:solidFill>
                          <a:effectLst/>
                          <a:latin typeface="+mn-lt"/>
                          <a:ea typeface="+mn-ea"/>
                          <a:cs typeface="+mn-cs"/>
                        </a:rPr>
                        <a:t>Ankita Agarwal</a:t>
                      </a:r>
                      <a:endParaRPr lang="en-IN" b="0" dirty="0">
                        <a:effectLst/>
                      </a:endParaRPr>
                    </a:p>
                    <a:p>
                      <a:pPr rtl="0"/>
                      <a:r>
                        <a:rPr kumimoji="0" lang="en-IN" sz="1800" b="0" i="0" u="none" strike="noStrike" kern="1200" dirty="0" err="1">
                          <a:solidFill>
                            <a:schemeClr val="dk1"/>
                          </a:solidFill>
                          <a:effectLst/>
                          <a:latin typeface="+mn-lt"/>
                          <a:ea typeface="+mn-ea"/>
                          <a:cs typeface="+mn-cs"/>
                        </a:rPr>
                        <a:t>Hemlata</a:t>
                      </a:r>
                      <a:r>
                        <a:rPr kumimoji="0" lang="en-IN" sz="1800" b="0" i="0" u="none" strike="noStrike" kern="1200" dirty="0">
                          <a:solidFill>
                            <a:schemeClr val="dk1"/>
                          </a:solidFill>
                          <a:effectLst/>
                          <a:latin typeface="+mn-lt"/>
                          <a:ea typeface="+mn-ea"/>
                          <a:cs typeface="+mn-cs"/>
                        </a:rPr>
                        <a:t> Pant</a:t>
                      </a:r>
                      <a:endParaRPr lang="en-IN" b="0" dirty="0">
                        <a:effectLst/>
                      </a:endParaRPr>
                    </a:p>
                    <a:p>
                      <a:pPr rtl="0"/>
                      <a:r>
                        <a:rPr kumimoji="0" lang="en-IN" sz="1800" b="0" i="0" u="none" strike="noStrike" kern="1200" dirty="0">
                          <a:solidFill>
                            <a:schemeClr val="dk1"/>
                          </a:solidFill>
                          <a:effectLst/>
                          <a:latin typeface="+mn-lt"/>
                          <a:ea typeface="+mn-ea"/>
                          <a:cs typeface="+mn-cs"/>
                        </a:rPr>
                        <a:t>Priyanka Mishra</a:t>
                      </a:r>
                      <a:endParaRPr lang="en-IN" b="0" dirty="0">
                        <a:effectLst/>
                      </a:endParaRPr>
                    </a:p>
                  </a:txBody>
                  <a:tcPr/>
                </a:tc>
                <a:tc>
                  <a:txBody>
                    <a:bodyPr/>
                    <a:lstStyle/>
                    <a:p>
                      <a:pPr rtl="0"/>
                      <a:r>
                        <a:rPr kumimoji="0" lang="en-US" sz="1800" b="0" i="0" u="none" strike="noStrike" kern="1200">
                          <a:solidFill>
                            <a:schemeClr val="dk1"/>
                          </a:solidFill>
                          <a:effectLst/>
                          <a:latin typeface="+mn-lt"/>
                          <a:ea typeface="+mn-ea"/>
                          <a:cs typeface="+mn-cs"/>
                        </a:rPr>
                        <a:t>To</a:t>
                      </a:r>
                      <a:endParaRPr lang="en-US" b="0">
                        <a:effectLst/>
                      </a:endParaRPr>
                    </a:p>
                    <a:p>
                      <a:pPr rtl="0"/>
                      <a:r>
                        <a:rPr kumimoji="0" lang="en-US" sz="1800" b="0" i="0" u="none" strike="noStrike" kern="1200">
                          <a:solidFill>
                            <a:schemeClr val="dk1"/>
                          </a:solidFill>
                          <a:effectLst/>
                          <a:latin typeface="+mn-lt"/>
                          <a:ea typeface="+mn-ea"/>
                          <a:cs typeface="+mn-cs"/>
                        </a:rPr>
                        <a:t>simplify the representation of the flower and to provide</a:t>
                      </a:r>
                      <a:endParaRPr lang="en-US" b="0">
                        <a:effectLst/>
                      </a:endParaRPr>
                    </a:p>
                    <a:p>
                      <a:pPr rtl="0"/>
                      <a:r>
                        <a:rPr kumimoji="0" lang="en-US" sz="1800" b="0" i="0" u="none" strike="noStrike" kern="1200">
                          <a:solidFill>
                            <a:schemeClr val="dk1"/>
                          </a:solidFill>
                          <a:effectLst/>
                          <a:latin typeface="+mn-lt"/>
                          <a:ea typeface="+mn-ea"/>
                          <a:cs typeface="+mn-cs"/>
                        </a:rPr>
                        <a:t>something which is more significant and easier to analyze.</a:t>
                      </a:r>
                      <a:endParaRPr lang="en-US" b="0">
                        <a:effectLst/>
                      </a:endParaRPr>
                    </a:p>
                  </a:txBody>
                  <a:tcPr/>
                </a:tc>
                <a:tc>
                  <a:txBody>
                    <a:bodyPr/>
                    <a:lstStyle/>
                    <a:p>
                      <a:pPr rtl="0"/>
                      <a:r>
                        <a:rPr kumimoji="0" lang="en-US" sz="1800" b="0" i="0" u="none" strike="noStrike" kern="1200">
                          <a:solidFill>
                            <a:schemeClr val="dk1"/>
                          </a:solidFill>
                          <a:effectLst/>
                          <a:latin typeface="+mn-lt"/>
                          <a:ea typeface="+mn-ea"/>
                          <a:cs typeface="+mn-cs"/>
                        </a:rPr>
                        <a:t>The learning methods of Machine Learning are</a:t>
                      </a:r>
                      <a:endParaRPr lang="en-US" b="0">
                        <a:effectLst/>
                      </a:endParaRPr>
                    </a:p>
                    <a:p>
                      <a:pPr rtl="0"/>
                      <a:r>
                        <a:rPr kumimoji="0" lang="en-US" sz="1800" b="0" i="0" u="none" strike="noStrike" kern="1200">
                          <a:solidFill>
                            <a:schemeClr val="dk1"/>
                          </a:solidFill>
                          <a:effectLst/>
                          <a:latin typeface="+mn-lt"/>
                          <a:ea typeface="+mn-ea"/>
                          <a:cs typeface="+mn-cs"/>
                        </a:rPr>
                        <a:t>of three types these are supervised, unsupervised and</a:t>
                      </a:r>
                      <a:endParaRPr lang="en-US" b="0">
                        <a:effectLst/>
                      </a:endParaRPr>
                    </a:p>
                    <a:p>
                      <a:pPr rtl="0"/>
                      <a:r>
                        <a:rPr kumimoji="0" lang="en-US" sz="1800" b="0" i="0" u="none" strike="noStrike" kern="1200">
                          <a:solidFill>
                            <a:schemeClr val="dk1"/>
                          </a:solidFill>
                          <a:effectLst/>
                          <a:latin typeface="+mn-lt"/>
                          <a:ea typeface="+mn-ea"/>
                          <a:cs typeface="+mn-cs"/>
                        </a:rPr>
                        <a:t>reinforcement learning.</a:t>
                      </a:r>
                      <a:endParaRPr lang="en-US" b="0">
                        <a:effectLst/>
                      </a:endParaRPr>
                    </a:p>
                    <a:p>
                      <a:br>
                        <a:rPr lang="en-US"/>
                      </a:br>
                      <a:endParaRPr lang="en-US" sz="1600">
                        <a:latin typeface="Times New Roman" pitchFamily="18" charset="0"/>
                        <a:cs typeface="Times New Roman" pitchFamily="18" charset="0"/>
                      </a:endParaRPr>
                    </a:p>
                  </a:txBody>
                  <a:tcPr/>
                </a:tc>
                <a:tc>
                  <a:txBody>
                    <a:bodyPr/>
                    <a:lstStyle/>
                    <a:p>
                      <a:pPr rtl="0"/>
                      <a:r>
                        <a:rPr kumimoji="0" lang="en-US" sz="1800" b="0" i="0" u="none" strike="noStrike" kern="1200">
                          <a:solidFill>
                            <a:schemeClr val="dk1"/>
                          </a:solidFill>
                          <a:effectLst/>
                          <a:latin typeface="+mn-lt"/>
                          <a:ea typeface="+mn-ea"/>
                          <a:cs typeface="+mn-cs"/>
                        </a:rPr>
                        <a:t>Iris dataset</a:t>
                      </a:r>
                      <a:endParaRPr lang="en-US" b="0">
                        <a:effectLst/>
                      </a:endParaRPr>
                    </a:p>
                    <a:p>
                      <a:pPr rtl="0"/>
                      <a:r>
                        <a:rPr kumimoji="0" lang="en-US" sz="1800" b="0" i="0" u="none" strike="noStrike" kern="1200">
                          <a:solidFill>
                            <a:schemeClr val="dk1"/>
                          </a:solidFill>
                          <a:effectLst/>
                          <a:latin typeface="+mn-lt"/>
                          <a:ea typeface="+mn-ea"/>
                          <a:cs typeface="+mn-cs"/>
                        </a:rPr>
                        <a:t>identifies the sub classes of Iris flower.</a:t>
                      </a:r>
                      <a:endParaRPr lang="en-US" b="0">
                        <a:effectLst/>
                      </a:endParaRPr>
                    </a:p>
                  </a:txBody>
                  <a:tcPr/>
                </a:tc>
                <a:tc>
                  <a:txBody>
                    <a:bodyPr/>
                    <a:lstStyle/>
                    <a:p>
                      <a:pPr rtl="0"/>
                      <a:r>
                        <a:rPr kumimoji="0" lang="en-US" sz="1800" b="0" i="0" u="none" strike="noStrike" kern="1200" dirty="0">
                          <a:solidFill>
                            <a:schemeClr val="dk1"/>
                          </a:solidFill>
                          <a:effectLst/>
                          <a:latin typeface="+mn-lt"/>
                          <a:ea typeface="+mn-ea"/>
                          <a:cs typeface="+mn-cs"/>
                        </a:rPr>
                        <a:t>Classification which </a:t>
                      </a:r>
                      <a:endParaRPr lang="en-US" b="0" dirty="0">
                        <a:effectLst/>
                      </a:endParaRPr>
                    </a:p>
                    <a:p>
                      <a:pPr rtl="0"/>
                      <a:r>
                        <a:rPr kumimoji="0" lang="en-US" sz="1800" b="0" i="0" u="none" strike="noStrike" kern="1200" dirty="0">
                          <a:solidFill>
                            <a:schemeClr val="dk1"/>
                          </a:solidFill>
                          <a:effectLst/>
                          <a:latin typeface="+mn-lt"/>
                          <a:ea typeface="+mn-ea"/>
                          <a:cs typeface="+mn-cs"/>
                        </a:rPr>
                        <a:t>is the sub part of supervised learning where the computer </a:t>
                      </a:r>
                      <a:endParaRPr lang="en-US" b="0" dirty="0">
                        <a:effectLst/>
                      </a:endParaRPr>
                    </a:p>
                    <a:p>
                      <a:pPr rtl="0"/>
                      <a:r>
                        <a:rPr kumimoji="0" lang="en-US" sz="1800" b="0" i="0" u="none" strike="noStrike" kern="1200" dirty="0">
                          <a:solidFill>
                            <a:schemeClr val="dk1"/>
                          </a:solidFill>
                          <a:effectLst/>
                          <a:latin typeface="+mn-lt"/>
                          <a:ea typeface="+mn-ea"/>
                          <a:cs typeface="+mn-cs"/>
                        </a:rPr>
                        <a:t>program learns from the input given to it and uses this </a:t>
                      </a:r>
                      <a:endParaRPr lang="en-US" b="0" dirty="0">
                        <a:effectLst/>
                      </a:endParaRPr>
                    </a:p>
                    <a:p>
                      <a:pPr rtl="0"/>
                      <a:r>
                        <a:rPr kumimoji="0" lang="en-US" sz="1800" b="0" i="0" u="none" strike="noStrike" kern="1200" dirty="0">
                          <a:solidFill>
                            <a:schemeClr val="dk1"/>
                          </a:solidFill>
                          <a:effectLst/>
                          <a:latin typeface="+mn-lt"/>
                          <a:ea typeface="+mn-ea"/>
                          <a:cs typeface="+mn-cs"/>
                        </a:rPr>
                        <a:t>learning to classify new observation.</a:t>
                      </a:r>
                      <a:endParaRPr lang="en-US" b="0" dirty="0">
                        <a:effectLst/>
                      </a:endParaRPr>
                    </a:p>
                  </a:txBody>
                  <a:tcPr/>
                </a:tc>
                <a:extLst>
                  <a:ext uri="{0D108BD9-81ED-4DB2-BD59-A6C34878D82A}">
                    <a16:rowId xmlns:a16="http://schemas.microsoft.com/office/drawing/2014/main" val="2961266679"/>
                  </a:ext>
                </a:extLst>
              </a:tr>
            </a:tbl>
          </a:graphicData>
        </a:graphic>
      </p:graphicFrame>
    </p:spTree>
    <p:extLst>
      <p:ext uri="{BB962C8B-B14F-4D97-AF65-F5344CB8AC3E}">
        <p14:creationId xmlns:p14="http://schemas.microsoft.com/office/powerpoint/2010/main" val="260932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2474264043"/>
              </p:ext>
            </p:extLst>
          </p:nvPr>
        </p:nvGraphicFramePr>
        <p:xfrm>
          <a:off x="0" y="-243408"/>
          <a:ext cx="12144672" cy="7101407"/>
        </p:xfrm>
        <a:graphic>
          <a:graphicData uri="http://schemas.openxmlformats.org/drawingml/2006/table">
            <a:tbl>
              <a:tblPr firstRow="1" bandRow="1">
                <a:tableStyleId>{5C22544A-7EE6-4342-B048-85BDC9FD1C3A}</a:tableStyleId>
              </a:tblPr>
              <a:tblGrid>
                <a:gridCol w="678895">
                  <a:extLst>
                    <a:ext uri="{9D8B030D-6E8A-4147-A177-3AD203B41FA5}">
                      <a16:colId xmlns:a16="http://schemas.microsoft.com/office/drawing/2014/main" val="20000"/>
                    </a:ext>
                  </a:extLst>
                </a:gridCol>
                <a:gridCol w="2489279">
                  <a:extLst>
                    <a:ext uri="{9D8B030D-6E8A-4147-A177-3AD203B41FA5}">
                      <a16:colId xmlns:a16="http://schemas.microsoft.com/office/drawing/2014/main" val="20001"/>
                    </a:ext>
                  </a:extLst>
                </a:gridCol>
                <a:gridCol w="2262984">
                  <a:extLst>
                    <a:ext uri="{9D8B030D-6E8A-4147-A177-3AD203B41FA5}">
                      <a16:colId xmlns:a16="http://schemas.microsoft.com/office/drawing/2014/main" val="1143129346"/>
                    </a:ext>
                  </a:extLst>
                </a:gridCol>
                <a:gridCol w="2130617">
                  <a:extLst>
                    <a:ext uri="{9D8B030D-6E8A-4147-A177-3AD203B41FA5}">
                      <a16:colId xmlns:a16="http://schemas.microsoft.com/office/drawing/2014/main" val="20002"/>
                    </a:ext>
                  </a:extLst>
                </a:gridCol>
                <a:gridCol w="1942748">
                  <a:extLst>
                    <a:ext uri="{9D8B030D-6E8A-4147-A177-3AD203B41FA5}">
                      <a16:colId xmlns:a16="http://schemas.microsoft.com/office/drawing/2014/main" val="3675930533"/>
                    </a:ext>
                  </a:extLst>
                </a:gridCol>
                <a:gridCol w="2640149">
                  <a:extLst>
                    <a:ext uri="{9D8B030D-6E8A-4147-A177-3AD203B41FA5}">
                      <a16:colId xmlns:a16="http://schemas.microsoft.com/office/drawing/2014/main" val="20003"/>
                    </a:ext>
                  </a:extLst>
                </a:gridCol>
              </a:tblGrid>
              <a:tr h="655950">
                <a:tc>
                  <a:txBody>
                    <a:bodyPr/>
                    <a:lstStyle/>
                    <a:p>
                      <a:pPr algn="ctr"/>
                      <a:r>
                        <a:rPr lang="en-IN" sz="1400" err="1"/>
                        <a:t>SNo</a:t>
                      </a:r>
                      <a:endParaRPr lang="en-US" sz="1400"/>
                    </a:p>
                  </a:txBody>
                  <a:tcPr/>
                </a:tc>
                <a:tc>
                  <a:txBody>
                    <a:bodyPr/>
                    <a:lstStyle/>
                    <a:p>
                      <a:pPr algn="ctr"/>
                      <a:r>
                        <a:rPr lang="en-IN" sz="1400"/>
                        <a:t>Paper Title, Author,</a:t>
                      </a:r>
                      <a:r>
                        <a:rPr lang="en-IN" sz="1400" baseline="0"/>
                        <a:t> Year of Publication</a:t>
                      </a:r>
                      <a:endParaRPr lang="en-US" sz="1400"/>
                    </a:p>
                  </a:txBody>
                  <a:tcPr/>
                </a:tc>
                <a:tc>
                  <a:txBody>
                    <a:bodyPr/>
                    <a:lstStyle/>
                    <a:p>
                      <a:pPr algn="ctr"/>
                      <a:r>
                        <a:rPr lang="en-US" sz="1400"/>
                        <a:t>Objective</a:t>
                      </a:r>
                    </a:p>
                  </a:txBody>
                  <a:tcPr/>
                </a:tc>
                <a:tc>
                  <a:txBody>
                    <a:bodyPr/>
                    <a:lstStyle/>
                    <a:p>
                      <a:pPr algn="ctr"/>
                      <a:r>
                        <a:rPr lang="en-IN" sz="1400"/>
                        <a:t>Abstract , Technique mentioned</a:t>
                      </a:r>
                      <a:endParaRPr lang="en-US" sz="1400"/>
                    </a:p>
                  </a:txBody>
                  <a:tcPr/>
                </a:tc>
                <a:tc>
                  <a:txBody>
                    <a:bodyPr/>
                    <a:lstStyle/>
                    <a:p>
                      <a:pPr algn="ctr"/>
                      <a:r>
                        <a:rPr lang="en-US" sz="1400"/>
                        <a:t>Dataset</a:t>
                      </a:r>
                    </a:p>
                  </a:txBody>
                  <a:tcPr/>
                </a:tc>
                <a:tc>
                  <a:txBody>
                    <a:bodyPr/>
                    <a:lstStyle/>
                    <a:p>
                      <a:pPr algn="ctr"/>
                      <a:r>
                        <a:rPr lang="en-IN" sz="1400"/>
                        <a:t>Observation</a:t>
                      </a:r>
                      <a:endParaRPr lang="en-US" sz="1400"/>
                    </a:p>
                  </a:txBody>
                  <a:tcPr/>
                </a:tc>
                <a:extLst>
                  <a:ext uri="{0D108BD9-81ED-4DB2-BD59-A6C34878D82A}">
                    <a16:rowId xmlns:a16="http://schemas.microsoft.com/office/drawing/2014/main" val="10000"/>
                  </a:ext>
                </a:extLst>
              </a:tr>
              <a:tr h="3085266">
                <a:tc>
                  <a:txBody>
                    <a:bodyPr/>
                    <a:lstStyle/>
                    <a:p>
                      <a:pPr algn="ctr"/>
                      <a:r>
                        <a:rPr lang="en-US" sz="1600">
                          <a:latin typeface="Times New Roman" pitchFamily="18" charset="0"/>
                          <a:cs typeface="Times New Roman" pitchFamily="18" charset="0"/>
                        </a:rPr>
                        <a:t>5</a:t>
                      </a:r>
                    </a:p>
                  </a:txBody>
                  <a:tcPr/>
                </a:tc>
                <a:tc>
                  <a:txBody>
                    <a:bodyPr/>
                    <a:lstStyle/>
                    <a:p>
                      <a:pPr algn="l" rtl="0"/>
                      <a:r>
                        <a:rPr lang="en-IN" dirty="0"/>
                        <a:t>Simulation of Back Propagation Neural Network for Iris Flower Classification: 2017 R.A.Abdulkadir1 ,</a:t>
                      </a:r>
                      <a:r>
                        <a:rPr lang="en-IN" dirty="0" err="1"/>
                        <a:t>Khalipha</a:t>
                      </a:r>
                      <a:r>
                        <a:rPr lang="en-IN" dirty="0"/>
                        <a:t> A. Imam2 M.B. Jibril3 </a:t>
                      </a:r>
                      <a:endParaRPr lang="en-IN" sz="1600" b="0" dirty="0">
                        <a:effectLst/>
                      </a:endParaRPr>
                    </a:p>
                  </a:txBody>
                  <a:tcPr/>
                </a:tc>
                <a:tc>
                  <a:txBody>
                    <a:bodyPr/>
                    <a:lstStyle/>
                    <a:p>
                      <a:pPr rtl="0"/>
                      <a:r>
                        <a:rPr lang="en-US"/>
                        <a:t>To demonstrate how some of these issues can be tackled by back propagation neural network.</a:t>
                      </a:r>
                      <a:br>
                        <a:rPr lang="en-US"/>
                      </a:br>
                      <a:endParaRPr lang="en-US" sz="1600">
                        <a:latin typeface="Times New Roman" pitchFamily="18" charset="0"/>
                        <a:cs typeface="Times New Roman" pitchFamily="18" charset="0"/>
                      </a:endParaRPr>
                    </a:p>
                  </a:txBody>
                  <a:tcPr/>
                </a:tc>
                <a:tc>
                  <a:txBody>
                    <a:bodyPr/>
                    <a:lstStyle/>
                    <a:p>
                      <a:pPr rtl="0"/>
                      <a:r>
                        <a:rPr kumimoji="0" lang="en-US" sz="1800" b="0" i="0" u="none" strike="noStrike" kern="1200">
                          <a:solidFill>
                            <a:schemeClr val="dk1"/>
                          </a:solidFill>
                          <a:effectLst/>
                          <a:latin typeface="+mn-lt"/>
                          <a:ea typeface="+mn-ea"/>
                          <a:cs typeface="+mn-cs"/>
                        </a:rPr>
                        <a:t>We adopted multi-view learning </a:t>
                      </a:r>
                      <a:r>
                        <a:rPr kumimoji="0" lang="en-US" sz="1800" b="0" i="0" u="none" strike="noStrike" kern="1200" err="1">
                          <a:solidFill>
                            <a:schemeClr val="dk1"/>
                          </a:solidFill>
                          <a:effectLst/>
                          <a:latin typeface="+mn-lt"/>
                          <a:ea typeface="+mn-ea"/>
                          <a:cs typeface="+mn-cs"/>
                        </a:rPr>
                        <a:t>princi</a:t>
                      </a:r>
                      <a:r>
                        <a:rPr kumimoji="0" lang="en-US" sz="1800" b="0" i="0" u="none" strike="noStrike" kern="1200">
                          <a:solidFill>
                            <a:schemeClr val="dk1"/>
                          </a:solidFill>
                          <a:effectLst/>
                          <a:latin typeface="+mn-lt"/>
                          <a:ea typeface="+mn-ea"/>
                          <a:cs typeface="+mn-cs"/>
                        </a:rPr>
                        <a:t>-</a:t>
                      </a:r>
                      <a:endParaRPr lang="en-US" b="0">
                        <a:effectLst/>
                      </a:endParaRPr>
                    </a:p>
                    <a:p>
                      <a:pPr rtl="0"/>
                      <a:r>
                        <a:rPr kumimoji="0" lang="en-US" sz="1800" b="0" i="0" u="none" strike="noStrike" kern="1200" err="1">
                          <a:solidFill>
                            <a:schemeClr val="dk1"/>
                          </a:solidFill>
                          <a:effectLst/>
                          <a:latin typeface="+mn-lt"/>
                          <a:ea typeface="+mn-ea"/>
                          <a:cs typeface="+mn-cs"/>
                        </a:rPr>
                        <a:t>ple</a:t>
                      </a:r>
                      <a:r>
                        <a:rPr kumimoji="0" lang="en-US" sz="1800" b="0" i="0" u="none" strike="noStrike" kern="1200">
                          <a:solidFill>
                            <a:schemeClr val="dk1"/>
                          </a:solidFill>
                          <a:effectLst/>
                          <a:latin typeface="+mn-lt"/>
                          <a:ea typeface="+mn-ea"/>
                          <a:cs typeface="+mn-cs"/>
                        </a:rPr>
                        <a:t> and applied deep learning methods.</a:t>
                      </a:r>
                      <a:endParaRPr lang="en-US" b="0">
                        <a:effectLst/>
                      </a:endParaRPr>
                    </a:p>
                  </a:txBody>
                  <a:tcPr/>
                </a:tc>
                <a:tc>
                  <a:txBody>
                    <a:bodyPr/>
                    <a:lstStyle/>
                    <a:p>
                      <a:pPr rtl="0"/>
                      <a:r>
                        <a:rPr kumimoji="0" lang="en-US" sz="1800" b="0" i="0" u="none" strike="noStrike" kern="1200">
                          <a:solidFill>
                            <a:schemeClr val="dk1"/>
                          </a:solidFill>
                          <a:effectLst/>
                          <a:latin typeface="+mn-lt"/>
                          <a:ea typeface="+mn-ea"/>
                          <a:cs typeface="+mn-cs"/>
                        </a:rPr>
                        <a:t>Fischer’s Iris dataset which contains 3 classes of 50 instances each</a:t>
                      </a:r>
                      <a:endParaRPr lang="en-US" b="0">
                        <a:effectLst/>
                      </a:endParaRPr>
                    </a:p>
                    <a:p>
                      <a:endParaRPr lang="en-US" sz="1600">
                        <a:latin typeface="Times New Roman" pitchFamily="18" charset="0"/>
                        <a:cs typeface="Times New Roman" pitchFamily="18" charset="0"/>
                      </a:endParaRPr>
                    </a:p>
                  </a:txBody>
                  <a:tcPr/>
                </a:tc>
                <a:tc>
                  <a:txBody>
                    <a:bodyPr/>
                    <a:lstStyle/>
                    <a:p>
                      <a:pPr rtl="0"/>
                      <a:r>
                        <a:rPr lang="en-US"/>
                        <a:t>The successfully trained neural network classified the testing data correctly; indicating 100% recognition.</a:t>
                      </a:r>
                      <a:endParaRPr lang="en-US" sz="160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360191">
                <a:tc>
                  <a:txBody>
                    <a:bodyPr/>
                    <a:lstStyle/>
                    <a:p>
                      <a:pPr algn="ctr"/>
                      <a:r>
                        <a:rPr lang="en-US" sz="1600">
                          <a:latin typeface="Times New Roman" pitchFamily="18" charset="0"/>
                          <a:cs typeface="Times New Roman" pitchFamily="18" charset="0"/>
                        </a:rPr>
                        <a:t>6</a:t>
                      </a:r>
                    </a:p>
                  </a:txBody>
                  <a:tcPr/>
                </a:tc>
                <a:tc>
                  <a:txBody>
                    <a:bodyPr/>
                    <a:lstStyle/>
                    <a:p>
                      <a:pPr rtl="0"/>
                      <a:r>
                        <a:rPr lang="en-US" dirty="0"/>
                        <a:t>Flower Classification using Fusion Descriptor and SVM: 2017</a:t>
                      </a:r>
                    </a:p>
                    <a:p>
                      <a:pPr rtl="0"/>
                      <a:r>
                        <a:rPr lang="en-IN" dirty="0"/>
                        <a:t>Wei Liu, </a:t>
                      </a:r>
                      <a:r>
                        <a:rPr lang="en-IN" dirty="0" err="1"/>
                        <a:t>Yunbo</a:t>
                      </a:r>
                      <a:r>
                        <a:rPr lang="en-IN" dirty="0"/>
                        <a:t> Rao, </a:t>
                      </a:r>
                      <a:r>
                        <a:rPr lang="en-IN" dirty="0" err="1"/>
                        <a:t>Baijiang</a:t>
                      </a:r>
                      <a:r>
                        <a:rPr lang="en-IN" dirty="0"/>
                        <a:t> Fan, </a:t>
                      </a:r>
                      <a:r>
                        <a:rPr lang="en-IN" dirty="0" err="1"/>
                        <a:t>Jiali</a:t>
                      </a:r>
                      <a:r>
                        <a:rPr lang="en-IN" dirty="0"/>
                        <a:t> Song, </a:t>
                      </a:r>
                      <a:r>
                        <a:rPr lang="en-IN" dirty="0" err="1"/>
                        <a:t>Qifei</a:t>
                      </a:r>
                      <a:r>
                        <a:rPr lang="en-IN" dirty="0"/>
                        <a:t> Wang</a:t>
                      </a:r>
                      <a:endParaRPr lang="en-IN" b="0" dirty="0">
                        <a:effectLst/>
                      </a:endParaRPr>
                    </a:p>
                  </a:txBody>
                  <a:tcPr/>
                </a:tc>
                <a:tc>
                  <a:txBody>
                    <a:bodyPr/>
                    <a:lstStyle/>
                    <a:p>
                      <a:pPr rtl="0"/>
                      <a:r>
                        <a:rPr lang="en-US"/>
                        <a:t>Aims to develop an effective flower classification approach using the technology of feature extraction.</a:t>
                      </a:r>
                      <a:endParaRPr lang="en-US" b="0">
                        <a:effectLst/>
                      </a:endParaRPr>
                    </a:p>
                  </a:txBody>
                  <a:tcPr/>
                </a:tc>
                <a:tc>
                  <a:txBody>
                    <a:bodyPr/>
                    <a:lstStyle/>
                    <a:p>
                      <a:pPr rtl="0"/>
                      <a:r>
                        <a:rPr lang="en-US"/>
                        <a:t>A fused descriptor based on Pyramid Histogram of Visual Words (PHOW) is used to extract the color, texture and contour information of flower image</a:t>
                      </a:r>
                      <a:br>
                        <a:rPr lang="en-US"/>
                      </a:br>
                      <a:endParaRPr lang="en-US" sz="1600">
                        <a:latin typeface="Times New Roman" pitchFamily="18" charset="0"/>
                        <a:cs typeface="Times New Roman" pitchFamily="18" charset="0"/>
                      </a:endParaRPr>
                    </a:p>
                  </a:txBody>
                  <a:tcPr/>
                </a:tc>
                <a:tc>
                  <a:txBody>
                    <a:bodyPr/>
                    <a:lstStyle/>
                    <a:p>
                      <a:pPr rtl="0"/>
                      <a:r>
                        <a:rPr kumimoji="0" lang="en-US" sz="1800" b="0" i="0" u="none" strike="noStrike" kern="1200">
                          <a:solidFill>
                            <a:schemeClr val="dk1"/>
                          </a:solidFill>
                          <a:effectLst/>
                          <a:latin typeface="+mn-lt"/>
                          <a:ea typeface="+mn-ea"/>
                          <a:cs typeface="+mn-cs"/>
                        </a:rPr>
                        <a:t>Oxford 17 public dataset which contains 17 flower categories </a:t>
                      </a:r>
                      <a:r>
                        <a:rPr lang="en-US"/>
                        <a:t>with 80 images of each</a:t>
                      </a:r>
                      <a:endParaRPr lang="en-US" b="0">
                        <a:effectLst/>
                      </a:endParaRPr>
                    </a:p>
                  </a:txBody>
                  <a:tcPr/>
                </a:tc>
                <a:tc>
                  <a:txBody>
                    <a:bodyPr/>
                    <a:lstStyle/>
                    <a:p>
                      <a:pPr rtl="0"/>
                      <a:r>
                        <a:rPr lang="en-US" dirty="0"/>
                        <a:t>Compared to other three kernels, we made a conclusion that the HIK SVM has a relative higher accuracy precision and less time cost than Linear and RBF kernel for flower classification.</a:t>
                      </a:r>
                      <a:endParaRPr lang="en-US" b="0" dirty="0">
                        <a:effectLst/>
                      </a:endParaRPr>
                    </a:p>
                  </a:txBody>
                  <a:tcPr/>
                </a:tc>
                <a:extLst>
                  <a:ext uri="{0D108BD9-81ED-4DB2-BD59-A6C34878D82A}">
                    <a16:rowId xmlns:a16="http://schemas.microsoft.com/office/drawing/2014/main" val="2961266679"/>
                  </a:ext>
                </a:extLst>
              </a:tr>
            </a:tbl>
          </a:graphicData>
        </a:graphic>
      </p:graphicFrame>
    </p:spTree>
    <p:extLst>
      <p:ext uri="{BB962C8B-B14F-4D97-AF65-F5344CB8AC3E}">
        <p14:creationId xmlns:p14="http://schemas.microsoft.com/office/powerpoint/2010/main" val="157874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1AE3-E2D7-4D57-3118-F0D5E1EC7B38}"/>
              </a:ext>
            </a:extLst>
          </p:cNvPr>
          <p:cNvSpPr>
            <a:spLocks noGrp="1"/>
          </p:cNvSpPr>
          <p:nvPr>
            <p:ph type="title"/>
          </p:nvPr>
        </p:nvSpPr>
        <p:spPr/>
        <p:txBody>
          <a:bodyPr vert="horz" lIns="91440" tIns="45720" rIns="91440" bIns="45720" anchor="b">
            <a:normAutofit/>
          </a:bodyPr>
          <a:lstStyle/>
          <a:p>
            <a:r>
              <a:rPr lang="en-IN" u="sng" dirty="0"/>
              <a:t>Project Workflow</a:t>
            </a:r>
          </a:p>
        </p:txBody>
      </p:sp>
      <p:pic>
        <p:nvPicPr>
          <p:cNvPr id="5" name="Content Placeholder 4">
            <a:extLst>
              <a:ext uri="{FF2B5EF4-FFF2-40B4-BE49-F238E27FC236}">
                <a16:creationId xmlns:a16="http://schemas.microsoft.com/office/drawing/2014/main" id="{7D5E5057-B1A7-6A0B-DD73-F7F2204F00A5}"/>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t="1478"/>
          <a:stretch/>
        </p:blipFill>
        <p:spPr>
          <a:xfrm>
            <a:off x="2207568" y="1628800"/>
            <a:ext cx="6531152" cy="4801617"/>
          </a:xfrm>
        </p:spPr>
      </p:pic>
    </p:spTree>
    <p:extLst>
      <p:ext uri="{BB962C8B-B14F-4D97-AF65-F5344CB8AC3E}">
        <p14:creationId xmlns:p14="http://schemas.microsoft.com/office/powerpoint/2010/main" val="314624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83332"/>
            <a:ext cx="9798992" cy="436910"/>
          </a:xfrm>
        </p:spPr>
        <p:txBody>
          <a:bodyPr vert="horz" lIns="91440" tIns="45720" rIns="91440" bIns="45720" anchor="b">
            <a:normAutofit fontScale="90000"/>
          </a:bodyPr>
          <a:lstStyle/>
          <a:p>
            <a:r>
              <a:rPr lang="en-IN" u="sng" dirty="0"/>
              <a:t>methodology</a:t>
            </a:r>
            <a:endParaRPr lang="en-US" u="sng"/>
          </a:p>
        </p:txBody>
      </p:sp>
      <p:sp>
        <p:nvSpPr>
          <p:cNvPr id="3" name="Content Placeholder 2"/>
          <p:cNvSpPr>
            <a:spLocks noGrp="1"/>
          </p:cNvSpPr>
          <p:nvPr>
            <p:ph sz="quarter" idx="1"/>
          </p:nvPr>
        </p:nvSpPr>
        <p:spPr>
          <a:xfrm>
            <a:off x="726768" y="2899296"/>
            <a:ext cx="10369151" cy="4105088"/>
          </a:xfrm>
        </p:spPr>
        <p:txBody>
          <a:bodyPr vert="horz" lIns="91440" tIns="45720" rIns="91440" bIns="45720" anchor="t">
            <a:normAutofit/>
          </a:bodyPr>
          <a:lstStyle/>
          <a:p>
            <a:endParaRPr lang="en-US" dirty="0"/>
          </a:p>
          <a:p>
            <a:pPr algn="just"/>
            <a:r>
              <a:rPr lang="en-US" dirty="0"/>
              <a:t>In our project we will be using convolutional neural network concept to detect the flower features.</a:t>
            </a:r>
          </a:p>
          <a:p>
            <a:pPr algn="just"/>
            <a:r>
              <a:rPr lang="en-US" dirty="0"/>
              <a:t>The main advantage of CNN compared to its predecessors is that it automatically detects the significant features without any human supervision which made it the most used model among many research papers.</a:t>
            </a:r>
          </a:p>
          <a:p>
            <a:pPr algn="just"/>
            <a:r>
              <a:rPr lang="en-US" dirty="0"/>
              <a:t>It shows one of the highest accuracies while compared to other machine learning and deep learning algorithms.</a:t>
            </a:r>
          </a:p>
        </p:txBody>
      </p:sp>
      <p:pic>
        <p:nvPicPr>
          <p:cNvPr id="1026" name="Picture 2">
            <a:extLst>
              <a:ext uri="{FF2B5EF4-FFF2-40B4-BE49-F238E27FC236}">
                <a16:creationId xmlns:a16="http://schemas.microsoft.com/office/drawing/2014/main" id="{A085A67D-58EB-A0F9-4CE4-1B06D952F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89" y="674566"/>
            <a:ext cx="9768419" cy="2445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4512</TotalTime>
  <Words>1484</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Schoolbook</vt:lpstr>
      <vt:lpstr>Times New Roman</vt:lpstr>
      <vt:lpstr>Wingdings</vt:lpstr>
      <vt:lpstr>Wingdings 2</vt:lpstr>
      <vt:lpstr>Oriel</vt:lpstr>
      <vt:lpstr>"Design And Implementation Of Flower Prediction Model Using CNN"</vt:lpstr>
      <vt:lpstr>Index</vt:lpstr>
      <vt:lpstr>Abstract</vt:lpstr>
      <vt:lpstr>Problem Statement</vt:lpstr>
      <vt:lpstr>LITERATURE SURVEY</vt:lpstr>
      <vt:lpstr>PowerPoint Presentation</vt:lpstr>
      <vt:lpstr>PowerPoint Presentation</vt:lpstr>
      <vt:lpstr>Project Workflow</vt:lpstr>
      <vt:lpstr>methodology</vt:lpstr>
      <vt:lpstr>time complexity comparision</vt:lpstr>
      <vt:lpstr>Partial implementation</vt:lpstr>
      <vt:lpstr>Preprocessing </vt:lpstr>
      <vt:lpstr>Code </vt:lpstr>
      <vt:lpstr>Result</vt:lpstr>
      <vt:lpstr>Output </vt:lpstr>
      <vt:lpstr>Summary</vt:lpstr>
      <vt:lpstr>References</vt:lpstr>
    </vt:vector>
  </TitlesOfParts>
  <Company>BLACK EDITION - tum0r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Learning from Multiclass Imbalanced HealthCare Datasets</dc:title>
  <dc:creator>Supriya</dc:creator>
  <cp:lastModifiedBy>Pradyumna Patil</cp:lastModifiedBy>
  <cp:revision>162</cp:revision>
  <dcterms:created xsi:type="dcterms:W3CDTF">2021-06-14T18:16:43Z</dcterms:created>
  <dcterms:modified xsi:type="dcterms:W3CDTF">2022-07-06T18:01:36Z</dcterms:modified>
</cp:coreProperties>
</file>