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Archivo Narr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AgbJ9/YA46YpKx4Spk/sCcqrj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rchivoNarrow-bold.fntdata"/><Relationship Id="rId23" Type="http://schemas.openxmlformats.org/officeDocument/2006/relationships/font" Target="fonts/Archivo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Narrow-boldItalic.fntdata"/><Relationship Id="rId25" Type="http://schemas.openxmlformats.org/officeDocument/2006/relationships/font" Target="fonts/ArchivoNarrow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9e404154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9e4041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9e404154b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9e40415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9c979d4c8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9c979d4c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9c979d4c8_1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9c979d4c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9c979d4c8_1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9c979d4c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9c979d4c8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9c979d4c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9c979d4c8_1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9c979d4c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9c979d4c8_1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9c979d4c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9e404154b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9e40415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9c17f166c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89c17f166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9c0da3fc0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9c0da3f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9c0da3fc0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9c0da3f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9c979d4c8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9c979d4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9c979d4c8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9c979d4c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9c979d4c8_1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9c979d4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9c979d4c8_3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9c979d4c8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5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3450" y="232167"/>
            <a:ext cx="2764676" cy="100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6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GB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b="0" i="0" sz="22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347606" y="1332657"/>
            <a:ext cx="85206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b="0" sz="6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GB" sz="6100">
                <a:latin typeface="Times New Roman"/>
                <a:ea typeface="Times New Roman"/>
                <a:cs typeface="Times New Roman"/>
                <a:sym typeface="Times New Roman"/>
              </a:rPr>
              <a:t>Wine Quality Prediction</a:t>
            </a:r>
            <a:endParaRPr sz="6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203978" y="3760896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Suhas S (2348563)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Shreyansh Jaiswal (2348558)</a:t>
            </a:r>
            <a:b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Nagaraju Naveen Kumar Varma(2348535)</a:t>
            </a:r>
            <a:b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Christ (Deemed to be University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Banglore, India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9e404154b_0_0"/>
          <p:cNvSpPr txBox="1"/>
          <p:nvPr>
            <p:ph idx="1" type="body"/>
          </p:nvPr>
        </p:nvSpPr>
        <p:spPr>
          <a:xfrm>
            <a:off x="221700" y="1493485"/>
            <a:ext cx="8922300" cy="49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Acidity Distribution and Violin Plot by Quality: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show a clear trend with respect to wine quality.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 Acidity Distribution and Violin Plot by Quality: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tends to decrease with higher wine quality.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Citric Acid Distribution and Boxen Plot by Quality: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Citric acid levels tend to slightly increase with higher wine quality.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Sugar Distribution and Violin Plot by Quality: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show a clear trend with respect to wine quality.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Chlorides Distribution and Violin Plot by Quality: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 to decrease with higher wine quality.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289e404154b_0_0"/>
          <p:cNvSpPr txBox="1"/>
          <p:nvPr>
            <p:ph type="title"/>
          </p:nvPr>
        </p:nvSpPr>
        <p:spPr>
          <a:xfrm>
            <a:off x="311700" y="352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Data Inferences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9e404154b_0_32"/>
          <p:cNvSpPr txBox="1"/>
          <p:nvPr>
            <p:ph idx="1" type="body"/>
          </p:nvPr>
        </p:nvSpPr>
        <p:spPr>
          <a:xfrm>
            <a:off x="221700" y="1242145"/>
            <a:ext cx="8922300" cy="49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and Total Sulfur Dioxide Distribution and Boxen Plots by Quality: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free and total sulfur dioxide levels do not show a clear trend with respect to wine quality.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 Distribution and Violin Plot by Quality: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does not show a clear trend with respect to wine quality.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pH Distribution and Violin Plot by Quality: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do not show a clear trend with respect to wine quality.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Sulphates Distribution and Violin Plot by Quality: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 to slightly increase with higher wine quality.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Alcohol Distribution and Violin Plot by Quality: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 to slightly increase with higher wine quality.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289e404154b_0_32"/>
          <p:cNvSpPr txBox="1"/>
          <p:nvPr>
            <p:ph type="title"/>
          </p:nvPr>
        </p:nvSpPr>
        <p:spPr>
          <a:xfrm>
            <a:off x="311700" y="352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Data Inferences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89c979d4c8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036" y="1197484"/>
            <a:ext cx="7261926" cy="51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89c979d4c8_1_15"/>
          <p:cNvSpPr txBox="1"/>
          <p:nvPr>
            <p:ph type="title"/>
          </p:nvPr>
        </p:nvSpPr>
        <p:spPr>
          <a:xfrm>
            <a:off x="311700" y="4563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Times New Roman"/>
                <a:ea typeface="Times New Roman"/>
                <a:cs typeface="Times New Roman"/>
                <a:sym typeface="Times New Roman"/>
              </a:rPr>
              <a:t>Variable Correlation Matrix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9c979d4c8_1_45"/>
          <p:cNvSpPr txBox="1"/>
          <p:nvPr>
            <p:ph idx="1" type="body"/>
          </p:nvPr>
        </p:nvSpPr>
        <p:spPr>
          <a:xfrm>
            <a:off x="311700" y="1116475"/>
            <a:ext cx="8700600" cy="49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Alcohol concentration and pH are both favourably connected with wine quality. </a:t>
            </a:r>
            <a:b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This implies that higher alcohol content and lower pH wines are generally evaluated as being of higher quality.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Citric acidity and fixed acidity have a positive correlation. </a:t>
            </a:r>
            <a:b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This is so because the grape variety and the growth environment have an impact on both acidity measurements.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Total acidity and volatile acidity have a negative relationship. </a:t>
            </a:r>
            <a:b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This implies that wines tend to have lower overall acidity and more volatile acidity.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Density and residual sugar have a favourable relationship. </a:t>
            </a:r>
            <a:b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Because sugar is denser than water, this is the case.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Free sulfur dioxide and total sulfur dioxide are positively correlated with each other.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This is because free sulfur dioxide is a byproduct of the winemaking process and total sulfur dioxide is the sum of free and bound sulfur dioxide.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289c979d4c8_1_45"/>
          <p:cNvSpPr txBox="1"/>
          <p:nvPr>
            <p:ph type="title"/>
          </p:nvPr>
        </p:nvSpPr>
        <p:spPr>
          <a:xfrm>
            <a:off x="311700" y="352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Data Inferences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289c979d4c8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00" y="1087063"/>
            <a:ext cx="8096224" cy="46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89c979d4c8_1_35"/>
          <p:cNvSpPr txBox="1"/>
          <p:nvPr>
            <p:ph type="title"/>
          </p:nvPr>
        </p:nvSpPr>
        <p:spPr>
          <a:xfrm>
            <a:off x="0" y="323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Model Accuracy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g289c979d4c8_1_35"/>
          <p:cNvSpPr txBox="1"/>
          <p:nvPr/>
        </p:nvSpPr>
        <p:spPr>
          <a:xfrm>
            <a:off x="143550" y="5663525"/>
            <a:ext cx="88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It generates side-by-side bar plots to visualize and compare model accuracies (training and testing) for different machine learning models, aiding in model evaluation and selection based on their performance.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9c979d4c8_1_30"/>
          <p:cNvSpPr txBox="1"/>
          <p:nvPr>
            <p:ph type="title"/>
          </p:nvPr>
        </p:nvSpPr>
        <p:spPr>
          <a:xfrm>
            <a:off x="203983" y="424800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Model Comparison 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g289c979d4c8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79543"/>
            <a:ext cx="8991600" cy="43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89c979d4c8_1_30"/>
          <p:cNvSpPr txBox="1"/>
          <p:nvPr/>
        </p:nvSpPr>
        <p:spPr>
          <a:xfrm>
            <a:off x="203975" y="5716413"/>
            <a:ext cx="88638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It generates a bar plot to visualize the model performance based on cross-validation scores, allowing a comparison of how well each model generalizes to unseen data during training.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9c979d4c8_1_40"/>
          <p:cNvSpPr txBox="1"/>
          <p:nvPr>
            <p:ph idx="1" type="body"/>
          </p:nvPr>
        </p:nvSpPr>
        <p:spPr>
          <a:xfrm>
            <a:off x="173700" y="4506175"/>
            <a:ext cx="8796600" cy="19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It creates a pandas DataFrame named 'predict' with columns representing different evaluation metrics and performance scores for machine learning models, enabling organized tracking and comparison of model performance.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g289c979d4c8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1823336"/>
            <a:ext cx="8796498" cy="25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89c979d4c8_1_40"/>
          <p:cNvSpPr txBox="1"/>
          <p:nvPr>
            <p:ph type="title"/>
          </p:nvPr>
        </p:nvSpPr>
        <p:spPr>
          <a:xfrm>
            <a:off x="311700" y="5325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Model Comparison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289c979d4c8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50" y="960581"/>
            <a:ext cx="7782100" cy="45638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89c979d4c8_1_25"/>
          <p:cNvSpPr txBox="1"/>
          <p:nvPr>
            <p:ph type="title"/>
          </p:nvPr>
        </p:nvSpPr>
        <p:spPr>
          <a:xfrm>
            <a:off x="311700" y="5325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Model Comparison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89c979d4c8_1_25"/>
          <p:cNvSpPr txBox="1"/>
          <p:nvPr/>
        </p:nvSpPr>
        <p:spPr>
          <a:xfrm>
            <a:off x="311700" y="5524400"/>
            <a:ext cx="8832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It generates a bar chart showcasing the training times (in seconds) for various machine learning models, allowing a quick comparison of the computational efficiency required for training each model.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289e404154b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861" y="1302470"/>
            <a:ext cx="7368276" cy="49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Agenda	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Data Analysis &amp; Feature Engineering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Modeling &amp; Metric Evaluation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9c17f166c_1_13"/>
          <p:cNvSpPr txBox="1"/>
          <p:nvPr>
            <p:ph type="title"/>
          </p:nvPr>
        </p:nvSpPr>
        <p:spPr>
          <a:xfrm>
            <a:off x="419425" y="4676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Data Overview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289c17f166c_1_13"/>
          <p:cNvSpPr txBox="1"/>
          <p:nvPr>
            <p:ph idx="1" type="body"/>
          </p:nvPr>
        </p:nvSpPr>
        <p:spPr>
          <a:xfrm>
            <a:off x="311700" y="1446850"/>
            <a:ext cx="8520600" cy="4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data is Vinho Verde* white wine samples from Portugal.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determine wine quality based on the chemical properties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consist of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1599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rows and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columns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Input variable: </a:t>
            </a:r>
            <a:b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based on physicochemical tests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Output variable: </a:t>
            </a:r>
            <a:b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based on sensory data, median of at least 3 evaluations made by wine exper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*Portuguese wine that originated in the historic Minho province in the far north of the country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9c0da3fc0_0_3"/>
          <p:cNvSpPr txBox="1"/>
          <p:nvPr>
            <p:ph idx="1" type="body"/>
          </p:nvPr>
        </p:nvSpPr>
        <p:spPr>
          <a:xfrm>
            <a:off x="311700" y="1393000"/>
            <a:ext cx="8754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ixed Acidity: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Most acids involved with wine or fixed or nonvolatile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 Acidity: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The amount of acetic acid in wine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Citric Acid: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Found in small quantities, citric acid can add 'freshness' and flavor to wines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Sugar: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The amount of sugar remaining after fermentation stops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Chlorides: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The amount of salt in the wine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Sulfur Dioxide: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free form of SO2 exists in equilibrium between molecular </a:t>
            </a:r>
            <a:b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SO2 (as a dissolved gas) and bisulfite 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Sulfur Dioxide: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Amount of free and bound forms of S02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Density: 			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density of water is close to that of water depending on the </a:t>
            </a:r>
            <a:b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percent alcohol and sugar content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pH: 				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how acidic or basic a wine is on a scale </a:t>
            </a:r>
            <a:b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from 0 (very acidic) to 14 (very basic)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Sulphates: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A wine additive which can contribute to sulfur dioxide gas (S02) levels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Alcohol: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The percent alcohol content of the wine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Output variable (based on sensory data, score between 0 and 10)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289c0da3fc0_0_3"/>
          <p:cNvSpPr txBox="1"/>
          <p:nvPr>
            <p:ph type="title"/>
          </p:nvPr>
        </p:nvSpPr>
        <p:spPr>
          <a:xfrm>
            <a:off x="311700" y="46769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9c0da3fc0_0_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289c0da3fc0_0_10"/>
          <p:cNvSpPr/>
          <p:nvPr/>
        </p:nvSpPr>
        <p:spPr>
          <a:xfrm>
            <a:off x="437588" y="1535475"/>
            <a:ext cx="1813800" cy="10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Wine Quality </a:t>
            </a:r>
            <a:b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Data Import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289c0da3fc0_0_10"/>
          <p:cNvSpPr/>
          <p:nvPr/>
        </p:nvSpPr>
        <p:spPr>
          <a:xfrm>
            <a:off x="2728244" y="1535475"/>
            <a:ext cx="1813800" cy="10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Checking for missing values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g289c0da3fc0_0_10"/>
          <p:cNvCxnSpPr>
            <a:stCxn id="136" idx="3"/>
            <a:endCxn id="137" idx="1"/>
          </p:cNvCxnSpPr>
          <p:nvPr/>
        </p:nvCxnSpPr>
        <p:spPr>
          <a:xfrm>
            <a:off x="2251388" y="2071575"/>
            <a:ext cx="4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g289c0da3fc0_0_10"/>
          <p:cNvSpPr/>
          <p:nvPr/>
        </p:nvSpPr>
        <p:spPr>
          <a:xfrm>
            <a:off x="2676875" y="3085800"/>
            <a:ext cx="1750500" cy="9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Balance</a:t>
            </a:r>
            <a:b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stratify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289c0da3fc0_0_10"/>
          <p:cNvSpPr/>
          <p:nvPr/>
        </p:nvSpPr>
        <p:spPr>
          <a:xfrm>
            <a:off x="5025222" y="1535475"/>
            <a:ext cx="1813800" cy="10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Binning </a:t>
            </a:r>
            <a:b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(good, bad)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289c0da3fc0_0_10"/>
          <p:cNvSpPr/>
          <p:nvPr/>
        </p:nvSpPr>
        <p:spPr>
          <a:xfrm>
            <a:off x="7333441" y="1535475"/>
            <a:ext cx="1813800" cy="10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" name="Google Shape;142;g289c0da3fc0_0_10"/>
          <p:cNvCxnSpPr>
            <a:stCxn id="137" idx="3"/>
            <a:endCxn id="140" idx="1"/>
          </p:cNvCxnSpPr>
          <p:nvPr/>
        </p:nvCxnSpPr>
        <p:spPr>
          <a:xfrm>
            <a:off x="4542044" y="2071575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g289c0da3fc0_0_10"/>
          <p:cNvCxnSpPr>
            <a:stCxn id="140" idx="3"/>
            <a:endCxn id="141" idx="1"/>
          </p:cNvCxnSpPr>
          <p:nvPr/>
        </p:nvCxnSpPr>
        <p:spPr>
          <a:xfrm>
            <a:off x="6839022" y="2071575"/>
            <a:ext cx="4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289c0da3fc0_0_10"/>
          <p:cNvSpPr/>
          <p:nvPr/>
        </p:nvSpPr>
        <p:spPr>
          <a:xfrm>
            <a:off x="7341316" y="3211872"/>
            <a:ext cx="1813800" cy="10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" name="Google Shape;145;g289c0da3fc0_0_10"/>
          <p:cNvCxnSpPr>
            <a:stCxn id="141" idx="2"/>
            <a:endCxn id="144" idx="0"/>
          </p:cNvCxnSpPr>
          <p:nvPr/>
        </p:nvCxnSpPr>
        <p:spPr>
          <a:xfrm>
            <a:off x="8240341" y="2607675"/>
            <a:ext cx="780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289c0da3fc0_0_10"/>
          <p:cNvSpPr/>
          <p:nvPr/>
        </p:nvSpPr>
        <p:spPr>
          <a:xfrm>
            <a:off x="5134263" y="3211872"/>
            <a:ext cx="1813800" cy="10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Dataset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Google Shape;147;g289c0da3fc0_0_10"/>
          <p:cNvCxnSpPr>
            <a:stCxn id="146" idx="1"/>
            <a:endCxn id="139" idx="3"/>
          </p:cNvCxnSpPr>
          <p:nvPr/>
        </p:nvCxnSpPr>
        <p:spPr>
          <a:xfrm rot="10800000">
            <a:off x="4427463" y="3581472"/>
            <a:ext cx="706800" cy="1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g289c0da3fc0_0_10"/>
          <p:cNvCxnSpPr>
            <a:stCxn id="144" idx="1"/>
            <a:endCxn id="146" idx="3"/>
          </p:cNvCxnSpPr>
          <p:nvPr/>
        </p:nvCxnSpPr>
        <p:spPr>
          <a:xfrm rot="10800000">
            <a:off x="6948016" y="3747972"/>
            <a:ext cx="3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g289c0da3fc0_0_10"/>
          <p:cNvSpPr/>
          <p:nvPr/>
        </p:nvSpPr>
        <p:spPr>
          <a:xfrm>
            <a:off x="448550" y="3085800"/>
            <a:ext cx="1750500" cy="9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g289c0da3fc0_0_10"/>
          <p:cNvCxnSpPr>
            <a:stCxn id="139" idx="1"/>
            <a:endCxn id="149" idx="3"/>
          </p:cNvCxnSpPr>
          <p:nvPr/>
        </p:nvCxnSpPr>
        <p:spPr>
          <a:xfrm rot="10800000">
            <a:off x="2198975" y="3581400"/>
            <a:ext cx="4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g289c0da3fc0_0_10"/>
          <p:cNvSpPr/>
          <p:nvPr/>
        </p:nvSpPr>
        <p:spPr>
          <a:xfrm>
            <a:off x="437600" y="4636125"/>
            <a:ext cx="1750500" cy="9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289c0da3fc0_0_10"/>
          <p:cNvCxnSpPr>
            <a:stCxn id="149" idx="2"/>
            <a:endCxn id="151" idx="0"/>
          </p:cNvCxnSpPr>
          <p:nvPr/>
        </p:nvCxnSpPr>
        <p:spPr>
          <a:xfrm flipH="1">
            <a:off x="1313000" y="4077000"/>
            <a:ext cx="10800" cy="5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g289c0da3fc0_0_10"/>
          <p:cNvSpPr/>
          <p:nvPr/>
        </p:nvSpPr>
        <p:spPr>
          <a:xfrm>
            <a:off x="2741875" y="4636125"/>
            <a:ext cx="1750500" cy="9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Google Shape;154;g289c0da3fc0_0_10"/>
          <p:cNvCxnSpPr>
            <a:stCxn id="151" idx="3"/>
            <a:endCxn id="153" idx="1"/>
          </p:cNvCxnSpPr>
          <p:nvPr/>
        </p:nvCxnSpPr>
        <p:spPr>
          <a:xfrm>
            <a:off x="2188100" y="5131725"/>
            <a:ext cx="55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g289c0da3fc0_0_10"/>
          <p:cNvSpPr/>
          <p:nvPr/>
        </p:nvSpPr>
        <p:spPr>
          <a:xfrm>
            <a:off x="5241993" y="4601023"/>
            <a:ext cx="1813800" cy="10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b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g289c0da3fc0_0_10"/>
          <p:cNvCxnSpPr>
            <a:stCxn id="153" idx="3"/>
            <a:endCxn id="155" idx="1"/>
          </p:cNvCxnSpPr>
          <p:nvPr/>
        </p:nvCxnSpPr>
        <p:spPr>
          <a:xfrm>
            <a:off x="4492375" y="5131725"/>
            <a:ext cx="749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9c979d4c8_1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Label Distribution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289c979d4c8_1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23654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is represented by scores ranging from 0 to 10</a:t>
            </a:r>
            <a:endParaRPr sz="2100"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is the worst and 10 is the best</a:t>
            </a:r>
            <a:endParaRPr sz="2100"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289c979d4c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500" y="1564948"/>
            <a:ext cx="4801001" cy="3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9c979d4c8_1_5"/>
          <p:cNvSpPr txBox="1"/>
          <p:nvPr>
            <p:ph type="title"/>
          </p:nvPr>
        </p:nvSpPr>
        <p:spPr>
          <a:xfrm>
            <a:off x="311700" y="521555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Labels and Encoding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89c979d4c8_1_5"/>
          <p:cNvSpPr txBox="1"/>
          <p:nvPr>
            <p:ph idx="1" type="body"/>
          </p:nvPr>
        </p:nvSpPr>
        <p:spPr>
          <a:xfrm>
            <a:off x="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Binning:</a:t>
            </a:r>
            <a:endParaRPr sz="2300"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  score of 2 to 6.5 → “Bad”</a:t>
            </a:r>
            <a:endParaRPr sz="2300">
              <a:solidFill>
                <a:srgbClr val="1236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>
                <a:solidFill>
                  <a:srgbClr val="123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○  score of 6.5 to 8 → “Good”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g289c979d4c8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039" y="1669625"/>
            <a:ext cx="4776625" cy="41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9c979d4c8_1_10"/>
          <p:cNvSpPr txBox="1"/>
          <p:nvPr>
            <p:ph type="title"/>
          </p:nvPr>
        </p:nvSpPr>
        <p:spPr>
          <a:xfrm>
            <a:off x="311700" y="5325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g289c979d4c8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0" y="1704163"/>
            <a:ext cx="4443232" cy="13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89c979d4c8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63" y="3236225"/>
            <a:ext cx="4457699" cy="13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89c979d4c8_1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00" y="4697150"/>
            <a:ext cx="4425027" cy="13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89c979d4c8_1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0525" y="1698988"/>
            <a:ext cx="4425024" cy="137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89c979d4c8_1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8947" y="3236226"/>
            <a:ext cx="4410553" cy="13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89c979d4c8_1_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38950" y="4697150"/>
            <a:ext cx="4443224" cy="134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9c979d4c8_3_29"/>
          <p:cNvSpPr txBox="1"/>
          <p:nvPr>
            <p:ph type="title"/>
          </p:nvPr>
        </p:nvSpPr>
        <p:spPr>
          <a:xfrm>
            <a:off x="311700" y="5325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g289c979d4c8_3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0" y="1847000"/>
            <a:ext cx="4540424" cy="2488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89c979d4c8_3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375" y="2980893"/>
            <a:ext cx="4410551" cy="136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89c979d4c8_3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325" y="4467275"/>
            <a:ext cx="4396602" cy="13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89c979d4c8_3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900" y="4444075"/>
            <a:ext cx="4540426" cy="14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CHANDRA J</dc:creator>
</cp:coreProperties>
</file>