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B66119D-826A-47B7-93C6-846FF003E1B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BF6F47B-FA3E-43BC-BA7C-E7781BC9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24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19D-826A-47B7-93C6-846FF003E1B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47B-FA3E-43BC-BA7C-E7781BC9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0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19D-826A-47B7-93C6-846FF003E1B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47B-FA3E-43BC-BA7C-E7781BC9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19D-826A-47B7-93C6-846FF003E1B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47B-FA3E-43BC-BA7C-E7781BC9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854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19D-826A-47B7-93C6-846FF003E1B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47B-FA3E-43BC-BA7C-E7781BC9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95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19D-826A-47B7-93C6-846FF003E1B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47B-FA3E-43BC-BA7C-E7781BC9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499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19D-826A-47B7-93C6-846FF003E1B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47B-FA3E-43BC-BA7C-E7781BC9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336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19D-826A-47B7-93C6-846FF003E1B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47B-FA3E-43BC-BA7C-E7781BC9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682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19D-826A-47B7-93C6-846FF003E1B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47B-FA3E-43BC-BA7C-E7781BC9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6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19D-826A-47B7-93C6-846FF003E1B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47B-FA3E-43BC-BA7C-E7781BC9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6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19D-826A-47B7-93C6-846FF003E1B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47B-FA3E-43BC-BA7C-E7781BC9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73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19D-826A-47B7-93C6-846FF003E1B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47B-FA3E-43BC-BA7C-E7781BC9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83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19D-826A-47B7-93C6-846FF003E1B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47B-FA3E-43BC-BA7C-E7781BC9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39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19D-826A-47B7-93C6-846FF003E1B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47B-FA3E-43BC-BA7C-E7781BC9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65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19D-826A-47B7-93C6-846FF003E1B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47B-FA3E-43BC-BA7C-E7781BC9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56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19D-826A-47B7-93C6-846FF003E1B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47B-FA3E-43BC-BA7C-E7781BC9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05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119D-826A-47B7-93C6-846FF003E1B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F47B-FA3E-43BC-BA7C-E7781BC9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8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66119D-826A-47B7-93C6-846FF003E1B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BF6F47B-FA3E-43BC-BA7C-E7781BC94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38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6386-B46F-FCCB-8A45-1C1FB3E59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949" y="1219201"/>
            <a:ext cx="8825658" cy="2209800"/>
          </a:xfrm>
        </p:spPr>
        <p:txBody>
          <a:bodyPr/>
          <a:lstStyle/>
          <a:p>
            <a:r>
              <a:rPr lang="en-IN" dirty="0"/>
              <a:t>Energy Consumption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68EA3-9FAB-C3FA-6140-F03D1F99F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Prepared by Mayur and </a:t>
            </a:r>
            <a:r>
              <a:rPr lang="en-IN" dirty="0" err="1"/>
              <a:t>amit</a:t>
            </a:r>
            <a:endParaRPr lang="en-IN" dirty="0"/>
          </a:p>
          <a:p>
            <a:r>
              <a:rPr lang="en-IN" dirty="0"/>
              <a:t>Date : 28/04/2025</a:t>
            </a:r>
          </a:p>
        </p:txBody>
      </p:sp>
    </p:spTree>
    <p:extLst>
      <p:ext uri="{BB962C8B-B14F-4D97-AF65-F5344CB8AC3E}">
        <p14:creationId xmlns:p14="http://schemas.microsoft.com/office/powerpoint/2010/main" val="253240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AEF5-1C4B-E2FC-89C0-496175C6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Day of week average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86B7D-E4E3-1675-014D-566210D5D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6445"/>
            <a:ext cx="9916367" cy="382335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CA3050E3-21C7-A3A0-29AE-2951DB4BC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77" y="2358619"/>
            <a:ext cx="9399806" cy="374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9D3B15-90B4-E349-11B6-2C91989B847C}"/>
              </a:ext>
            </a:extLst>
          </p:cNvPr>
          <p:cNvSpPr txBox="1"/>
          <p:nvPr/>
        </p:nvSpPr>
        <p:spPr>
          <a:xfrm>
            <a:off x="801277" y="6155703"/>
            <a:ext cx="953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Weekend days (Saturday and Sunday) show significantly higher energy consumption (2+ kW) compared to weekdays, with Wednesday having the lowest average consumption (1.35 kW).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0977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7C85-72F6-3670-2A36-9448726D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Histograms for each numerical variable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B80E-5400-A58A-C1B8-2024BE104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62433"/>
            <a:ext cx="9916367" cy="375736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FCF92E8-986B-3325-D9E7-3364AACE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099" y="2271860"/>
            <a:ext cx="7739407" cy="460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8046AA-C88C-064B-8A9B-A0F8933BD2C2}"/>
              </a:ext>
            </a:extLst>
          </p:cNvPr>
          <p:cNvSpPr txBox="1"/>
          <p:nvPr/>
        </p:nvSpPr>
        <p:spPr>
          <a:xfrm>
            <a:off x="70870" y="2993209"/>
            <a:ext cx="35961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histograms reveal multimodal distributions for Global Active and Reactive Power and Global Intensity, while Voltage follows a normal distribution centered around 240 volts.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1135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9BB9-0915-8245-E368-391F1179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Box plots to identify outliers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C3F37-5691-CBC4-450A-319985371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34153"/>
            <a:ext cx="9916367" cy="378564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9BB0757-C060-FA93-C861-32038064A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8" y="2234154"/>
            <a:ext cx="7051250" cy="470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B1E4F2-4989-FEA3-5997-677C01A38E3C}"/>
              </a:ext>
            </a:extLst>
          </p:cNvPr>
          <p:cNvSpPr txBox="1"/>
          <p:nvPr/>
        </p:nvSpPr>
        <p:spPr>
          <a:xfrm>
            <a:off x="301658" y="2630078"/>
            <a:ext cx="3544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>
                <a:solidFill>
                  <a:srgbClr val="000000"/>
                </a:solidFill>
                <a:effectLst/>
                <a:latin typeface="Helvetica Neue"/>
              </a:rPr>
              <a:t>Box plots highlight numerous outliers in all variables, especially in Global Active Power and Global Intensity, with voltage showing the most symmetric distribution.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4649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3722-20F6-370C-C270-81989AEA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Density plots for continuous variables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8A77-4B6A-24C0-C3AF-A2C35026D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18994"/>
            <a:ext cx="9916367" cy="370080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8D7F8AC-EB41-7CAD-9065-3B19249AE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379" y="2280181"/>
            <a:ext cx="7843102" cy="457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9B9C96-FD13-2C8C-9735-CF3597F806A1}"/>
              </a:ext>
            </a:extLst>
          </p:cNvPr>
          <p:cNvSpPr txBox="1"/>
          <p:nvPr/>
        </p:nvSpPr>
        <p:spPr>
          <a:xfrm>
            <a:off x="160257" y="2969443"/>
            <a:ext cx="35161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Density plots confirm the multimodal nature of power and intensity distributions, with several distinct peaks indicating different usage states or modes of operation.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6307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7A12-B43D-D2D0-3870-5F7CDAED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Scatter plots between variables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536C2-12E9-C881-9C1C-F7E46BBE2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56701"/>
            <a:ext cx="9916367" cy="366309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3C4540D-9CF7-478E-3A70-C85E9ABBC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539" y="2243580"/>
            <a:ext cx="8059918" cy="461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0E11AC-4975-4679-D93E-AE50FDBDCB4C}"/>
              </a:ext>
            </a:extLst>
          </p:cNvPr>
          <p:cNvSpPr txBox="1"/>
          <p:nvPr/>
        </p:nvSpPr>
        <p:spPr>
          <a:xfrm>
            <a:off x="144545" y="2903456"/>
            <a:ext cx="35413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Scatter plots show a negative correlation between power and voltage (higher power consumption correlates with lower voltage), and an inverse relationship between intensity and voltage.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7229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215E-5AC2-26B8-EFF3-E7BB8143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Correlation heatmap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46E6-192A-85CA-3B73-4195E31C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1" y="2215299"/>
            <a:ext cx="9831526" cy="380450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5036C57-76C6-A54D-480A-47A615258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071" y="2215300"/>
            <a:ext cx="6997831" cy="46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F7D2F3-4144-DDAC-BD4A-D873ECF80819}"/>
              </a:ext>
            </a:extLst>
          </p:cNvPr>
          <p:cNvSpPr txBox="1"/>
          <p:nvPr/>
        </p:nvSpPr>
        <p:spPr>
          <a:xfrm>
            <a:off x="245097" y="2828042"/>
            <a:ext cx="41195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correlation heatmap confirms strong positive correlation (1.0) between Global Active Power and Global Intensity, moderate correlation (0.54) with Sub-metering 3, and significant negative correlation (-0.62) with Voltage.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6841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50AF-F5F4-08B2-98D6-8F5DBD8A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sz="1800" dirty="0"/>
              <a:t>Stacked area chart </a:t>
            </a:r>
            <a:br>
              <a:rPr lang="en-IN" sz="1800" dirty="0"/>
            </a:br>
            <a:r>
              <a:rPr lang="en-US" sz="1800" dirty="0"/>
              <a:t>Daily totals for stacked area chart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45AB-32EA-065F-D5F7-0EE5ED0B3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58738"/>
            <a:ext cx="9916367" cy="386106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116C20E-4062-DF10-73E1-E7C543679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4" y="2318994"/>
            <a:ext cx="9330988" cy="370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2F046B-D303-98DA-DE85-B0E73692498A}"/>
              </a:ext>
            </a:extLst>
          </p:cNvPr>
          <p:cNvSpPr txBox="1"/>
          <p:nvPr/>
        </p:nvSpPr>
        <p:spPr>
          <a:xfrm>
            <a:off x="790255" y="6019800"/>
            <a:ext cx="951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stacked area chart shows Sub-metering 3 (red) contributes the majority of energy consumption, with pronounced cyclical patterns and occasional significant increases across all sub-meters.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2128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773B-95B5-5B21-0CB0-DE8731B1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 Pie chart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C648-1CD1-8F68-0135-7237D0EA7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0458"/>
            <a:ext cx="9916367" cy="388934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EA0D70D-5D3B-1F69-6C47-29E8F0A85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765" y="2284773"/>
            <a:ext cx="5667839" cy="457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87E8AF-D63B-E65C-B0EF-9D72F27081AE}"/>
              </a:ext>
            </a:extLst>
          </p:cNvPr>
          <p:cNvSpPr txBox="1"/>
          <p:nvPr/>
        </p:nvSpPr>
        <p:spPr>
          <a:xfrm>
            <a:off x="65989" y="2828041"/>
            <a:ext cx="4204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pie chart quantifies that Sub-metering 3 accounts for 69.1% of total energy consumption, while Sub-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meterings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2 and 1 contribute 17.2% and 13.7% respectively.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9799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BFB2-C159-80B6-629D-C8DE8665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Heatmap of energy consumption by hour and day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D4153-6D16-C933-0390-3DF052F4A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90713"/>
            <a:ext cx="9916367" cy="372908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7816100-F262-209E-1160-590D27F89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61" y="2236078"/>
            <a:ext cx="8477839" cy="462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367C0-422B-0672-5A6B-1DE9F0FBD074}"/>
              </a:ext>
            </a:extLst>
          </p:cNvPr>
          <p:cNvSpPr txBox="1"/>
          <p:nvPr/>
        </p:nvSpPr>
        <p:spPr>
          <a:xfrm>
            <a:off x="75415" y="2978870"/>
            <a:ext cx="34219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heatmap reveals higher energy consumption (darker colors) during evening hours (18-23), with distinctive day-to-day variations and some particularly high-usage periods shown in dark red.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76769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FA99-AA7F-334D-ED2A-809C4011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Lag plots to check for autocorrelation</a:t>
            </a:r>
            <a:br>
              <a:rPr lang="en-US" sz="180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0A83-C449-6239-B277-25AED3F9C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09567"/>
            <a:ext cx="9916367" cy="371023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9E247D78-56E7-8FD0-097A-FF99E2C89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997" y="2309567"/>
            <a:ext cx="6847001" cy="454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F39252-95B3-2E93-A35D-AF08629993B0}"/>
              </a:ext>
            </a:extLst>
          </p:cNvPr>
          <p:cNvSpPr txBox="1"/>
          <p:nvPr/>
        </p:nvSpPr>
        <p:spPr>
          <a:xfrm>
            <a:off x="1" y="2978870"/>
            <a:ext cx="40063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lag plot shows positive autocorrelation in hourly Global Active Power, with points clustered along a diagonal pattern, indicating that power usage in one hour tends to be similar to the previous hour.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9614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BAA3-817D-6F17-E194-15D6F300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Agenda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EA15CD-0D6F-1E4F-A81D-F2E234E037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5097" y="3898437"/>
            <a:ext cx="1128388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Background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and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22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C5D9-0BE3-1A43-C5AF-77EC28D4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Decomposition plots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B436-9366-01B6-C684-DAE3DF51B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92751"/>
            <a:ext cx="9916367" cy="392704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BCB0E82E-3E81-8B13-780B-F91ECE351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30" y="2234154"/>
            <a:ext cx="7279641" cy="462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79C2A2-07FC-8FBE-F739-45AF8D14FF71}"/>
              </a:ext>
            </a:extLst>
          </p:cNvPr>
          <p:cNvSpPr txBox="1"/>
          <p:nvPr/>
        </p:nvSpPr>
        <p:spPr>
          <a:xfrm>
            <a:off x="1" y="2743200"/>
            <a:ext cx="4317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decomposition plot separates the time series into observed data, trend (showing medium-term fluctuations), clear 24-hour seasonality patterns, and residuals (unexplained variations).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6372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4694-7EA6-BB97-11AE-28DE23F2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Moving average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7E7F-D725-5615-9ABD-2E56F2BA8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6445"/>
            <a:ext cx="9916367" cy="38233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9120EA14-0038-AE22-2BFF-EC9A631BD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2" y="2309567"/>
            <a:ext cx="9115719" cy="389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07558B-EDBF-9421-ADCC-2DB16EEA3D40}"/>
              </a:ext>
            </a:extLst>
          </p:cNvPr>
          <p:cNvSpPr txBox="1"/>
          <p:nvPr/>
        </p:nvSpPr>
        <p:spPr>
          <a:xfrm>
            <a:off x="518474" y="6155703"/>
            <a:ext cx="1031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Moving averages (1-hour in blue, 6-hour in red) smooth out the volatility in Global Active Power, highlighting underlying consumption patterns while filtering out short-term fluctuations.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7365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D746-4F00-A875-30FF-21AA42E7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D79CD4-E7A6-A248-0CC0-C23241F5E2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700" y="3434487"/>
            <a:ext cx="746871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future energy consumption using historical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 matters: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Helps in energy planning, load management, and reducing wastage.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1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9B83-DE2E-C770-4EA9-C1841F01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9BCB1F3-3080-3231-0BFD-A893BAD331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5" y="2880489"/>
            <a:ext cx="634340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UCI Electric Power Consumption Dataset (Kaggle)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Range: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2006–2010 (1-minute interval readings)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Date,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Global_active_power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Voltage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Sub_metering_1, _2, _3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57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1495-3B96-98A3-E18F-B50F439C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the 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56727A-C947-AFE9-2615-B610C20ED6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5" y="3572986"/>
            <a:ext cx="255614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Timestamps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Irregular Time Series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 / Anomalies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AADE-B240-A238-3D81-B1AC2A5E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34638C-258A-6BB2-CCC8-6591418BDF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5" y="2911267"/>
            <a:ext cx="5933034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Taken: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Combined Date and Time into a single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" panose="020B0304020202020204" pitchFamily="34" charset="0"/>
              </a:rPr>
              <a:t>datetime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 Light" panose="020B03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Resampled data to hourly/daily for regular intervals.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 (e.g., interpolation, forward fill).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Detected and removed outliers using z-score or IQR.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59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B3F8-C267-59C7-2AA4-53998BA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1109656"/>
          </a:xfrm>
        </p:spPr>
        <p:txBody>
          <a:bodyPr/>
          <a:lstStyle/>
          <a:p>
            <a:r>
              <a:rPr lang="en-IN" dirty="0"/>
              <a:t>VISUALIZATION</a:t>
            </a:r>
            <a:br>
              <a:rPr lang="en-IN" dirty="0"/>
            </a:br>
            <a:r>
              <a:rPr lang="en-US" sz="1800" dirty="0"/>
              <a:t>Line plot of </a:t>
            </a:r>
            <a:r>
              <a:rPr lang="en-US" sz="1800" dirty="0" err="1"/>
              <a:t>Global_active_power</a:t>
            </a:r>
            <a:r>
              <a:rPr lang="en-US" sz="1800" dirty="0"/>
              <a:t> over time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13E2-888D-E7E9-6E56-1264CEF1A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2309567"/>
            <a:ext cx="8869466" cy="54262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C269A32-DBF3-AE7C-2633-18CDF303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3" y="2309567"/>
            <a:ext cx="9412548" cy="37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9ADA33-1F4F-7457-649B-E725096E8BE5}"/>
              </a:ext>
            </a:extLst>
          </p:cNvPr>
          <p:cNvSpPr txBox="1"/>
          <p:nvPr/>
        </p:nvSpPr>
        <p:spPr>
          <a:xfrm>
            <a:off x="754143" y="6108569"/>
            <a:ext cx="10322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Global Active Power shows high volatility with regular spikes, typically ranging between 0-8 kilowatts, suggesting cyclical energy usage patterns throughout the monitored period.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1733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07A0-C7FD-52E2-001E-81806F83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Multiple time series - Plot all three sub-metering values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BB8B-EC78-7C4C-B3D5-648E192A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5" y="2187019"/>
            <a:ext cx="9812672" cy="383278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51F01AC-A8AC-E2BD-59DA-F4D16656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07" y="2356701"/>
            <a:ext cx="9695574" cy="390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7FB189-F5FC-92B4-975B-CB5B84572489}"/>
              </a:ext>
            </a:extLst>
          </p:cNvPr>
          <p:cNvSpPr txBox="1"/>
          <p:nvPr/>
        </p:nvSpPr>
        <p:spPr>
          <a:xfrm>
            <a:off x="424206" y="6183984"/>
            <a:ext cx="11604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Sub-metering readings reveal Sub-metering 3 (blue) maintains a consistent baseline around 18-20 watt-hours, while Sub-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meterings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1 and 2 show intermittent activity with occasional high spikes reaching 70+ watt-hours.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1000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7472-73CD-7D21-0258-6EDCB376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Daily/hourly average consumption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288E-A002-76AA-75EA-16C3EE8C2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3579"/>
            <a:ext cx="9916367" cy="377622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9CA8B1C-D584-FA62-9AE0-1AEBD7ACC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326" y="2243579"/>
            <a:ext cx="7622967" cy="377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B492BF-17CA-6591-323C-1C7B1FDD2059}"/>
              </a:ext>
            </a:extLst>
          </p:cNvPr>
          <p:cNvSpPr txBox="1"/>
          <p:nvPr/>
        </p:nvSpPr>
        <p:spPr>
          <a:xfrm>
            <a:off x="584218" y="6019800"/>
            <a:ext cx="947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hourly consumption pattern shows a clear bimodal distribution with peaks at 8-9 AM and 7-9 PM, with highest usage occurring during evening hours (peaking at 2.6+ kW around 8 PM).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05307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915</TotalTime>
  <Words>710</Words>
  <Application>Microsoft Office PowerPoint</Application>
  <PresentationFormat>Widescreen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Avenir Next LT Pro Light</vt:lpstr>
      <vt:lpstr>Century Gothic</vt:lpstr>
      <vt:lpstr>Helvetica Neue</vt:lpstr>
      <vt:lpstr>Wingdings 3</vt:lpstr>
      <vt:lpstr>Ion Boardroom</vt:lpstr>
      <vt:lpstr>Energy Consumption Analysis</vt:lpstr>
      <vt:lpstr>Agenda </vt:lpstr>
      <vt:lpstr>Introduction</vt:lpstr>
      <vt:lpstr>Dataset Overview</vt:lpstr>
      <vt:lpstr>Challenges in the Dataset</vt:lpstr>
      <vt:lpstr>Data Preprocessing</vt:lpstr>
      <vt:lpstr>VISUALIZATION Line plot of Global_active_power over time </vt:lpstr>
      <vt:lpstr>Multiple time series - Plot all three sub-metering values </vt:lpstr>
      <vt:lpstr>Daily/hourly average consumption </vt:lpstr>
      <vt:lpstr>Day of week average </vt:lpstr>
      <vt:lpstr>Histograms for each numerical variable </vt:lpstr>
      <vt:lpstr>Box plots to identify outliers </vt:lpstr>
      <vt:lpstr>Density plots for continuous variables </vt:lpstr>
      <vt:lpstr>Scatter plots between variables </vt:lpstr>
      <vt:lpstr>Correlation heatmap </vt:lpstr>
      <vt:lpstr>Stacked area chart  Daily totals for stacked area chart </vt:lpstr>
      <vt:lpstr> Pie chart </vt:lpstr>
      <vt:lpstr>Heatmap of energy consumption by hour and day </vt:lpstr>
      <vt:lpstr>Lag plots to check for autocorrelation </vt:lpstr>
      <vt:lpstr>Decomposition plots </vt:lpstr>
      <vt:lpstr>Moving average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Mayur Gawande</dc:creator>
  <cp:lastModifiedBy>Mayur Gawande</cp:lastModifiedBy>
  <cp:revision>3</cp:revision>
  <dcterms:created xsi:type="dcterms:W3CDTF">2025-04-27T13:52:08Z</dcterms:created>
  <dcterms:modified xsi:type="dcterms:W3CDTF">2025-04-28T05:07:53Z</dcterms:modified>
</cp:coreProperties>
</file>