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75" r:id="rId2"/>
    <p:sldId id="257" r:id="rId3"/>
    <p:sldId id="276" r:id="rId4"/>
    <p:sldId id="277" r:id="rId5"/>
    <p:sldId id="278" r:id="rId6"/>
    <p:sldId id="279" r:id="rId7"/>
    <p:sldId id="262" r:id="rId8"/>
    <p:sldId id="263" r:id="rId9"/>
    <p:sldId id="264" r:id="rId10"/>
    <p:sldId id="280" r:id="rId11"/>
    <p:sldId id="281" r:id="rId12"/>
    <p:sldId id="268" r:id="rId13"/>
    <p:sldId id="269" r:id="rId14"/>
    <p:sldId id="270" r:id="rId15"/>
    <p:sldId id="271" r:id="rId16"/>
    <p:sldId id="272" r:id="rId17"/>
    <p:sldId id="267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123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24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549" y="1103803"/>
            <a:ext cx="7143751" cy="1239347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>
                <a:latin typeface="Bahnschrift" panose="020B0502040204020203" pitchFamily="34" charset="0"/>
              </a:rPr>
              <a:t>🧬 </a:t>
            </a:r>
            <a:r>
              <a:rPr lang="en-GB" sz="3600" b="1" dirty="0">
                <a:latin typeface="Bahnschrift" panose="020B0502040204020203" pitchFamily="34" charset="0"/>
              </a:rPr>
              <a:t>Predictive Analysis for Breast Cancer Diagnosis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5" y="2495550"/>
            <a:ext cx="5977023" cy="299085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IN" sz="2000" b="1" dirty="0">
                <a:latin typeface="Bahnschrift" panose="020B0502040204020203" pitchFamily="34" charset="0"/>
              </a:rPr>
              <a:t>🎯 Final Outcome Presentation</a:t>
            </a:r>
          </a:p>
          <a:p>
            <a:pPr algn="l">
              <a:buNone/>
            </a:pPr>
            <a:r>
              <a:rPr lang="en-IN" sz="2000" b="1" dirty="0">
                <a:latin typeface="Bahnschrift" panose="020B0502040204020203" pitchFamily="34" charset="0"/>
              </a:rPr>
              <a:t>Team Members: 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Hrishikesh </a:t>
            </a:r>
            <a:r>
              <a:rPr lang="en-US" sz="2000" dirty="0" err="1">
                <a:solidFill>
                  <a:schemeClr val="tx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Atawe</a:t>
            </a:r>
            <a:r>
              <a:rPr lang="en-IN" sz="2000" dirty="0">
                <a:solidFill>
                  <a:schemeClr val="tx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endParaRPr lang="en-IN" sz="2000" dirty="0">
              <a:latin typeface="Bahnschrift" panose="020B0502040204020203" pitchFamily="34" charset="0"/>
            </a:endParaRPr>
          </a:p>
          <a:p>
            <a:pPr algn="l">
              <a:buNone/>
            </a:pPr>
            <a:r>
              <a:rPr lang="en-IN" sz="2000" dirty="0">
                <a:latin typeface="Bahnschrift" panose="020B0502040204020203" pitchFamily="34" charset="0"/>
              </a:rPr>
              <a:t>                            Vaishnavi </a:t>
            </a:r>
            <a:r>
              <a:rPr lang="en-IN" sz="2000" dirty="0" err="1">
                <a:latin typeface="Bahnschrift" panose="020B0502040204020203" pitchFamily="34" charset="0"/>
              </a:rPr>
              <a:t>Ingole</a:t>
            </a:r>
            <a:r>
              <a:rPr lang="en-IN" sz="2000" dirty="0">
                <a:latin typeface="Bahnschrift" panose="020B0502040204020203" pitchFamily="34" charset="0"/>
              </a:rPr>
              <a:t>,</a:t>
            </a:r>
          </a:p>
          <a:p>
            <a:pPr algn="l">
              <a:buNone/>
            </a:pPr>
            <a:r>
              <a:rPr lang="en-IN" sz="2000" dirty="0">
                <a:latin typeface="Bahnschrift" panose="020B0502040204020203" pitchFamily="34" charset="0"/>
              </a:rPr>
              <a:t>                            Akanksha Joshi,</a:t>
            </a:r>
          </a:p>
          <a:p>
            <a:pPr algn="l">
              <a:buNone/>
            </a:pPr>
            <a:r>
              <a:rPr lang="en-IN" sz="2000" dirty="0">
                <a:latin typeface="Bahnschrift" panose="020B0502040204020203" pitchFamily="34" charset="0"/>
              </a:rPr>
              <a:t>                            Pranav Bhagat,</a:t>
            </a:r>
          </a:p>
          <a:p>
            <a:pPr algn="l"/>
            <a:r>
              <a:rPr lang="en-IN" sz="2000" b="1" dirty="0">
                <a:latin typeface="Bahnschrift" panose="020B0502040204020203" pitchFamily="34" charset="0"/>
              </a:rPr>
              <a:t>Guide:</a:t>
            </a:r>
            <a:br>
              <a:rPr lang="en-IN" sz="2000" dirty="0">
                <a:latin typeface="Bahnschrift" panose="020B0502040204020203" pitchFamily="34" charset="0"/>
              </a:rPr>
            </a:br>
            <a:r>
              <a:rPr lang="en-IN" sz="2000" dirty="0">
                <a:latin typeface="Bahnschrift" panose="020B0502040204020203" pitchFamily="34" charset="0"/>
              </a:rPr>
              <a:t>Mr. Syed Talha Hamid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714374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Bahnschrift" panose="020B0502040204020203" pitchFamily="34" charset="0"/>
              </a:rPr>
              <a:t>🧠 </a:t>
            </a:r>
            <a:r>
              <a:rPr lang="en-GB" sz="3600" b="1" dirty="0">
                <a:latin typeface="Bahnschrift" panose="020B0502040204020203" pitchFamily="34" charset="0"/>
              </a:rPr>
              <a:t>Key Insights from Data Analysis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09726"/>
            <a:ext cx="7704667" cy="479107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✅ </a:t>
            </a:r>
            <a:r>
              <a:rPr lang="en-GB" sz="1800" b="1" dirty="0">
                <a:latin typeface="Bahnschrift" panose="020B0502040204020203" pitchFamily="34" charset="0"/>
              </a:rPr>
              <a:t>Benign cases (62%) outnumber malignant (38%)</a:t>
            </a:r>
            <a:r>
              <a:rPr lang="en-GB" sz="1800" dirty="0">
                <a:latin typeface="Bahnschrift" panose="020B0502040204020203" pitchFamily="34" charset="0"/>
              </a:rPr>
              <a:t> – class imbalance must be handled in </a:t>
            </a:r>
            <a:r>
              <a:rPr lang="en-GB" sz="1800" dirty="0" err="1">
                <a:latin typeface="Bahnschrift" panose="020B0502040204020203" pitchFamily="34" charset="0"/>
              </a:rPr>
              <a:t>modeling</a:t>
            </a:r>
            <a:r>
              <a:rPr lang="en-GB" sz="1800" dirty="0">
                <a:latin typeface="Bahnschrift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✅ </a:t>
            </a:r>
            <a:r>
              <a:rPr lang="en-GB" sz="1800" b="1" dirty="0">
                <a:latin typeface="Bahnschrift" panose="020B0502040204020203" pitchFamily="34" charset="0"/>
              </a:rPr>
              <a:t>Top features</a:t>
            </a:r>
            <a:r>
              <a:rPr lang="en-GB" sz="1800" dirty="0">
                <a:latin typeface="Bahnschrift" panose="020B0502040204020203" pitchFamily="34" charset="0"/>
              </a:rPr>
              <a:t> linked to malignancy: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Worst concave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Mean perimeter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Worst 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Mean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✅ </a:t>
            </a:r>
            <a:r>
              <a:rPr lang="en-GB" sz="1800" b="1" dirty="0">
                <a:latin typeface="Bahnschrift" panose="020B0502040204020203" pitchFamily="34" charset="0"/>
              </a:rPr>
              <a:t>Clear separation</a:t>
            </a:r>
            <a:r>
              <a:rPr lang="en-GB" sz="1800" dirty="0">
                <a:latin typeface="Bahnschrift" panose="020B0502040204020203" pitchFamily="34" charset="0"/>
              </a:rPr>
              <a:t> between classes seen in plots (box, KDE, violin).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✅ </a:t>
            </a:r>
            <a:r>
              <a:rPr lang="en-GB" sz="1800" b="1" dirty="0">
                <a:latin typeface="Bahnschrift" panose="020B0502040204020203" pitchFamily="34" charset="0"/>
              </a:rPr>
              <a:t>High correlation</a:t>
            </a:r>
            <a:r>
              <a:rPr lang="en-GB" sz="1800" dirty="0">
                <a:latin typeface="Bahnschrift" panose="020B0502040204020203" pitchFamily="34" charset="0"/>
              </a:rPr>
              <a:t> between features like radius, perimeter, and area — consider feature selection or PCA.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Bahnschrift" panose="020B0502040204020203" pitchFamily="34" charset="0"/>
              </a:rPr>
              <a:t>✅ </a:t>
            </a:r>
            <a:r>
              <a:rPr lang="en-GB" sz="1800" b="1" dirty="0">
                <a:latin typeface="Bahnschrift" panose="020B0502040204020203" pitchFamily="34" charset="0"/>
              </a:rPr>
              <a:t>Dataset is clean</a:t>
            </a:r>
            <a:r>
              <a:rPr lang="en-GB" sz="1800" dirty="0">
                <a:latin typeface="Bahnschrift" panose="020B0502040204020203" pitchFamily="34" charset="0"/>
              </a:rPr>
              <a:t> (no missing values) — ready for training classification models.</a:t>
            </a: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62024"/>
          </a:xfrm>
        </p:spPr>
        <p:txBody>
          <a:bodyPr>
            <a:normAutofit/>
          </a:bodyPr>
          <a:lstStyle/>
          <a:p>
            <a:r>
              <a:rPr sz="3600" dirty="0">
                <a:latin typeface="Bahnschrift" panose="020B0502040204020203" pitchFamily="34" charset="0"/>
              </a:rP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62175"/>
            <a:ext cx="7704667" cy="38376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>
                <a:latin typeface="Bahnschrift" panose="020B0502040204020203" pitchFamily="34" charset="0"/>
              </a:rPr>
              <a:t>Caption:</a:t>
            </a:r>
            <a:br>
              <a:rPr lang="en-GB" dirty="0">
                <a:latin typeface="Bahnschrift" panose="020B0502040204020203" pitchFamily="34" charset="0"/>
              </a:rPr>
            </a:br>
            <a:r>
              <a:rPr lang="en-GB" i="1" dirty="0">
                <a:latin typeface="Bahnschrift" panose="020B0502040204020203" pitchFamily="34" charset="0"/>
              </a:rPr>
              <a:t>The goal of this project is to accurately predict whether a breast </a:t>
            </a:r>
            <a:r>
              <a:rPr lang="en-GB" i="1" dirty="0" err="1">
                <a:latin typeface="Bahnschrift" panose="020B0502040204020203" pitchFamily="34" charset="0"/>
              </a:rPr>
              <a:t>tumor</a:t>
            </a:r>
            <a:r>
              <a:rPr lang="en-GB" i="1" dirty="0">
                <a:latin typeface="Bahnschrift" panose="020B0502040204020203" pitchFamily="34" charset="0"/>
              </a:rPr>
              <a:t> is benign or malignant using data-driven insights and machine learning models.</a:t>
            </a:r>
            <a:endParaRPr lang="en-GB" dirty="0">
              <a:latin typeface="Bahnschrift" panose="020B0502040204020203" pitchFamily="34" charset="0"/>
            </a:endParaRPr>
          </a:p>
          <a:p>
            <a:pPr>
              <a:buNone/>
            </a:pPr>
            <a:r>
              <a:rPr lang="en-GB" b="1" dirty="0">
                <a:latin typeface="Bahnschrift" panose="020B0502040204020203" pitchFamily="34" charset="0"/>
              </a:rPr>
              <a:t>Suggested Description:</a:t>
            </a:r>
            <a:endParaRPr lang="en-GB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Bahnschrift" panose="020B0502040204020203" pitchFamily="34" charset="0"/>
              </a:rPr>
              <a:t>By </a:t>
            </a:r>
            <a:r>
              <a:rPr lang="en-GB" dirty="0" err="1">
                <a:latin typeface="Bahnschrift" panose="020B0502040204020203" pitchFamily="34" charset="0"/>
              </a:rPr>
              <a:t>analyzing</a:t>
            </a:r>
            <a:r>
              <a:rPr lang="en-GB" dirty="0">
                <a:latin typeface="Bahnschrift" panose="020B0502040204020203" pitchFamily="34" charset="0"/>
              </a:rPr>
              <a:t> diagnostic features of cell nuclei, we aim to develop a predictive model that aids early detection of breast cancer.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Bahnschrift" panose="020B0502040204020203" pitchFamily="34" charset="0"/>
              </a:rPr>
              <a:t>The expected outcome is a reliable classification system that can support clinical decisions with high accuracy and interpretability.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6628169" cy="1209501"/>
          </a:xfrm>
        </p:spPr>
        <p:txBody>
          <a:bodyPr/>
          <a:lstStyle/>
          <a:p>
            <a:r>
              <a:rPr dirty="0"/>
              <a:t>Correlation Heatmap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52834-C0ED-6EBF-FA46-273B70B7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22" y="1378023"/>
            <a:ext cx="6628168" cy="52992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56" y="0"/>
            <a:ext cx="7996845" cy="2438401"/>
          </a:xfrm>
        </p:spPr>
        <p:txBody>
          <a:bodyPr>
            <a:normAutofit/>
          </a:bodyPr>
          <a:lstStyle/>
          <a:p>
            <a:r>
              <a:rPr dirty="0"/>
              <a:t>Top Features Correlated with Diagnosis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F54A3-52AA-E923-EA96-CB65F2BF9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28" y="1914179"/>
            <a:ext cx="6688455" cy="4148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17" y="70659"/>
            <a:ext cx="7704667" cy="1409006"/>
          </a:xfrm>
        </p:spPr>
        <p:txBody>
          <a:bodyPr>
            <a:normAutofit/>
          </a:bodyPr>
          <a:lstStyle/>
          <a:p>
            <a:r>
              <a:rPr dirty="0"/>
              <a:t>Class-wise Mean Feature Comparison</a:t>
            </a:r>
          </a:p>
        </p:txBody>
      </p:sp>
      <p:pic>
        <p:nvPicPr>
          <p:cNvPr id="5122" name="Picture 2" descr="Output image">
            <a:extLst>
              <a:ext uri="{FF2B5EF4-FFF2-40B4-BE49-F238E27FC236}">
                <a16:creationId xmlns:a16="http://schemas.microsoft.com/office/drawing/2014/main" id="{C59E31BB-F3B9-FF8A-A777-00532B0C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541425"/>
            <a:ext cx="8163098" cy="48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Density Plots of Predictive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E98CD-5525-BF87-180B-50BD4CEB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77" y="1833914"/>
            <a:ext cx="7235614" cy="41595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📌 Conclusion &amp;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Bahnschrift" panose="020B0502040204020203" pitchFamily="34" charset="0"/>
              </a:rPr>
              <a:t>More benign cases than malignant — consider balancing during </a:t>
            </a:r>
            <a:r>
              <a:rPr lang="en-GB" dirty="0" err="1">
                <a:latin typeface="Bahnschrift" panose="020B0502040204020203" pitchFamily="34" charset="0"/>
              </a:rPr>
              <a:t>modeling</a:t>
            </a:r>
            <a:endParaRPr lang="en-GB" dirty="0">
              <a:latin typeface="Bahnschrift" panose="020B0502040204020203" pitchFamily="34" charset="0"/>
            </a:endParaRPr>
          </a:p>
          <a:p>
            <a:r>
              <a:rPr lang="en-GB" dirty="0">
                <a:latin typeface="Bahnschrift" panose="020B0502040204020203" pitchFamily="34" charset="0"/>
              </a:rPr>
              <a:t> Malignant </a:t>
            </a:r>
            <a:r>
              <a:rPr lang="en-GB" dirty="0" err="1">
                <a:latin typeface="Bahnschrift" panose="020B0502040204020203" pitchFamily="34" charset="0"/>
              </a:rPr>
              <a:t>tumors</a:t>
            </a:r>
            <a:r>
              <a:rPr lang="en-GB" dirty="0">
                <a:latin typeface="Bahnschrift" panose="020B0502040204020203" pitchFamily="34" charset="0"/>
              </a:rPr>
              <a:t> show higher </a:t>
            </a:r>
            <a:r>
              <a:rPr lang="en-GB" dirty="0" err="1">
                <a:latin typeface="Bahnschrift" panose="020B0502040204020203" pitchFamily="34" charset="0"/>
              </a:rPr>
              <a:t>radius_mean</a:t>
            </a:r>
            <a:r>
              <a:rPr lang="en-GB" dirty="0">
                <a:latin typeface="Bahnschrift" panose="020B0502040204020203" pitchFamily="34" charset="0"/>
              </a:rPr>
              <a:t>, </a:t>
            </a:r>
            <a:r>
              <a:rPr lang="en-GB" dirty="0" err="1">
                <a:latin typeface="Bahnschrift" panose="020B0502040204020203" pitchFamily="34" charset="0"/>
              </a:rPr>
              <a:t>perimeter_mean</a:t>
            </a:r>
            <a:r>
              <a:rPr lang="en-GB" dirty="0">
                <a:latin typeface="Bahnschrift" panose="020B0502040204020203" pitchFamily="34" charset="0"/>
              </a:rPr>
              <a:t>, and </a:t>
            </a:r>
            <a:r>
              <a:rPr lang="en-GB" dirty="0" err="1">
                <a:latin typeface="Bahnschrift" panose="020B0502040204020203" pitchFamily="34" charset="0"/>
              </a:rPr>
              <a:t>area_mean</a:t>
            </a:r>
            <a:endParaRPr lang="en-GB" dirty="0">
              <a:latin typeface="Bahnschrift" panose="020B0502040204020203" pitchFamily="34" charset="0"/>
            </a:endParaRPr>
          </a:p>
          <a:p>
            <a:r>
              <a:rPr lang="en-GB" dirty="0">
                <a:latin typeface="Bahnschrift" panose="020B0502040204020203" pitchFamily="34" charset="0"/>
              </a:rPr>
              <a:t> Visual patterns suggest features are useful in classification</a:t>
            </a:r>
          </a:p>
          <a:p>
            <a:r>
              <a:rPr lang="en-GB" dirty="0">
                <a:latin typeface="Bahnschrift" panose="020B0502040204020203" pitchFamily="34" charset="0"/>
              </a:rPr>
              <a:t> Clean dataset with no missing values makes </a:t>
            </a:r>
            <a:r>
              <a:rPr lang="en-GB" dirty="0" err="1">
                <a:latin typeface="Bahnschrift" panose="020B0502040204020203" pitchFamily="34" charset="0"/>
              </a:rPr>
              <a:t>modeling</a:t>
            </a:r>
            <a:r>
              <a:rPr lang="en-GB" dirty="0">
                <a:latin typeface="Bahnschrift" panose="020B0502040204020203" pitchFamily="34" charset="0"/>
              </a:rPr>
              <a:t> reliable</a:t>
            </a:r>
          </a:p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41D646-2ED3-31E5-457B-2CCD720C67EB}"/>
              </a:ext>
            </a:extLst>
          </p:cNvPr>
          <p:cNvSpPr txBox="1">
            <a:spLocks/>
          </p:cNvSpPr>
          <p:nvPr/>
        </p:nvSpPr>
        <p:spPr>
          <a:xfrm>
            <a:off x="1461349" y="1949231"/>
            <a:ext cx="6571343" cy="37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75755"/>
          </a:xfrm>
        </p:spPr>
        <p:txBody>
          <a:bodyPr/>
          <a:lstStyle/>
          <a:p>
            <a:r>
              <a:rPr lang="en-IN" dirty="0"/>
              <a:t>🔧</a:t>
            </a:r>
            <a:r>
              <a:rPr dirty="0"/>
              <a:t>Tools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200" b="1" dirty="0"/>
              <a:t>🧪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Primary language used for data analysis and visualization.</a:t>
            </a:r>
          </a:p>
          <a:p>
            <a:pPr>
              <a:buNone/>
            </a:pPr>
            <a:r>
              <a:rPr lang="en-IN" sz="1200" b="1" dirty="0"/>
              <a:t>📊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NumPy</a:t>
            </a:r>
            <a:r>
              <a:rPr lang="en-IN" sz="1200" dirty="0"/>
              <a:t>: Used for numerical operations and efficient array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Pandas</a:t>
            </a:r>
            <a:r>
              <a:rPr lang="en-IN" sz="1200" dirty="0"/>
              <a:t>: For data manipulation, cleaning, and transformation.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Seaborn</a:t>
            </a:r>
            <a:r>
              <a:rPr lang="en-IN" sz="1200" dirty="0"/>
              <a:t>: Statistical data visualization (correlation heatmaps, KDE plots, boxplots).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Matplotlib</a:t>
            </a:r>
            <a:r>
              <a:rPr lang="en-IN" sz="1200" dirty="0"/>
              <a:t>: General-purpose plotting library for custom and detailed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Scikit-learn</a:t>
            </a:r>
            <a:r>
              <a:rPr lang="en-IN" sz="1200" dirty="0"/>
              <a:t>: (used in part 2/</a:t>
            </a:r>
            <a:r>
              <a:rPr lang="en-IN" sz="1200" dirty="0" err="1"/>
              <a:t>modeling</a:t>
            </a:r>
            <a:r>
              <a:rPr lang="en-IN" sz="1200" dirty="0"/>
              <a:t>) for dataset loading, preprocessing, and evaluation.</a:t>
            </a:r>
          </a:p>
          <a:p>
            <a:pPr>
              <a:buNone/>
            </a:pPr>
            <a:r>
              <a:rPr lang="en-IN" sz="1200" b="1" dirty="0"/>
              <a:t>📁 </a:t>
            </a:r>
            <a:r>
              <a:rPr lang="en-IN" sz="1200" b="1" dirty="0" err="1"/>
              <a:t>Jupyter</a:t>
            </a:r>
            <a:r>
              <a:rPr lang="en-IN" sz="1200" b="1" dirty="0"/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Interactive environment for step-by-step data analysis and exploration.</a:t>
            </a:r>
          </a:p>
          <a:p>
            <a:pPr>
              <a:buNone/>
            </a:pPr>
            <a:r>
              <a:rPr lang="en-IN" sz="1200" b="1" dirty="0"/>
              <a:t>🖼️ Microsoft PowerPoint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For presenting the findings in a visual and concise format.</a:t>
            </a:r>
          </a:p>
          <a:p>
            <a:pPr>
              <a:buNone/>
            </a:pPr>
            <a:r>
              <a:rPr lang="en-IN" sz="1200" b="1" dirty="0"/>
              <a:t>📄 PDF (via FPDF)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Summary report generation with plots and textual insights embedded.</a:t>
            </a:r>
          </a:p>
          <a:p>
            <a:pPr>
              <a:buNone/>
            </a:pPr>
            <a:r>
              <a:rPr lang="en-IN" sz="1200" b="1" dirty="0"/>
              <a:t>📦 Pillow (PIL)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Image optimization for embedding visualizations into reports.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📊 What We Learned from This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Dataset is clean and well-prepared for predictive modeling.</a:t>
            </a:r>
          </a:p>
          <a:p>
            <a:r>
              <a:rPr dirty="0"/>
              <a:t>• Features like concave points and perimeter are highly predictive.</a:t>
            </a:r>
          </a:p>
          <a:p>
            <a:r>
              <a:rPr dirty="0"/>
              <a:t>• Visualization confirms feature separation across tumor classes.</a:t>
            </a:r>
          </a:p>
          <a:p>
            <a:r>
              <a:rPr dirty="0"/>
              <a:t>• Foundation is strong for applying classification algorithms.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201C-F7CB-A6BB-DA2E-829510BC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955" y="1627909"/>
            <a:ext cx="3797685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81263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04849"/>
          </a:xfrm>
        </p:spPr>
        <p:txBody>
          <a:bodyPr>
            <a:normAutofit/>
          </a:bodyPr>
          <a:lstStyle/>
          <a:p>
            <a:r>
              <a:rPr sz="3600" dirty="0">
                <a:latin typeface="Bahnschrift" panose="020B0502040204020203" pitchFamily="34" charset="0"/>
              </a:rPr>
              <a:t>🗂️ Presentation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85875"/>
            <a:ext cx="7704667" cy="4713941"/>
          </a:xfrm>
        </p:spPr>
        <p:txBody>
          <a:bodyPr>
            <a:normAutofit fontScale="85000" lnSpcReduction="20000"/>
          </a:bodyPr>
          <a:lstStyle/>
          <a:p>
            <a:r>
              <a:rPr dirty="0">
                <a:latin typeface="Bahnschrift" panose="020B0502040204020203" pitchFamily="34" charset="0"/>
              </a:rPr>
              <a:t>1. Objective</a:t>
            </a:r>
          </a:p>
          <a:p>
            <a:r>
              <a:rPr dirty="0">
                <a:latin typeface="Bahnschrift" panose="020B0502040204020203" pitchFamily="34" charset="0"/>
              </a:rPr>
              <a:t>2. Dataset Overview</a:t>
            </a:r>
          </a:p>
          <a:p>
            <a:r>
              <a:rPr dirty="0">
                <a:latin typeface="Bahnschrift" panose="020B0502040204020203" pitchFamily="34" charset="0"/>
              </a:rPr>
              <a:t>3. Data Cleaning</a:t>
            </a:r>
          </a:p>
          <a:p>
            <a:r>
              <a:rPr dirty="0">
                <a:latin typeface="Bahnschrift" panose="020B0502040204020203" pitchFamily="34" charset="0"/>
              </a:rPr>
              <a:t>4. Diagnosis Distribution</a:t>
            </a:r>
          </a:p>
          <a:p>
            <a:r>
              <a:rPr dirty="0">
                <a:latin typeface="Bahnschrift" panose="020B0502040204020203" pitchFamily="34" charset="0"/>
              </a:rPr>
              <a:t>5. Correlation Heatmap</a:t>
            </a:r>
          </a:p>
          <a:p>
            <a:r>
              <a:rPr dirty="0">
                <a:latin typeface="Bahnschrift" panose="020B0502040204020203" pitchFamily="34" charset="0"/>
              </a:rPr>
              <a:t>6. Feature Histograms</a:t>
            </a:r>
          </a:p>
          <a:p>
            <a:r>
              <a:rPr dirty="0">
                <a:latin typeface="Bahnschrift" panose="020B0502040204020203" pitchFamily="34" charset="0"/>
              </a:rPr>
              <a:t>7. Mean Feature Comparison</a:t>
            </a:r>
          </a:p>
          <a:p>
            <a:r>
              <a:rPr dirty="0">
                <a:latin typeface="Bahnschrift" panose="020B0502040204020203" pitchFamily="34" charset="0"/>
              </a:rPr>
              <a:t>8. Top Correlated Features</a:t>
            </a:r>
          </a:p>
          <a:p>
            <a:r>
              <a:rPr dirty="0">
                <a:latin typeface="Bahnschrift" panose="020B0502040204020203" pitchFamily="34" charset="0"/>
              </a:rPr>
              <a:t>9. Density Plots</a:t>
            </a:r>
          </a:p>
          <a:p>
            <a:r>
              <a:rPr dirty="0">
                <a:latin typeface="Bahnschrift" panose="020B0502040204020203" pitchFamily="34" charset="0"/>
              </a:rPr>
              <a:t>10. Simulated Evaluation</a:t>
            </a:r>
          </a:p>
          <a:p>
            <a:r>
              <a:rPr dirty="0">
                <a:latin typeface="Bahnschrift" panose="020B0502040204020203" pitchFamily="34" charset="0"/>
              </a:rPr>
              <a:t>11. What We Learned</a:t>
            </a:r>
          </a:p>
          <a:p>
            <a:r>
              <a:rPr dirty="0">
                <a:latin typeface="Bahnschrift" panose="020B0502040204020203" pitchFamily="34" charset="0"/>
              </a:rPr>
              <a:t>12. Conclusion &amp; Key Takeaways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274638"/>
            <a:ext cx="7572375" cy="1143000"/>
          </a:xfrm>
        </p:spPr>
        <p:txBody>
          <a:bodyPr>
            <a:no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🧠 </a:t>
            </a:r>
            <a:r>
              <a:rPr lang="en-IN" sz="3600" b="1" dirty="0">
                <a:latin typeface="Bahnschrift" panose="020B0502040204020203" pitchFamily="34" charset="0"/>
              </a:rPr>
              <a:t>Healthcare Outcome Prediction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95302"/>
            <a:ext cx="7924800" cy="323867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ahnschrift" panose="020B0502040204020203" pitchFamily="34" charset="0"/>
              </a:rPr>
              <a:t>This project aims to predict breast cancer outcomes by </a:t>
            </a:r>
            <a:r>
              <a:rPr lang="en-GB" sz="2000" dirty="0" err="1">
                <a:latin typeface="Bahnschrift" panose="020B0502040204020203" pitchFamily="34" charset="0"/>
              </a:rPr>
              <a:t>analyzing</a:t>
            </a:r>
            <a:r>
              <a:rPr lang="en-GB" sz="2000" dirty="0">
                <a:latin typeface="Bahnschrift" panose="020B0502040204020203" pitchFamily="34" charset="0"/>
              </a:rPr>
              <a:t> key </a:t>
            </a:r>
            <a:r>
              <a:rPr lang="en-GB" sz="2000" dirty="0" err="1">
                <a:latin typeface="Bahnschrift" panose="020B0502040204020203" pitchFamily="34" charset="0"/>
              </a:rPr>
              <a:t>tumor</a:t>
            </a:r>
            <a:r>
              <a:rPr lang="en-GB" sz="2000" dirty="0">
                <a:latin typeface="Bahnschrift" panose="020B0502040204020203" pitchFamily="34" charset="0"/>
              </a:rPr>
              <a:t> characteristics from a diagnostic dataset. Using data preprocessing, exploratory data analysis, and machine learning models, we classify </a:t>
            </a:r>
            <a:r>
              <a:rPr lang="en-GB" sz="2000" dirty="0" err="1">
                <a:latin typeface="Bahnschrift" panose="020B0502040204020203" pitchFamily="34" charset="0"/>
              </a:rPr>
              <a:t>tumors</a:t>
            </a:r>
            <a:r>
              <a:rPr lang="en-GB" sz="2000" dirty="0">
                <a:latin typeface="Bahnschrift" panose="020B0502040204020203" pitchFamily="34" charset="0"/>
              </a:rPr>
              <a:t> as </a:t>
            </a:r>
            <a:r>
              <a:rPr lang="en-GB" sz="2000" b="1" dirty="0">
                <a:latin typeface="Bahnschrift" panose="020B0502040204020203" pitchFamily="34" charset="0"/>
              </a:rPr>
              <a:t>benign</a:t>
            </a:r>
            <a:r>
              <a:rPr lang="en-GB" sz="2000" dirty="0">
                <a:latin typeface="Bahnschrift" panose="020B0502040204020203" pitchFamily="34" charset="0"/>
              </a:rPr>
              <a:t> or </a:t>
            </a:r>
            <a:r>
              <a:rPr lang="en-GB" sz="2000" b="1" dirty="0">
                <a:latin typeface="Bahnschrift" panose="020B0502040204020203" pitchFamily="34" charset="0"/>
              </a:rPr>
              <a:t>malignant</a:t>
            </a:r>
            <a:r>
              <a:rPr lang="en-GB" sz="2000" dirty="0">
                <a:latin typeface="Bahnschrift" panose="020B0502040204020203" pitchFamily="34" charset="0"/>
              </a:rPr>
              <a:t> with high accuracy. The goal is to support </a:t>
            </a:r>
            <a:r>
              <a:rPr lang="en-GB" sz="2000" b="1" dirty="0">
                <a:latin typeface="Bahnschrift" panose="020B0502040204020203" pitchFamily="34" charset="0"/>
              </a:rPr>
              <a:t>early detection and timely intervention</a:t>
            </a:r>
            <a:r>
              <a:rPr lang="en-GB" sz="2000" dirty="0">
                <a:latin typeface="Bahnschrift" panose="020B0502040204020203" pitchFamily="34" charset="0"/>
              </a:rPr>
              <a:t>, helping healthcare professionals make better decisions and improve </a:t>
            </a:r>
            <a:r>
              <a:rPr lang="en-GB" sz="2000" b="1" dirty="0">
                <a:latin typeface="Bahnschrift" panose="020B0502040204020203" pitchFamily="34" charset="0"/>
              </a:rPr>
              <a:t>patient survival rates</a:t>
            </a:r>
            <a:r>
              <a:rPr lang="en-GB" sz="2000" dirty="0">
                <a:latin typeface="Bahnschrift" panose="020B0502040204020203" pitchFamily="34" charset="0"/>
              </a:rPr>
              <a:t>. This outcome-based approach contributes to smarter, data-driven healthcare.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5727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🎯 </a:t>
            </a:r>
            <a:r>
              <a:rPr lang="en-IN" sz="3600" b="1" dirty="0">
                <a:latin typeface="Bahnschrift" panose="020B0502040204020203" pitchFamily="34" charset="0"/>
              </a:rPr>
              <a:t>Project Objective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90725"/>
            <a:ext cx="7704667" cy="3743325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ahnschrift" panose="020B0502040204020203" pitchFamily="34" charset="0"/>
              </a:rPr>
              <a:t>The objective of this project is to develop a reliable system for predicting breast cancer outcomes using patient diagnostic data. By </a:t>
            </a:r>
            <a:r>
              <a:rPr lang="en-GB" sz="2000" dirty="0" err="1">
                <a:latin typeface="Bahnschrift" panose="020B0502040204020203" pitchFamily="34" charset="0"/>
              </a:rPr>
              <a:t>analyzing</a:t>
            </a:r>
            <a:r>
              <a:rPr lang="en-GB" sz="2000" dirty="0">
                <a:latin typeface="Bahnschrift" panose="020B0502040204020203" pitchFamily="34" charset="0"/>
              </a:rPr>
              <a:t> various </a:t>
            </a:r>
            <a:r>
              <a:rPr lang="en-GB" sz="2000" dirty="0" err="1">
                <a:latin typeface="Bahnschrift" panose="020B0502040204020203" pitchFamily="34" charset="0"/>
              </a:rPr>
              <a:t>tumor</a:t>
            </a:r>
            <a:r>
              <a:rPr lang="en-GB" sz="2000" dirty="0">
                <a:latin typeface="Bahnschrift" panose="020B0502040204020203" pitchFamily="34" charset="0"/>
              </a:rPr>
              <a:t>-related features, the goal is to accurately classify </a:t>
            </a:r>
            <a:r>
              <a:rPr lang="en-GB" sz="2000" dirty="0" err="1">
                <a:latin typeface="Bahnschrift" panose="020B0502040204020203" pitchFamily="34" charset="0"/>
              </a:rPr>
              <a:t>tumors</a:t>
            </a:r>
            <a:r>
              <a:rPr lang="en-GB" sz="2000" dirty="0">
                <a:latin typeface="Bahnschrift" panose="020B0502040204020203" pitchFamily="34" charset="0"/>
              </a:rPr>
              <a:t> as </a:t>
            </a:r>
            <a:r>
              <a:rPr lang="en-GB" sz="2000" b="1" dirty="0">
                <a:latin typeface="Bahnschrift" panose="020B0502040204020203" pitchFamily="34" charset="0"/>
              </a:rPr>
              <a:t>benign or malignant</a:t>
            </a:r>
            <a:r>
              <a:rPr lang="en-GB" sz="2000" dirty="0">
                <a:latin typeface="Bahnschrift" panose="020B0502040204020203" pitchFamily="34" charset="0"/>
              </a:rPr>
              <a:t>. This involves data cleaning, visualization, and applying machine learning algorithms to extract meaningful patterns. Ultimately, the project seeks to assist medical professionals in </a:t>
            </a:r>
            <a:r>
              <a:rPr lang="en-GB" sz="2000" b="1" dirty="0">
                <a:latin typeface="Bahnschrift" panose="020B0502040204020203" pitchFamily="34" charset="0"/>
              </a:rPr>
              <a:t>early detection and decision-making</a:t>
            </a:r>
            <a:r>
              <a:rPr lang="en-GB" sz="2000" dirty="0">
                <a:latin typeface="Bahnschrift" panose="020B0502040204020203" pitchFamily="34" charset="0"/>
              </a:rPr>
              <a:t>, leading to improved </a:t>
            </a:r>
            <a:r>
              <a:rPr lang="en-GB" sz="2000" b="1" dirty="0">
                <a:latin typeface="Bahnschrift" panose="020B0502040204020203" pitchFamily="34" charset="0"/>
              </a:rPr>
              <a:t>clinical outcomes</a:t>
            </a:r>
            <a:r>
              <a:rPr lang="en-GB" sz="2000" dirty="0">
                <a:latin typeface="Bahnschrift" panose="020B0502040204020203" pitchFamily="34" charset="0"/>
              </a:rPr>
              <a:t> and </a:t>
            </a:r>
            <a:r>
              <a:rPr lang="en-GB" sz="2000" b="1" dirty="0">
                <a:latin typeface="Bahnschrift" panose="020B0502040204020203" pitchFamily="34" charset="0"/>
              </a:rPr>
              <a:t>patient care</a:t>
            </a:r>
            <a:r>
              <a:rPr lang="en-GB" sz="2000" dirty="0">
                <a:latin typeface="Bahnschrift" panose="020B0502040204020203" pitchFamily="34" charset="0"/>
              </a:rPr>
              <a:t>.</a:t>
            </a:r>
            <a:endParaRPr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9062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📂 </a:t>
            </a:r>
            <a:r>
              <a:rPr lang="en-IN" sz="3600" b="1" dirty="0">
                <a:latin typeface="Bahnschrift" panose="020B0502040204020203" pitchFamily="34" charset="0"/>
              </a:rPr>
              <a:t>Dataset Overview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0675B4-5385-889B-8EB5-2E01CD048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374" y="1970357"/>
            <a:ext cx="80691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This dataset contains detailed medical measurements of breast tissue samples, including: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Total records: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569 patient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Target variable: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Diagnosis — Benign (B) or Malignant (M)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30 numerical features representing: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Tumor radius, texture, perimeter, area, smoothness,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Each feature includes mean, standard error, and worst-case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2397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🧹 Data Cleaning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2738BE-BC8D-EE1D-F2C1-17A35BAD5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6959" y="2506749"/>
            <a:ext cx="758986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Removed irrelevant columns (id, unnamed attributes)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Converted diagnosis labels: M → 1 (Malignant), B → 0 (Benign)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Verified there were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no missing values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Checked and removed any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duplicate records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Ensured all features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numeric and standardized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📊 </a:t>
            </a:r>
            <a:r>
              <a:rPr lang="en-IN" b="1" dirty="0"/>
              <a:t>Diagnosis Distribution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176B9-321A-FADF-71E5-E1780176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03" y="1961803"/>
            <a:ext cx="5497125" cy="4105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📈 </a:t>
            </a:r>
            <a:r>
              <a:rPr lang="en-GB" b="1" dirty="0"/>
              <a:t>Feature Histogram: Radius Mean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461AF-E317-9F07-DD34-34F84890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60" y="2099971"/>
            <a:ext cx="6799811" cy="40565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🧬 </a:t>
            </a:r>
            <a:r>
              <a:rPr lang="fr-FR" b="1" dirty="0" err="1"/>
              <a:t>Diagnosis</a:t>
            </a:r>
            <a:r>
              <a:rPr lang="fr-FR" b="1" dirty="0"/>
              <a:t> Distribution (Pie Chart)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224" y="2152835"/>
            <a:ext cx="3869575" cy="397332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/>
              <a:t>This pie chart represents the </a:t>
            </a:r>
            <a:r>
              <a:rPr lang="en-GB" b="1" dirty="0"/>
              <a:t>class distribution</a:t>
            </a:r>
            <a:r>
              <a:rPr lang="en-GB" dirty="0"/>
              <a:t> in the breast cancer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🟣 </a:t>
            </a:r>
            <a:r>
              <a:rPr lang="en-GB" b="1" dirty="0"/>
              <a:t>Benign (B):</a:t>
            </a:r>
            <a:r>
              <a:rPr lang="en-GB" dirty="0"/>
              <a:t> ~62.7%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🔴 </a:t>
            </a:r>
            <a:r>
              <a:rPr lang="en-GB" b="1" dirty="0"/>
              <a:t>Malignant (M):</a:t>
            </a:r>
            <a:r>
              <a:rPr lang="en-GB" dirty="0"/>
              <a:t> ~37.3%</a:t>
            </a:r>
          </a:p>
          <a:p>
            <a:r>
              <a:rPr lang="en-GB" dirty="0"/>
              <a:t>🔍 </a:t>
            </a:r>
            <a:r>
              <a:rPr lang="en-GB" b="1" dirty="0"/>
              <a:t>Insight:</a:t>
            </a:r>
            <a:br>
              <a:rPr lang="en-GB" dirty="0"/>
            </a:br>
            <a:r>
              <a:rPr lang="en-GB" dirty="0"/>
              <a:t>There is a </a:t>
            </a:r>
            <a:r>
              <a:rPr lang="en-GB" b="1" dirty="0"/>
              <a:t>class imbalance</a:t>
            </a:r>
            <a:r>
              <a:rPr lang="en-GB" dirty="0"/>
              <a:t> in the dataset, which is important to consider during model training and evaluation. Strategies like </a:t>
            </a:r>
            <a:r>
              <a:rPr lang="en-GB" b="1" dirty="0"/>
              <a:t>stratified sampling or resampling</a:t>
            </a:r>
            <a:r>
              <a:rPr lang="en-GB" dirty="0"/>
              <a:t> may be required to ensure fair model performance across both classes.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CC3E74-F06C-7532-3679-57A19059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8" y="2152835"/>
            <a:ext cx="4094023" cy="40940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</TotalTime>
  <Words>875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Bahnschrift</vt:lpstr>
      <vt:lpstr>Corbel</vt:lpstr>
      <vt:lpstr>Parallax</vt:lpstr>
      <vt:lpstr>🧬 Predictive Analysis for Breast Cancer Diagnosis</vt:lpstr>
      <vt:lpstr>🗂️ Presentation Index</vt:lpstr>
      <vt:lpstr>🧠 Healthcare Outcome Prediction</vt:lpstr>
      <vt:lpstr>🎯 Project Objective</vt:lpstr>
      <vt:lpstr>📂 Dataset Overview</vt:lpstr>
      <vt:lpstr>🧹 Data Cleaning</vt:lpstr>
      <vt:lpstr>📊 Diagnosis Distribution</vt:lpstr>
      <vt:lpstr>📈 Feature Histogram: Radius Mean</vt:lpstr>
      <vt:lpstr>🧬 Diagnosis Distribution (Pie Chart)</vt:lpstr>
      <vt:lpstr>🧠 Key Insights from Data Analysis</vt:lpstr>
      <vt:lpstr>Expected Outcome</vt:lpstr>
      <vt:lpstr>Correlation Heatmap</vt:lpstr>
      <vt:lpstr>Top Features Correlated with Diagnosis</vt:lpstr>
      <vt:lpstr>Class-wise Mean Feature Comparison</vt:lpstr>
      <vt:lpstr>Density Plots of Predictive Features</vt:lpstr>
      <vt:lpstr>📌 Conclusion &amp; Key Insights</vt:lpstr>
      <vt:lpstr>🔧Tools &amp; Technology</vt:lpstr>
      <vt:lpstr>📊 What We Learned from This Analysis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Ruhi</dc:creator>
  <cp:keywords/>
  <dc:description>generated using python-pptx</dc:description>
  <cp:lastModifiedBy>hrishikesh atawe</cp:lastModifiedBy>
  <cp:revision>7</cp:revision>
  <dcterms:created xsi:type="dcterms:W3CDTF">2013-01-27T09:14:16Z</dcterms:created>
  <dcterms:modified xsi:type="dcterms:W3CDTF">2025-04-22T06:29:14Z</dcterms:modified>
  <cp:category/>
</cp:coreProperties>
</file>