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8288000" cy="10287000"/>
  <p:notesSz cx="6858000" cy="9144000"/>
  <p:embeddedFontLst>
    <p:embeddedFont>
      <p:font typeface="Droid Serif" panose="02020600060500020200"/>
      <p:regular r:id="rId26"/>
    </p:embeddedFont>
    <p:embeddedFont>
      <p:font typeface="Droid Serif Bold" panose="02020800060500020200"/>
      <p:bold r:id="rId27"/>
    </p:embeddedFont>
    <p:embeddedFont>
      <p:font typeface="Calibri" panose="020F050202020403020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355301" y="3636219"/>
            <a:ext cx="6652677" cy="5622081"/>
            <a:chOff x="0" y="0"/>
            <a:chExt cx="1752145" cy="1480713"/>
          </a:xfrm>
        </p:grpSpPr>
        <p:sp>
          <p:nvSpPr>
            <p:cNvPr id="4" name="Freeform 4"/>
            <p:cNvSpPr/>
            <p:nvPr/>
          </p:nvSpPr>
          <p:spPr>
            <a:xfrm>
              <a:off x="0" y="0"/>
              <a:ext cx="1752145" cy="1480713"/>
            </a:xfrm>
            <a:custGeom>
              <a:avLst/>
              <a:gdLst/>
              <a:ahLst/>
              <a:cxnLst/>
              <a:rect l="l" t="t" r="r" b="b"/>
              <a:pathLst>
                <a:path w="1752145" h="1480713">
                  <a:moveTo>
                    <a:pt x="59350" y="0"/>
                  </a:moveTo>
                  <a:lnTo>
                    <a:pt x="1692795" y="0"/>
                  </a:lnTo>
                  <a:cubicBezTo>
                    <a:pt x="1708536" y="0"/>
                    <a:pt x="1723632" y="6253"/>
                    <a:pt x="1734762" y="17383"/>
                  </a:cubicBezTo>
                  <a:cubicBezTo>
                    <a:pt x="1745892" y="28514"/>
                    <a:pt x="1752145" y="43610"/>
                    <a:pt x="1752145" y="59350"/>
                  </a:cubicBezTo>
                  <a:lnTo>
                    <a:pt x="1752145" y="1421363"/>
                  </a:lnTo>
                  <a:cubicBezTo>
                    <a:pt x="1752145" y="1454141"/>
                    <a:pt x="1725573" y="1480713"/>
                    <a:pt x="1692795" y="1480713"/>
                  </a:cubicBezTo>
                  <a:lnTo>
                    <a:pt x="59350" y="1480713"/>
                  </a:lnTo>
                  <a:cubicBezTo>
                    <a:pt x="43610" y="1480713"/>
                    <a:pt x="28514" y="1474460"/>
                    <a:pt x="17383" y="1463330"/>
                  </a:cubicBezTo>
                  <a:cubicBezTo>
                    <a:pt x="6253" y="1452199"/>
                    <a:pt x="0" y="1437103"/>
                    <a:pt x="0" y="1421363"/>
                  </a:cubicBezTo>
                  <a:lnTo>
                    <a:pt x="0" y="59350"/>
                  </a:lnTo>
                  <a:cubicBezTo>
                    <a:pt x="0" y="43610"/>
                    <a:pt x="6253" y="28514"/>
                    <a:pt x="17383" y="17383"/>
                  </a:cubicBezTo>
                  <a:cubicBezTo>
                    <a:pt x="28514" y="6253"/>
                    <a:pt x="43610" y="0"/>
                    <a:pt x="59350"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1752145" cy="152833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7679883" y="4609766"/>
            <a:ext cx="10247957" cy="5347228"/>
          </a:xfrm>
          <a:custGeom>
            <a:avLst/>
            <a:gdLst/>
            <a:ahLst/>
            <a:cxnLst/>
            <a:rect l="l" t="t" r="r" b="b"/>
            <a:pathLst>
              <a:path w="10247957" h="5347228">
                <a:moveTo>
                  <a:pt x="0" y="0"/>
                </a:moveTo>
                <a:lnTo>
                  <a:pt x="10247956" y="0"/>
                </a:lnTo>
                <a:lnTo>
                  <a:pt x="10247956" y="5347228"/>
                </a:lnTo>
                <a:lnTo>
                  <a:pt x="0" y="5347228"/>
                </a:lnTo>
                <a:lnTo>
                  <a:pt x="0" y="0"/>
                </a:lnTo>
                <a:close/>
              </a:path>
            </a:pathLst>
          </a:custGeom>
          <a:blipFill>
            <a:blip r:embed="rId2"/>
            <a:stretch>
              <a:fillRect l="-1976"/>
            </a:stretch>
          </a:blipFill>
        </p:spPr>
      </p:sp>
      <p:sp>
        <p:nvSpPr>
          <p:cNvPr id="7" name="TextBox 7"/>
          <p:cNvSpPr txBox="1"/>
          <p:nvPr/>
        </p:nvSpPr>
        <p:spPr>
          <a:xfrm>
            <a:off x="1028700" y="4924941"/>
            <a:ext cx="5004264" cy="2454381"/>
          </a:xfrm>
          <a:prstGeom prst="rect">
            <a:avLst/>
          </a:prstGeom>
        </p:spPr>
        <p:txBody>
          <a:bodyPr lIns="0" tIns="0" rIns="0" bIns="0" rtlCol="0" anchor="t">
            <a:spAutoFit/>
          </a:bodyPr>
          <a:lstStyle/>
          <a:p>
            <a:pPr marL="755015" lvl="1" indent="-377190" algn="l">
              <a:lnSpc>
                <a:spcPts val="4895"/>
              </a:lnSpc>
              <a:buFont typeface="Arial" panose="020B0604020202020204"/>
              <a:buChar char="•"/>
            </a:pPr>
            <a:r>
              <a:rPr lang="en-US" sz="3495">
                <a:solidFill>
                  <a:srgbClr val="3B424E"/>
                </a:solidFill>
                <a:latin typeface="Droid Serif" panose="02020600060500020200"/>
                <a:ea typeface="Droid Serif" panose="02020600060500020200"/>
                <a:cs typeface="Droid Serif" panose="02020600060500020200"/>
                <a:sym typeface="Droid Serif" panose="02020600060500020200"/>
              </a:rPr>
              <a:t>Samruddhi Patil</a:t>
            </a:r>
            <a:endParaRPr lang="en-US" sz="3495">
              <a:solidFill>
                <a:srgbClr val="3B424E"/>
              </a:solidFill>
              <a:latin typeface="Droid Serif" panose="02020600060500020200"/>
              <a:ea typeface="Droid Serif" panose="02020600060500020200"/>
              <a:cs typeface="Droid Serif" panose="02020600060500020200"/>
              <a:sym typeface="Droid Serif" panose="02020600060500020200"/>
            </a:endParaRPr>
          </a:p>
          <a:p>
            <a:pPr marL="755015" lvl="1" indent="-377190" algn="l">
              <a:lnSpc>
                <a:spcPts val="4895"/>
              </a:lnSpc>
              <a:buFont typeface="Arial" panose="020B0604020202020204"/>
              <a:buChar char="•"/>
            </a:pPr>
            <a:r>
              <a:rPr lang="en-US" sz="3495">
                <a:solidFill>
                  <a:srgbClr val="3B424E"/>
                </a:solidFill>
                <a:latin typeface="Droid Serif" panose="02020600060500020200"/>
                <a:ea typeface="Droid Serif" panose="02020600060500020200"/>
                <a:cs typeface="Droid Serif" panose="02020600060500020200"/>
                <a:sym typeface="Droid Serif" panose="02020600060500020200"/>
              </a:rPr>
              <a:t>Athrva Karve</a:t>
            </a:r>
            <a:endParaRPr lang="en-US" sz="3495">
              <a:solidFill>
                <a:srgbClr val="3B424E"/>
              </a:solidFill>
              <a:latin typeface="Droid Serif" panose="02020600060500020200"/>
              <a:ea typeface="Droid Serif" panose="02020600060500020200"/>
              <a:cs typeface="Droid Serif" panose="02020600060500020200"/>
              <a:sym typeface="Droid Serif" panose="02020600060500020200"/>
            </a:endParaRPr>
          </a:p>
          <a:p>
            <a:pPr marL="755015" lvl="1" indent="-377190" algn="l">
              <a:lnSpc>
                <a:spcPts val="4895"/>
              </a:lnSpc>
              <a:buFont typeface="Arial" panose="020B0604020202020204"/>
              <a:buChar char="•"/>
            </a:pPr>
            <a:r>
              <a:rPr lang="en-US" sz="3495">
                <a:solidFill>
                  <a:srgbClr val="3B424E"/>
                </a:solidFill>
                <a:latin typeface="Droid Serif" panose="02020600060500020200"/>
                <a:ea typeface="Droid Serif" panose="02020600060500020200"/>
                <a:cs typeface="Droid Serif" panose="02020600060500020200"/>
                <a:sym typeface="Droid Serif" panose="02020600060500020200"/>
              </a:rPr>
              <a:t>Pratik Patil</a:t>
            </a:r>
            <a:endParaRPr lang="en-US" sz="3495">
              <a:solidFill>
                <a:srgbClr val="3B424E"/>
              </a:solidFill>
              <a:latin typeface="Droid Serif" panose="02020600060500020200"/>
              <a:ea typeface="Droid Serif" panose="02020600060500020200"/>
              <a:cs typeface="Droid Serif" panose="02020600060500020200"/>
              <a:sym typeface="Droid Serif" panose="02020600060500020200"/>
            </a:endParaRPr>
          </a:p>
          <a:p>
            <a:pPr marL="755015" lvl="1" indent="-377190" algn="l">
              <a:lnSpc>
                <a:spcPts val="4895"/>
              </a:lnSpc>
              <a:buFont typeface="Arial" panose="020B0604020202020204"/>
              <a:buChar char="•"/>
            </a:pPr>
            <a:r>
              <a:rPr lang="en-US" sz="3495">
                <a:solidFill>
                  <a:srgbClr val="3B424E"/>
                </a:solidFill>
                <a:latin typeface="Droid Serif" panose="02020600060500020200"/>
                <a:ea typeface="Droid Serif" panose="02020600060500020200"/>
                <a:cs typeface="Droid Serif" panose="02020600060500020200"/>
                <a:sym typeface="Droid Serif" panose="02020600060500020200"/>
              </a:rPr>
              <a:t>Sahil Kamble</a:t>
            </a:r>
            <a:endParaRPr lang="en-US" sz="3495">
              <a:solidFill>
                <a:srgbClr val="3B424E"/>
              </a:solidFill>
              <a:latin typeface="Droid Serif" panose="02020600060500020200"/>
              <a:ea typeface="Droid Serif" panose="02020600060500020200"/>
              <a:cs typeface="Droid Serif" panose="02020600060500020200"/>
              <a:sym typeface="Droid Serif" panose="02020600060500020200"/>
            </a:endParaRPr>
          </a:p>
        </p:txBody>
      </p:sp>
      <p:sp>
        <p:nvSpPr>
          <p:cNvPr id="8" name="TextBox 8"/>
          <p:cNvSpPr txBox="1"/>
          <p:nvPr/>
        </p:nvSpPr>
        <p:spPr>
          <a:xfrm>
            <a:off x="758580" y="3819227"/>
            <a:ext cx="5089667" cy="790539"/>
          </a:xfrm>
          <a:prstGeom prst="rect">
            <a:avLst/>
          </a:prstGeom>
        </p:spPr>
        <p:txBody>
          <a:bodyPr lIns="0" tIns="0" rIns="0" bIns="0" rtlCol="0" anchor="t">
            <a:spAutoFit/>
          </a:bodyPr>
          <a:lstStyle/>
          <a:p>
            <a:pPr algn="ctr">
              <a:lnSpc>
                <a:spcPts val="6300"/>
              </a:lnSpc>
            </a:pPr>
            <a:r>
              <a:rPr lang="en-US" sz="4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Team Members:</a:t>
            </a:r>
            <a:endParaRPr lang="en-US" sz="4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9" name="TextBox 9"/>
          <p:cNvSpPr txBox="1"/>
          <p:nvPr/>
        </p:nvSpPr>
        <p:spPr>
          <a:xfrm>
            <a:off x="1179508" y="186159"/>
            <a:ext cx="15646875" cy="2965422"/>
          </a:xfrm>
          <a:prstGeom prst="rect">
            <a:avLst/>
          </a:prstGeom>
        </p:spPr>
        <p:txBody>
          <a:bodyPr lIns="0" tIns="0" rIns="0" bIns="0" rtlCol="0" anchor="t">
            <a:spAutoFit/>
          </a:bodyPr>
          <a:lstStyle/>
          <a:p>
            <a:pPr algn="ctr">
              <a:lnSpc>
                <a:spcPts val="11900"/>
              </a:lnSpc>
            </a:pPr>
            <a:r>
              <a:rPr lang="en-US" sz="8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SENTIMENT ANALYSIS OF SOCIAL MEDIA POSTS</a:t>
            </a:r>
            <a:endParaRPr lang="en-US" sz="8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10" name="TextBox 10"/>
          <p:cNvSpPr txBox="1"/>
          <p:nvPr/>
        </p:nvSpPr>
        <p:spPr>
          <a:xfrm>
            <a:off x="1470905" y="8234737"/>
            <a:ext cx="5004264" cy="597006"/>
          </a:xfrm>
          <a:prstGeom prst="rect">
            <a:avLst/>
          </a:prstGeom>
        </p:spPr>
        <p:txBody>
          <a:bodyPr lIns="0" tIns="0" rIns="0" bIns="0" rtlCol="0" anchor="t">
            <a:spAutoFit/>
          </a:bodyPr>
          <a:lstStyle/>
          <a:p>
            <a:pPr algn="l">
              <a:lnSpc>
                <a:spcPts val="4895"/>
              </a:lnSpc>
            </a:pPr>
            <a:r>
              <a:rPr lang="en-US" sz="3495">
                <a:solidFill>
                  <a:srgbClr val="3B424E"/>
                </a:solidFill>
                <a:latin typeface="Droid Serif" panose="02020600060500020200"/>
                <a:ea typeface="Droid Serif" panose="02020600060500020200"/>
                <a:cs typeface="Droid Serif" panose="02020600060500020200"/>
                <a:sym typeface="Droid Serif" panose="02020600060500020200"/>
              </a:rPr>
              <a:t>Date:-21/04/2025</a:t>
            </a:r>
            <a:endParaRPr lang="en-US" sz="3495">
              <a:solidFill>
                <a:srgbClr val="3B424E"/>
              </a:solidFill>
              <a:latin typeface="Droid Serif" panose="02020600060500020200"/>
              <a:ea typeface="Droid Serif" panose="02020600060500020200"/>
              <a:cs typeface="Droid Serif" panose="02020600060500020200"/>
              <a:sym typeface="Droid Serif" panose="020206000605000202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359356" y="1888044"/>
            <a:ext cx="8456115" cy="6510912"/>
          </a:xfrm>
          <a:custGeom>
            <a:avLst/>
            <a:gdLst/>
            <a:ahLst/>
            <a:cxnLst/>
            <a:rect l="l" t="t" r="r" b="b"/>
            <a:pathLst>
              <a:path w="8456115" h="6510912">
                <a:moveTo>
                  <a:pt x="0" y="0"/>
                </a:moveTo>
                <a:lnTo>
                  <a:pt x="8456115" y="0"/>
                </a:lnTo>
                <a:lnTo>
                  <a:pt x="8456115" y="6510912"/>
                </a:lnTo>
                <a:lnTo>
                  <a:pt x="0" y="6510912"/>
                </a:lnTo>
                <a:lnTo>
                  <a:pt x="0" y="0"/>
                </a:lnTo>
                <a:close/>
              </a:path>
            </a:pathLst>
          </a:custGeom>
          <a:blipFill>
            <a:blip r:embed="rId2"/>
            <a:stretch>
              <a:fillRect l="-515" t="-714" r="-2880"/>
            </a:stretch>
          </a:blipFill>
        </p:spPr>
      </p:sp>
      <p:sp>
        <p:nvSpPr>
          <p:cNvPr id="7" name="TextBox 7"/>
          <p:cNvSpPr txBox="1"/>
          <p:nvPr/>
        </p:nvSpPr>
        <p:spPr>
          <a:xfrm>
            <a:off x="11638410" y="1393825"/>
            <a:ext cx="5340885" cy="788035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Engagement by Emotion: Compares likes received for Positive vs. Negative sentiments.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Positive Sentiments Get More Likes: Positive posts show higher median and wider like range, suggesting stronger user engagement.</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Outlier Insight: Outliers indicate some exceptionally liked posts regardless of sentiment type.</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Busin</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ess Use: Useful for optimizing content tone to drive more engagement and visibility.</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p:txBody>
      </p:sp>
      <p:sp>
        <p:nvSpPr>
          <p:cNvPr id="8" name="TextBox 8"/>
          <p:cNvSpPr txBox="1"/>
          <p:nvPr/>
        </p:nvSpPr>
        <p:spPr>
          <a:xfrm>
            <a:off x="-637043" y="650875"/>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Boxplot:Likes by sentiment</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219593" y="2790068"/>
            <a:ext cx="9996205" cy="5635360"/>
          </a:xfrm>
          <a:custGeom>
            <a:avLst/>
            <a:gdLst/>
            <a:ahLst/>
            <a:cxnLst/>
            <a:rect l="l" t="t" r="r" b="b"/>
            <a:pathLst>
              <a:path w="9996205" h="5635360">
                <a:moveTo>
                  <a:pt x="0" y="0"/>
                </a:moveTo>
                <a:lnTo>
                  <a:pt x="9996204" y="0"/>
                </a:lnTo>
                <a:lnTo>
                  <a:pt x="9996204" y="5635361"/>
                </a:lnTo>
                <a:lnTo>
                  <a:pt x="0" y="5635361"/>
                </a:lnTo>
                <a:lnTo>
                  <a:pt x="0" y="0"/>
                </a:lnTo>
                <a:close/>
              </a:path>
            </a:pathLst>
          </a:custGeom>
          <a:blipFill>
            <a:blip r:embed="rId2"/>
            <a:stretch>
              <a:fillRect/>
            </a:stretch>
          </a:blipFill>
        </p:spPr>
      </p:sp>
      <p:sp>
        <p:nvSpPr>
          <p:cNvPr id="7" name="TextBox 7"/>
          <p:cNvSpPr txBox="1"/>
          <p:nvPr/>
        </p:nvSpPr>
        <p:spPr>
          <a:xfrm>
            <a:off x="11760845" y="2515298"/>
            <a:ext cx="5340885" cy="612775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Peak Engagement Times: Highest average likes occur around 5 AM and 11 PM, suggesting ideal posting windows.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Evening Surge: Likes steadily rise post-6 PM, showing strong evening user activity.</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S</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trategic Posting: Brands can maximize visibility and engagement by aligning content drops with high-like hours.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p:txBody>
      </p:sp>
      <p:sp>
        <p:nvSpPr>
          <p:cNvPr id="8" name="TextBox 8"/>
          <p:cNvSpPr txBox="1"/>
          <p:nvPr/>
        </p:nvSpPr>
        <p:spPr>
          <a:xfrm>
            <a:off x="-907163" y="1154234"/>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Linechart: Avg likes per hour</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527678" y="2835404"/>
            <a:ext cx="8467109" cy="5874057"/>
          </a:xfrm>
          <a:custGeom>
            <a:avLst/>
            <a:gdLst/>
            <a:ahLst/>
            <a:cxnLst/>
            <a:rect l="l" t="t" r="r" b="b"/>
            <a:pathLst>
              <a:path w="8467109" h="5874057">
                <a:moveTo>
                  <a:pt x="0" y="0"/>
                </a:moveTo>
                <a:lnTo>
                  <a:pt x="8467109" y="0"/>
                </a:lnTo>
                <a:lnTo>
                  <a:pt x="8467109" y="5874057"/>
                </a:lnTo>
                <a:lnTo>
                  <a:pt x="0" y="5874057"/>
                </a:lnTo>
                <a:lnTo>
                  <a:pt x="0" y="0"/>
                </a:lnTo>
                <a:close/>
              </a:path>
            </a:pathLst>
          </a:custGeom>
          <a:blipFill>
            <a:blip r:embed="rId2"/>
            <a:stretch>
              <a:fillRect/>
            </a:stretch>
          </a:blipFill>
        </p:spPr>
      </p:sp>
      <p:sp>
        <p:nvSpPr>
          <p:cNvPr id="7" name="TextBox 7"/>
          <p:cNvSpPr txBox="1"/>
          <p:nvPr/>
        </p:nvSpPr>
        <p:spPr>
          <a:xfrm>
            <a:off x="11390799" y="3118132"/>
            <a:ext cx="5340885" cy="525145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Platform Performance: Instagram leads in average likes, followed by Facebook and Twitter.</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Engagement Insight: Instagram yields the highest engagement, highlighting its visual-first appeal.</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S</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trategy Tip: Focus content strategies more on Instagram for higher interaction rates.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p:txBody>
      </p:sp>
      <p:sp>
        <p:nvSpPr>
          <p:cNvPr id="8" name="TextBox 8"/>
          <p:cNvSpPr txBox="1"/>
          <p:nvPr/>
        </p:nvSpPr>
        <p:spPr>
          <a:xfrm>
            <a:off x="-141822" y="952500"/>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Barchart:Avg likes for each platform</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803600" y="2607780"/>
            <a:ext cx="11301259" cy="5071440"/>
          </a:xfrm>
          <a:custGeom>
            <a:avLst/>
            <a:gdLst/>
            <a:ahLst/>
            <a:cxnLst/>
            <a:rect l="l" t="t" r="r" b="b"/>
            <a:pathLst>
              <a:path w="11301259" h="5071440">
                <a:moveTo>
                  <a:pt x="0" y="0"/>
                </a:moveTo>
                <a:lnTo>
                  <a:pt x="11301259" y="0"/>
                </a:lnTo>
                <a:lnTo>
                  <a:pt x="11301259" y="5071440"/>
                </a:lnTo>
                <a:lnTo>
                  <a:pt x="0" y="5071440"/>
                </a:lnTo>
                <a:lnTo>
                  <a:pt x="0" y="0"/>
                </a:lnTo>
                <a:close/>
              </a:path>
            </a:pathLst>
          </a:custGeom>
          <a:blipFill>
            <a:blip r:embed="rId2"/>
            <a:stretch>
              <a:fillRect/>
            </a:stretch>
          </a:blipFill>
        </p:spPr>
      </p:sp>
      <p:sp>
        <p:nvSpPr>
          <p:cNvPr id="7" name="TextBox 7"/>
          <p:cNvSpPr txBox="1"/>
          <p:nvPr/>
        </p:nvSpPr>
        <p:spPr>
          <a:xfrm>
            <a:off x="12381241" y="2247690"/>
            <a:ext cx="5340885" cy="656590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Sentiment-wise Engagement – Emotional Impact on Likes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Top Performing Sentiments: Contentment, Excitement, and Joy attract the highest average likes.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Emotional Strategy: Posts evoking positive and energetic emotions drive more engagement.</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Insight Use: Tailor content with sentiments like Joy and Gratitude to boost audience interaction.</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p:txBody>
      </p:sp>
      <p:sp>
        <p:nvSpPr>
          <p:cNvPr id="8" name="TextBox 8"/>
          <p:cNvSpPr txBox="1"/>
          <p:nvPr/>
        </p:nvSpPr>
        <p:spPr>
          <a:xfrm>
            <a:off x="551175" y="952500"/>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Barchart:Avg likes per sentiment(Top 20)</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678712" y="2590836"/>
            <a:ext cx="8132545" cy="5936758"/>
          </a:xfrm>
          <a:custGeom>
            <a:avLst/>
            <a:gdLst/>
            <a:ahLst/>
            <a:cxnLst/>
            <a:rect l="l" t="t" r="r" b="b"/>
            <a:pathLst>
              <a:path w="8132545" h="5936758">
                <a:moveTo>
                  <a:pt x="0" y="0"/>
                </a:moveTo>
                <a:lnTo>
                  <a:pt x="8132544" y="0"/>
                </a:lnTo>
                <a:lnTo>
                  <a:pt x="8132544" y="5936758"/>
                </a:lnTo>
                <a:lnTo>
                  <a:pt x="0" y="5936758"/>
                </a:lnTo>
                <a:lnTo>
                  <a:pt x="0" y="0"/>
                </a:lnTo>
                <a:close/>
              </a:path>
            </a:pathLst>
          </a:custGeom>
          <a:blipFill>
            <a:blip r:embed="rId2"/>
            <a:stretch>
              <a:fillRect/>
            </a:stretch>
          </a:blipFill>
        </p:spPr>
      </p:sp>
      <p:sp>
        <p:nvSpPr>
          <p:cNvPr id="7" name="TextBox 7"/>
          <p:cNvSpPr txBox="1"/>
          <p:nvPr/>
        </p:nvSpPr>
        <p:spPr>
          <a:xfrm>
            <a:off x="11480839" y="2247690"/>
            <a:ext cx="5340885" cy="788035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Sentiment-wise Engagement – Emotional Impact on Retweets and Likes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Top Performing Sentiments: Affection, Excitement, and Happiness are linked to higher likes and retweets.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Emotional Strategy: Tweets expressing warm, uplifting, or enthusiastic emotions tend to generate stronger engagement.</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Insight Use: Focus on crafting emotionally resonant content with sentiments like Joy, Love, and Excitement to enhance visibility and audience interaction.</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p:txBody>
      </p:sp>
      <p:sp>
        <p:nvSpPr>
          <p:cNvPr id="8" name="TextBox 8"/>
          <p:cNvSpPr txBox="1"/>
          <p:nvPr/>
        </p:nvSpPr>
        <p:spPr>
          <a:xfrm>
            <a:off x="-776918" y="952500"/>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Scatterplot:Retweets and Likes</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385180" y="2579456"/>
            <a:ext cx="8989729" cy="5623309"/>
          </a:xfrm>
          <a:custGeom>
            <a:avLst/>
            <a:gdLst/>
            <a:ahLst/>
            <a:cxnLst/>
            <a:rect l="l" t="t" r="r" b="b"/>
            <a:pathLst>
              <a:path w="8989729" h="5623309">
                <a:moveTo>
                  <a:pt x="0" y="0"/>
                </a:moveTo>
                <a:lnTo>
                  <a:pt x="8989729" y="0"/>
                </a:lnTo>
                <a:lnTo>
                  <a:pt x="8989729" y="5623309"/>
                </a:lnTo>
                <a:lnTo>
                  <a:pt x="0" y="5623309"/>
                </a:lnTo>
                <a:lnTo>
                  <a:pt x="0" y="0"/>
                </a:lnTo>
                <a:close/>
              </a:path>
            </a:pathLst>
          </a:custGeom>
          <a:blipFill>
            <a:blip r:embed="rId2"/>
            <a:stretch>
              <a:fillRect/>
            </a:stretch>
          </a:blipFill>
        </p:spPr>
      </p:sp>
      <p:sp>
        <p:nvSpPr>
          <p:cNvPr id="7" name="TextBox 7"/>
          <p:cNvSpPr txBox="1"/>
          <p:nvPr/>
        </p:nvSpPr>
        <p:spPr>
          <a:xfrm>
            <a:off x="11480839" y="2247690"/>
            <a:ext cx="5340885" cy="656590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Sentiment Distribution – Overview of Emotional Tone</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Dominant Sentiment: Positive sentiments significantly outnumber neutral and negative.</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Audience Mood Insight: Majority of content evokes positivity, suggesting a generally upbeat tone.</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Content Planning: Leverage this insight to maintain or increase positive sentiment for stronger audience alignment.</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p:txBody>
      </p:sp>
      <p:sp>
        <p:nvSpPr>
          <p:cNvPr id="8" name="TextBox 8"/>
          <p:cNvSpPr txBox="1"/>
          <p:nvPr/>
        </p:nvSpPr>
        <p:spPr>
          <a:xfrm>
            <a:off x="601009" y="817440"/>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Barchart:Distribution of Sentiment Labels</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792166" y="2304840"/>
            <a:ext cx="11301259" cy="5594123"/>
          </a:xfrm>
          <a:custGeom>
            <a:avLst/>
            <a:gdLst/>
            <a:ahLst/>
            <a:cxnLst/>
            <a:rect l="l" t="t" r="r" b="b"/>
            <a:pathLst>
              <a:path w="11301259" h="5594123">
                <a:moveTo>
                  <a:pt x="0" y="0"/>
                </a:moveTo>
                <a:lnTo>
                  <a:pt x="11301259" y="0"/>
                </a:lnTo>
                <a:lnTo>
                  <a:pt x="11301259" y="5594123"/>
                </a:lnTo>
                <a:lnTo>
                  <a:pt x="0" y="5594123"/>
                </a:lnTo>
                <a:lnTo>
                  <a:pt x="0" y="0"/>
                </a:lnTo>
                <a:close/>
              </a:path>
            </a:pathLst>
          </a:custGeom>
          <a:blipFill>
            <a:blip r:embed="rId2"/>
            <a:stretch>
              <a:fillRect/>
            </a:stretch>
          </a:blipFill>
        </p:spPr>
      </p:sp>
      <p:sp>
        <p:nvSpPr>
          <p:cNvPr id="7" name="TextBox 7"/>
          <p:cNvSpPr txBox="1"/>
          <p:nvPr/>
        </p:nvSpPr>
        <p:spPr>
          <a:xfrm>
            <a:off x="12323596" y="2247690"/>
            <a:ext cx="5340885" cy="612775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Text Length Distribution – Content Size Patterns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Dominant Range: Most texts are clustered around 50–52 characters.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C</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ontent Strategy Insight: Short-form content is heavily preferred or more common.</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Optim</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ization Use: Focus on concise messaging formats to match prevalent content length trends and possibly improve engagement.</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p:txBody>
      </p:sp>
      <p:sp>
        <p:nvSpPr>
          <p:cNvPr id="8" name="TextBox 8"/>
          <p:cNvSpPr txBox="1"/>
          <p:nvPr/>
        </p:nvSpPr>
        <p:spPr>
          <a:xfrm>
            <a:off x="112307" y="952500"/>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Barchart:Distribution of Text Lengths</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2109776" y="2304840"/>
            <a:ext cx="6460054" cy="6953460"/>
          </a:xfrm>
          <a:custGeom>
            <a:avLst/>
            <a:gdLst/>
            <a:ahLst/>
            <a:cxnLst/>
            <a:rect l="l" t="t" r="r" b="b"/>
            <a:pathLst>
              <a:path w="6460054" h="6953460">
                <a:moveTo>
                  <a:pt x="0" y="0"/>
                </a:moveTo>
                <a:lnTo>
                  <a:pt x="6460055" y="0"/>
                </a:lnTo>
                <a:lnTo>
                  <a:pt x="6460055" y="6953460"/>
                </a:lnTo>
                <a:lnTo>
                  <a:pt x="0" y="6953460"/>
                </a:lnTo>
                <a:lnTo>
                  <a:pt x="0" y="0"/>
                </a:lnTo>
                <a:close/>
              </a:path>
            </a:pathLst>
          </a:custGeom>
          <a:blipFill>
            <a:blip r:embed="rId2"/>
            <a:stretch>
              <a:fillRect l="-3033" t="-352" r="-3033"/>
            </a:stretch>
          </a:blipFill>
        </p:spPr>
      </p:sp>
      <p:sp>
        <p:nvSpPr>
          <p:cNvPr id="7" name="TextBox 7"/>
          <p:cNvSpPr txBox="1"/>
          <p:nvPr/>
        </p:nvSpPr>
        <p:spPr>
          <a:xfrm>
            <a:off x="11480839" y="2247690"/>
            <a:ext cx="5340885" cy="656590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Sentiment Distribution (Pie Chart) – Visualizes the proportion of sentiment categories in the dataset:</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P</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ositive (67.2%) dominates, indicating overall favorable feedback.</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Neutral (26.9%) suggests a notable portion of ambivalent or balanced responses.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Negative (6.0%) shows minimal dissatisfaction.</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p:txBody>
      </p:sp>
      <p:sp>
        <p:nvSpPr>
          <p:cNvPr id="8" name="TextBox 8"/>
          <p:cNvSpPr txBox="1"/>
          <p:nvPr/>
        </p:nvSpPr>
        <p:spPr>
          <a:xfrm>
            <a:off x="-776918" y="952500"/>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Piechart : Sentiment Distribution</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028700" y="754512"/>
            <a:ext cx="16230600" cy="8777975"/>
            <a:chOff x="0" y="0"/>
            <a:chExt cx="4274726" cy="2311895"/>
          </a:xfrm>
        </p:grpSpPr>
        <p:sp>
          <p:nvSpPr>
            <p:cNvPr id="4" name="Freeform 4"/>
            <p:cNvSpPr/>
            <p:nvPr/>
          </p:nvSpPr>
          <p:spPr>
            <a:xfrm>
              <a:off x="0" y="0"/>
              <a:ext cx="4274726" cy="2311895"/>
            </a:xfrm>
            <a:custGeom>
              <a:avLst/>
              <a:gdLst/>
              <a:ahLst/>
              <a:cxnLst/>
              <a:rect l="l" t="t" r="r" b="b"/>
              <a:pathLst>
                <a:path w="4274726" h="2311895">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E8EEF6"/>
            </a:solidFill>
            <a:ln w="38100" cap="rnd">
              <a:solidFill>
                <a:srgbClr val="FFFFFF"/>
              </a:solidFill>
              <a:prstDash val="solid"/>
              <a:round/>
            </a:ln>
          </p:spPr>
        </p:sp>
        <p:sp>
          <p:nvSpPr>
            <p:cNvPr id="5" name="TextBox 5"/>
            <p:cNvSpPr txBox="1"/>
            <p:nvPr/>
          </p:nvSpPr>
          <p:spPr>
            <a:xfrm>
              <a:off x="0" y="-47625"/>
              <a:ext cx="4274726" cy="2359520"/>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2639599" y="-114300"/>
            <a:ext cx="11806109" cy="873125"/>
          </a:xfrm>
          <a:prstGeom prst="rect">
            <a:avLst/>
          </a:prstGeom>
        </p:spPr>
        <p:txBody>
          <a:bodyPr lIns="0" tIns="0" rIns="0" bIns="0" rtlCol="0" anchor="t">
            <a:spAutoFit/>
          </a:bodyPr>
          <a:lstStyle/>
          <a:p>
            <a:pPr algn="ctr">
              <a:lnSpc>
                <a:spcPts val="7000"/>
              </a:lnSpc>
            </a:pPr>
            <a:r>
              <a:rPr lang="en-US" sz="5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Key Findings:</a:t>
            </a:r>
            <a:endParaRPr lang="en-US" sz="5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7" name="TextBox 7"/>
          <p:cNvSpPr txBox="1"/>
          <p:nvPr/>
        </p:nvSpPr>
        <p:spPr>
          <a:xfrm>
            <a:off x="1197217" y="971550"/>
            <a:ext cx="15578425" cy="8484870"/>
          </a:xfrm>
          <a:prstGeom prst="rect">
            <a:avLst/>
          </a:prstGeom>
        </p:spPr>
        <p:txBody>
          <a:bodyPr lIns="0" tIns="0" rIns="0" bIns="0" rtlCol="0" anchor="t">
            <a:spAutoFit/>
          </a:bodyPr>
          <a:lstStyle/>
          <a:p>
            <a:pPr marL="582930" lvl="1" indent="-291465" algn="l">
              <a:lnSpc>
                <a:spcPts val="3780"/>
              </a:lnSpc>
              <a:buAutoNum type="arabicPeriod"/>
            </a:pPr>
            <a:r>
              <a:rPr lang="en-US" sz="2700">
                <a:solidFill>
                  <a:srgbClr val="3B424E"/>
                </a:solidFill>
                <a:latin typeface="Droid Serif" panose="02020600060500020200"/>
                <a:ea typeface="Droid Serif" panose="02020600060500020200"/>
                <a:cs typeface="Droid Serif" panose="02020600060500020200"/>
                <a:sym typeface="Droid Serif" panose="02020600060500020200"/>
              </a:rPr>
              <a:t>Evening Hours Drive More Engagement: Posts shared between 5 PM and 11 PM receive significantly higher average likes, peaking at 11 PM, indicating optimal posting times.</a:t>
            </a:r>
            <a:endParaRPr lang="en-US" sz="27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AutoNum type="arabicPeriod"/>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Instagram Outperforms Other Platforms: Among Twitter, Instagram, and Facebook, Instagram leads in average likes, making it the most engaging platform for sentiment-rich content.</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82930" lvl="1" indent="-291465" algn="l">
              <a:lnSpc>
                <a:spcPts val="3780"/>
              </a:lnSpc>
              <a:buAutoNum type="arabicPeriod"/>
            </a:pPr>
            <a:r>
              <a:rPr lang="en-US" sz="2700">
                <a:solidFill>
                  <a:srgbClr val="3B424E"/>
                </a:solidFill>
                <a:latin typeface="Droid Serif" panose="02020600060500020200"/>
                <a:ea typeface="Droid Serif" panose="02020600060500020200"/>
                <a:cs typeface="Droid Serif" panose="02020600060500020200"/>
                <a:sym typeface="Droid Serif" panose="02020600060500020200"/>
              </a:rPr>
              <a:t>Positive Emotions Attract More Likes: Sentiments like Contentment, Excitement, and Joy consistently generate higher average likes, showing that uplifting content resonates best with audiences.</a:t>
            </a:r>
            <a:endParaRPr lang="en-US" sz="27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82930" lvl="1" indent="-291465" algn="l">
              <a:lnSpc>
                <a:spcPts val="3780"/>
              </a:lnSpc>
              <a:buAutoNum type="arabicPeriod"/>
            </a:pPr>
            <a:r>
              <a:rPr lang="en-US" sz="2700">
                <a:solidFill>
                  <a:srgbClr val="3B424E"/>
                </a:solidFill>
                <a:latin typeface="Droid Serif" panose="02020600060500020200"/>
                <a:ea typeface="Droid Serif" panose="02020600060500020200"/>
                <a:cs typeface="Droid Serif" panose="02020600060500020200"/>
                <a:sym typeface="Droid Serif" panose="02020600060500020200"/>
              </a:rPr>
              <a:t>Neutral and Grateful Tones Are Also Effective: Sentiments such as Neutral and Gratitude rank high in engagement, suggesting that emotionally balanced posts are well-received.</a:t>
            </a:r>
            <a:endParaRPr lang="en-US" sz="27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82930" lvl="1" indent="-291465" algn="l">
              <a:lnSpc>
                <a:spcPts val="3780"/>
              </a:lnSpc>
              <a:buAutoNum type="arabicPeriod"/>
            </a:pPr>
            <a:r>
              <a:rPr lang="en-US" sz="2700">
                <a:solidFill>
                  <a:srgbClr val="3B424E"/>
                </a:solidFill>
                <a:latin typeface="Droid Serif" panose="02020600060500020200"/>
                <a:ea typeface="Droid Serif" panose="02020600060500020200"/>
                <a:cs typeface="Droid Serif" panose="02020600060500020200"/>
                <a:sym typeface="Droid Serif" panose="02020600060500020200"/>
              </a:rPr>
              <a:t>Negative Sentiments Still Spark Engagement: Sentiments like Grief, Sadness, and Confusion attract moderate likes, indicating audiences engage with emotionally vulnerable or thought-provoking content.</a:t>
            </a:r>
            <a:endParaRPr lang="en-US" sz="27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82930" lvl="1" indent="-291465" algn="l">
              <a:lnSpc>
                <a:spcPts val="3780"/>
              </a:lnSpc>
              <a:buAutoNum type="arabicPeriod"/>
            </a:pPr>
            <a:r>
              <a:rPr lang="en-US" sz="2700">
                <a:solidFill>
                  <a:srgbClr val="3B424E"/>
                </a:solidFill>
                <a:latin typeface="Droid Serif" panose="02020600060500020200"/>
                <a:ea typeface="Droid Serif" panose="02020600060500020200"/>
                <a:cs typeface="Droid Serif" panose="02020600060500020200"/>
                <a:sym typeface="Droid Serif" panose="02020600060500020200"/>
              </a:rPr>
              <a:t>Platform Consistency in Engagement: Twitter and Facebook show similar average likes, with minor variation, suggesting users on these platforms respond similarly to sentiment-driven content.</a:t>
            </a:r>
            <a:endParaRPr lang="en-US" sz="27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82930" lvl="1" indent="-291465" algn="l">
              <a:lnSpc>
                <a:spcPts val="3780"/>
              </a:lnSpc>
              <a:buAutoNum type="arabicPeriod"/>
            </a:pPr>
            <a:r>
              <a:rPr lang="en-US" sz="2700">
                <a:solidFill>
                  <a:srgbClr val="3B424E"/>
                </a:solidFill>
                <a:latin typeface="Droid Serif" panose="02020600060500020200"/>
                <a:ea typeface="Droid Serif" panose="02020600060500020200"/>
                <a:cs typeface="Droid Serif" panose="02020600060500020200"/>
                <a:sym typeface="Droid Serif" panose="02020600060500020200"/>
              </a:rPr>
              <a:t>Emotional Variety Enhances Reach: A wide range of sentiments – from Awe to Determination – maintain average engagement levels, highlighting the importance of diverse emotional storytelling.</a:t>
            </a:r>
            <a:endParaRPr lang="en-US" sz="2700">
              <a:solidFill>
                <a:srgbClr val="3B424E"/>
              </a:solidFill>
              <a:latin typeface="Droid Serif" panose="02020600060500020200"/>
              <a:ea typeface="Droid Serif" panose="02020600060500020200"/>
              <a:cs typeface="Droid Serif" panose="02020600060500020200"/>
              <a:sym typeface="Droid Serif" panose="020206000605000202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028700" y="754512"/>
            <a:ext cx="16230600" cy="8777975"/>
            <a:chOff x="0" y="0"/>
            <a:chExt cx="4274726" cy="2311895"/>
          </a:xfrm>
        </p:grpSpPr>
        <p:sp>
          <p:nvSpPr>
            <p:cNvPr id="4" name="Freeform 4"/>
            <p:cNvSpPr/>
            <p:nvPr/>
          </p:nvSpPr>
          <p:spPr>
            <a:xfrm>
              <a:off x="0" y="0"/>
              <a:ext cx="4274726" cy="2311895"/>
            </a:xfrm>
            <a:custGeom>
              <a:avLst/>
              <a:gdLst/>
              <a:ahLst/>
              <a:cxnLst/>
              <a:rect l="l" t="t" r="r" b="b"/>
              <a:pathLst>
                <a:path w="4274726" h="2311895">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274726" cy="2359520"/>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765841" y="1396322"/>
            <a:ext cx="11806109" cy="946150"/>
          </a:xfrm>
          <a:prstGeom prst="rect">
            <a:avLst/>
          </a:prstGeom>
        </p:spPr>
        <p:txBody>
          <a:bodyPr lIns="0" tIns="0" rIns="0" bIns="0" rtlCol="0" anchor="t">
            <a:spAutoFit/>
          </a:bodyPr>
          <a:lstStyle/>
          <a:p>
            <a:pPr algn="ctr">
              <a:lnSpc>
                <a:spcPts val="7700"/>
              </a:lnSpc>
            </a:pPr>
            <a:r>
              <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Recommendations :</a:t>
            </a:r>
            <a:endPar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7" name="TextBox 7"/>
          <p:cNvSpPr txBox="1"/>
          <p:nvPr/>
        </p:nvSpPr>
        <p:spPr>
          <a:xfrm>
            <a:off x="3997453" y="3140770"/>
            <a:ext cx="10293093" cy="3948310"/>
          </a:xfrm>
          <a:prstGeom prst="rect">
            <a:avLst/>
          </a:prstGeom>
        </p:spPr>
        <p:txBody>
          <a:bodyPr lIns="0" tIns="0" rIns="0" bIns="0" rtlCol="0" anchor="t">
            <a:spAutoFit/>
          </a:bodyPr>
          <a:lstStyle/>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Post During Peak Engagement Hours</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Focus on Emotionally Positive Content</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Leverage Instagram for High-Engagement Campaigns</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Incorporate Meaningful and Neutral Messaging</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Diversify Sentiment Themes in Posts</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Create Content That Resonates With Shared Human Experiences</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Optimize Platform Strategy Based on Sentiment Trends</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028700" y="708995"/>
            <a:ext cx="16230600" cy="8869010"/>
            <a:chOff x="0" y="0"/>
            <a:chExt cx="4274726" cy="2335871"/>
          </a:xfrm>
        </p:grpSpPr>
        <p:sp>
          <p:nvSpPr>
            <p:cNvPr id="4" name="Freeform 4"/>
            <p:cNvSpPr/>
            <p:nvPr/>
          </p:nvSpPr>
          <p:spPr>
            <a:xfrm>
              <a:off x="0" y="0"/>
              <a:ext cx="4274726" cy="2335871"/>
            </a:xfrm>
            <a:custGeom>
              <a:avLst/>
              <a:gdLst/>
              <a:ahLst/>
              <a:cxnLst/>
              <a:rect l="l" t="t" r="r" b="b"/>
              <a:pathLst>
                <a:path w="4274726" h="2335871">
                  <a:moveTo>
                    <a:pt x="24327" y="0"/>
                  </a:moveTo>
                  <a:lnTo>
                    <a:pt x="4250399" y="0"/>
                  </a:lnTo>
                  <a:cubicBezTo>
                    <a:pt x="4263834" y="0"/>
                    <a:pt x="4274726" y="10891"/>
                    <a:pt x="4274726" y="24327"/>
                  </a:cubicBezTo>
                  <a:lnTo>
                    <a:pt x="4274726" y="2311544"/>
                  </a:lnTo>
                  <a:cubicBezTo>
                    <a:pt x="4274726" y="2317996"/>
                    <a:pt x="4272163" y="2324184"/>
                    <a:pt x="4267601" y="2328746"/>
                  </a:cubicBezTo>
                  <a:cubicBezTo>
                    <a:pt x="4263039" y="2333308"/>
                    <a:pt x="4256851" y="2335871"/>
                    <a:pt x="4250399" y="2335871"/>
                  </a:cubicBezTo>
                  <a:lnTo>
                    <a:pt x="24327" y="2335871"/>
                  </a:lnTo>
                  <a:cubicBezTo>
                    <a:pt x="10891" y="2335871"/>
                    <a:pt x="0" y="2324980"/>
                    <a:pt x="0" y="2311544"/>
                  </a:cubicBezTo>
                  <a:lnTo>
                    <a:pt x="0" y="24327"/>
                  </a:lnTo>
                  <a:cubicBezTo>
                    <a:pt x="0" y="10891"/>
                    <a:pt x="10891" y="0"/>
                    <a:pt x="24327" y="0"/>
                  </a:cubicBezTo>
                  <a:close/>
                </a:path>
              </a:pathLst>
            </a:custGeom>
            <a:solidFill>
              <a:srgbClr val="E8EEF6"/>
            </a:solidFill>
            <a:ln w="38100" cap="rnd">
              <a:solidFill>
                <a:srgbClr val="FFFFFF"/>
              </a:solidFill>
              <a:prstDash val="solid"/>
              <a:round/>
            </a:ln>
          </p:spPr>
        </p:sp>
        <p:sp>
          <p:nvSpPr>
            <p:cNvPr id="5" name="TextBox 5"/>
            <p:cNvSpPr txBox="1"/>
            <p:nvPr/>
          </p:nvSpPr>
          <p:spPr>
            <a:xfrm>
              <a:off x="0" y="-47625"/>
              <a:ext cx="4274726" cy="2383496"/>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362385" y="904875"/>
            <a:ext cx="11806109" cy="955639"/>
          </a:xfrm>
          <a:prstGeom prst="rect">
            <a:avLst/>
          </a:prstGeom>
        </p:spPr>
        <p:txBody>
          <a:bodyPr lIns="0" tIns="0" rIns="0" bIns="0" rtlCol="0" anchor="t">
            <a:spAutoFit/>
          </a:bodyPr>
          <a:lstStyle/>
          <a:p>
            <a:pPr algn="ctr">
              <a:lnSpc>
                <a:spcPts val="7700"/>
              </a:lnSpc>
            </a:pPr>
            <a:r>
              <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Introduction of this Project:</a:t>
            </a:r>
            <a:endPar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7" name="TextBox 7"/>
          <p:cNvSpPr txBox="1"/>
          <p:nvPr/>
        </p:nvSpPr>
        <p:spPr>
          <a:xfrm>
            <a:off x="1407406" y="2639167"/>
            <a:ext cx="15409220" cy="5755064"/>
          </a:xfrm>
          <a:prstGeom prst="rect">
            <a:avLst/>
          </a:prstGeom>
        </p:spPr>
        <p:txBody>
          <a:bodyPr lIns="0" tIns="0" rIns="0" bIns="0" rtlCol="0" anchor="t">
            <a:spAutoFit/>
          </a:bodyPr>
          <a:lstStyle/>
          <a:p>
            <a:pPr algn="l">
              <a:lnSpc>
                <a:spcPts val="3830"/>
              </a:lnSpc>
            </a:pPr>
            <a:r>
              <a:rPr lang="en-US" sz="2735">
                <a:solidFill>
                  <a:srgbClr val="3B424E"/>
                </a:solidFill>
                <a:latin typeface="Droid Serif" panose="02020600060500020200"/>
                <a:ea typeface="Droid Serif" panose="02020600060500020200"/>
                <a:cs typeface="Droid Serif" panose="02020600060500020200"/>
                <a:sym typeface="Droid Serif" panose="02020600060500020200"/>
              </a:rPr>
              <a:t>In today’s fast-paced digital world, people express their opinions and feelings across various social media platforms every second. These opinions whether positive, negative, or neutral hold valuable information that can help brands, businesses, and researchers understand public sentiment toward products, events, or services.</a:t>
            </a:r>
            <a:endParaRPr lang="en-US" sz="2735">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830"/>
              </a:lnSpc>
            </a:pPr>
            <a:r>
              <a:rPr lang="en-US" sz="2735">
                <a:solidFill>
                  <a:srgbClr val="3B424E"/>
                </a:solidFill>
                <a:latin typeface="Droid Serif" panose="02020600060500020200"/>
                <a:ea typeface="Droid Serif" panose="02020600060500020200"/>
                <a:cs typeface="Droid Serif" panose="02020600060500020200"/>
                <a:sym typeface="Droid Serif" panose="02020600060500020200"/>
              </a:rPr>
              <a:t>This project focuses on analyzing and visualizing social media sentiment data to gain meaningful insights into how users feel and react online. By cleaning the data, processing sentiment labels, and using charts to visualize trends, we aim to explore patterns such as:</a:t>
            </a:r>
            <a:endParaRPr lang="en-US" sz="2735">
              <a:solidFill>
                <a:srgbClr val="3B424E"/>
              </a:solidFill>
              <a:latin typeface="Droid Serif" panose="02020600060500020200"/>
              <a:ea typeface="Droid Serif" panose="02020600060500020200"/>
              <a:cs typeface="Droid Serif" panose="02020600060500020200"/>
              <a:sym typeface="Droid Serif" panose="02020600060500020200"/>
            </a:endParaRPr>
          </a:p>
          <a:p>
            <a:pPr marL="591185" lvl="1" indent="-295275" algn="l">
              <a:lnSpc>
                <a:spcPts val="3830"/>
              </a:lnSpc>
              <a:buFont typeface="Arial" panose="020B0604020202020204"/>
              <a:buChar char="•"/>
            </a:pPr>
            <a:r>
              <a:rPr lang="en-US" sz="2735">
                <a:solidFill>
                  <a:srgbClr val="3B424E"/>
                </a:solidFill>
                <a:latin typeface="Droid Serif" panose="02020600060500020200"/>
                <a:ea typeface="Droid Serif" panose="02020600060500020200"/>
                <a:cs typeface="Droid Serif" panose="02020600060500020200"/>
                <a:sym typeface="Droid Serif" panose="02020600060500020200"/>
              </a:rPr>
              <a:t>Which platforms receive the most engagement</a:t>
            </a:r>
            <a:endParaRPr lang="en-US" sz="2735">
              <a:solidFill>
                <a:srgbClr val="3B424E"/>
              </a:solidFill>
              <a:latin typeface="Droid Serif" panose="02020600060500020200"/>
              <a:ea typeface="Droid Serif" panose="02020600060500020200"/>
              <a:cs typeface="Droid Serif" panose="02020600060500020200"/>
              <a:sym typeface="Droid Serif" panose="02020600060500020200"/>
            </a:endParaRPr>
          </a:p>
          <a:p>
            <a:pPr marL="591185" lvl="1" indent="-295275" algn="l">
              <a:lnSpc>
                <a:spcPts val="3830"/>
              </a:lnSpc>
              <a:buFont typeface="Arial" panose="020B0604020202020204"/>
              <a:buChar char="•"/>
            </a:pPr>
            <a:r>
              <a:rPr lang="en-US" sz="2735">
                <a:solidFill>
                  <a:srgbClr val="3B424E"/>
                </a:solidFill>
                <a:latin typeface="Droid Serif" panose="02020600060500020200"/>
                <a:ea typeface="Droid Serif" panose="02020600060500020200"/>
                <a:cs typeface="Droid Serif" panose="02020600060500020200"/>
                <a:sym typeface="Droid Serif" panose="02020600060500020200"/>
              </a:rPr>
              <a:t>The distribution of sentiments (positive, negative, neutral)</a:t>
            </a:r>
            <a:endParaRPr lang="en-US" sz="2735">
              <a:solidFill>
                <a:srgbClr val="3B424E"/>
              </a:solidFill>
              <a:latin typeface="Droid Serif" panose="02020600060500020200"/>
              <a:ea typeface="Droid Serif" panose="02020600060500020200"/>
              <a:cs typeface="Droid Serif" panose="02020600060500020200"/>
              <a:sym typeface="Droid Serif" panose="02020600060500020200"/>
            </a:endParaRPr>
          </a:p>
          <a:p>
            <a:pPr marL="591185" lvl="1" indent="-295275" algn="l">
              <a:lnSpc>
                <a:spcPts val="3830"/>
              </a:lnSpc>
              <a:buFont typeface="Arial" panose="020B0604020202020204"/>
              <a:buChar char="•"/>
            </a:pPr>
            <a:r>
              <a:rPr lang="en-US" sz="2735">
                <a:solidFill>
                  <a:srgbClr val="3B424E"/>
                </a:solidFill>
                <a:latin typeface="Droid Serif" panose="02020600060500020200"/>
                <a:ea typeface="Droid Serif" panose="02020600060500020200"/>
                <a:cs typeface="Droid Serif" panose="02020600060500020200"/>
                <a:sym typeface="Droid Serif" panose="02020600060500020200"/>
              </a:rPr>
              <a:t>How likes and retweets vary based on sentiment</a:t>
            </a:r>
            <a:endParaRPr lang="en-US" sz="2735">
              <a:solidFill>
                <a:srgbClr val="3B424E"/>
              </a:solidFill>
              <a:latin typeface="Droid Serif" panose="02020600060500020200"/>
              <a:ea typeface="Droid Serif" panose="02020600060500020200"/>
              <a:cs typeface="Droid Serif" panose="02020600060500020200"/>
              <a:sym typeface="Droid Serif" panose="02020600060500020200"/>
            </a:endParaRPr>
          </a:p>
          <a:p>
            <a:pPr marL="591185" lvl="1" indent="-295275" algn="l">
              <a:lnSpc>
                <a:spcPts val="3830"/>
              </a:lnSpc>
              <a:buFont typeface="Arial" panose="020B0604020202020204"/>
              <a:buChar char="•"/>
            </a:pPr>
            <a:r>
              <a:rPr lang="en-US" sz="2735">
                <a:solidFill>
                  <a:srgbClr val="3B424E"/>
                </a:solidFill>
                <a:latin typeface="Droid Serif" panose="02020600060500020200"/>
                <a:ea typeface="Droid Serif" panose="02020600060500020200"/>
                <a:cs typeface="Droid Serif" panose="02020600060500020200"/>
                <a:sym typeface="Droid Serif" panose="02020600060500020200"/>
              </a:rPr>
              <a:t>When users are most active or expressive</a:t>
            </a:r>
            <a:endParaRPr lang="en-US" sz="2735">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830"/>
              </a:lnSpc>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028700" y="2462154"/>
            <a:ext cx="16230600" cy="5362692"/>
            <a:chOff x="0" y="0"/>
            <a:chExt cx="4274726" cy="1412396"/>
          </a:xfrm>
        </p:grpSpPr>
        <p:sp>
          <p:nvSpPr>
            <p:cNvPr id="4" name="Freeform 4"/>
            <p:cNvSpPr/>
            <p:nvPr/>
          </p:nvSpPr>
          <p:spPr>
            <a:xfrm>
              <a:off x="0" y="0"/>
              <a:ext cx="4274726" cy="1412396"/>
            </a:xfrm>
            <a:custGeom>
              <a:avLst/>
              <a:gdLst/>
              <a:ahLst/>
              <a:cxnLst/>
              <a:rect l="l" t="t" r="r" b="b"/>
              <a:pathLst>
                <a:path w="4274726" h="1412396">
                  <a:moveTo>
                    <a:pt x="24327" y="0"/>
                  </a:moveTo>
                  <a:lnTo>
                    <a:pt x="4250399" y="0"/>
                  </a:lnTo>
                  <a:cubicBezTo>
                    <a:pt x="4263834" y="0"/>
                    <a:pt x="4274726" y="10891"/>
                    <a:pt x="4274726" y="24327"/>
                  </a:cubicBezTo>
                  <a:lnTo>
                    <a:pt x="4274726" y="1388069"/>
                  </a:lnTo>
                  <a:cubicBezTo>
                    <a:pt x="4274726" y="1401505"/>
                    <a:pt x="4263834" y="1412396"/>
                    <a:pt x="4250399" y="1412396"/>
                  </a:cubicBezTo>
                  <a:lnTo>
                    <a:pt x="24327" y="1412396"/>
                  </a:lnTo>
                  <a:cubicBezTo>
                    <a:pt x="10891" y="1412396"/>
                    <a:pt x="0" y="1401505"/>
                    <a:pt x="0" y="1388069"/>
                  </a:cubicBezTo>
                  <a:lnTo>
                    <a:pt x="0" y="24327"/>
                  </a:lnTo>
                  <a:cubicBezTo>
                    <a:pt x="0" y="10891"/>
                    <a:pt x="10891" y="0"/>
                    <a:pt x="24327" y="0"/>
                  </a:cubicBezTo>
                  <a:close/>
                </a:path>
              </a:pathLst>
            </a:custGeom>
            <a:solidFill>
              <a:srgbClr val="E8EEF6"/>
            </a:solidFill>
            <a:ln w="38100" cap="rnd">
              <a:solidFill>
                <a:srgbClr val="FFFFFF"/>
              </a:solidFill>
              <a:prstDash val="solid"/>
              <a:round/>
            </a:ln>
          </p:spPr>
        </p:sp>
        <p:sp>
          <p:nvSpPr>
            <p:cNvPr id="5" name="TextBox 5"/>
            <p:cNvSpPr txBox="1"/>
            <p:nvPr/>
          </p:nvSpPr>
          <p:spPr>
            <a:xfrm>
              <a:off x="0" y="-47625"/>
              <a:ext cx="4274726" cy="1460021"/>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3240946" y="3877468"/>
            <a:ext cx="11806109" cy="2373630"/>
          </a:xfrm>
          <a:prstGeom prst="rect">
            <a:avLst/>
          </a:prstGeom>
        </p:spPr>
        <p:txBody>
          <a:bodyPr lIns="0" tIns="0" rIns="0" bIns="0" rtlCol="0" anchor="t">
            <a:spAutoFit/>
          </a:bodyPr>
          <a:lstStyle/>
          <a:p>
            <a:pPr algn="ctr">
              <a:lnSpc>
                <a:spcPts val="19320"/>
              </a:lnSpc>
            </a:pPr>
            <a:r>
              <a:rPr lang="en-US" sz="138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Thank You </a:t>
            </a:r>
            <a:endParaRPr lang="en-US" sz="138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795691" y="754512"/>
            <a:ext cx="16230600" cy="8777975"/>
            <a:chOff x="0" y="0"/>
            <a:chExt cx="4274726" cy="2311895"/>
          </a:xfrm>
        </p:grpSpPr>
        <p:sp>
          <p:nvSpPr>
            <p:cNvPr id="4" name="Freeform 4"/>
            <p:cNvSpPr/>
            <p:nvPr/>
          </p:nvSpPr>
          <p:spPr>
            <a:xfrm>
              <a:off x="0" y="0"/>
              <a:ext cx="4274726" cy="2311895"/>
            </a:xfrm>
            <a:custGeom>
              <a:avLst/>
              <a:gdLst/>
              <a:ahLst/>
              <a:cxnLst/>
              <a:rect l="l" t="t" r="r" b="b"/>
              <a:pathLst>
                <a:path w="4274726" h="2311895">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274726" cy="2359520"/>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1552951" y="914400"/>
            <a:ext cx="14415790" cy="946150"/>
          </a:xfrm>
          <a:prstGeom prst="rect">
            <a:avLst/>
          </a:prstGeom>
        </p:spPr>
        <p:txBody>
          <a:bodyPr lIns="0" tIns="0" rIns="0" bIns="0" rtlCol="0" anchor="t">
            <a:spAutoFit/>
          </a:bodyPr>
          <a:lstStyle/>
          <a:p>
            <a:pPr algn="ctr">
              <a:lnSpc>
                <a:spcPts val="7700"/>
              </a:lnSpc>
            </a:pPr>
            <a:r>
              <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Features of the Dataset:</a:t>
            </a:r>
            <a:endPar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7" name="TextBox 7"/>
          <p:cNvSpPr txBox="1"/>
          <p:nvPr/>
        </p:nvSpPr>
        <p:spPr>
          <a:xfrm>
            <a:off x="1999670" y="2234912"/>
            <a:ext cx="13822642" cy="2462410"/>
          </a:xfrm>
          <a:prstGeom prst="rect">
            <a:avLst/>
          </a:prstGeom>
        </p:spPr>
        <p:txBody>
          <a:bodyPr lIns="0" tIns="0" rIns="0" bIns="0" rtlCol="0" anchor="t">
            <a:spAutoFit/>
          </a:bodyPr>
          <a:lstStyle/>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Rows: 732</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Columns: 15</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Source: Sentiment Analysis Dataset</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Null Values: No Null Values</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Duplicates: No Duplicates</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p:txBody>
      </p:sp>
      <p:sp>
        <p:nvSpPr>
          <p:cNvPr id="8" name="TextBox 8"/>
          <p:cNvSpPr txBox="1"/>
          <p:nvPr/>
        </p:nvSpPr>
        <p:spPr>
          <a:xfrm>
            <a:off x="-1282831" y="5011647"/>
            <a:ext cx="7820348" cy="946150"/>
          </a:xfrm>
          <a:prstGeom prst="rect">
            <a:avLst/>
          </a:prstGeom>
        </p:spPr>
        <p:txBody>
          <a:bodyPr lIns="0" tIns="0" rIns="0" bIns="0" rtlCol="0" anchor="t">
            <a:spAutoFit/>
          </a:bodyPr>
          <a:lstStyle/>
          <a:p>
            <a:pPr algn="ctr">
              <a:lnSpc>
                <a:spcPts val="7700"/>
              </a:lnSpc>
            </a:pPr>
            <a:r>
              <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Tools:</a:t>
            </a:r>
            <a:endPar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9" name="TextBox 9"/>
          <p:cNvSpPr txBox="1"/>
          <p:nvPr/>
        </p:nvSpPr>
        <p:spPr>
          <a:xfrm>
            <a:off x="1999670" y="6146489"/>
            <a:ext cx="13822642" cy="2462410"/>
          </a:xfrm>
          <a:prstGeom prst="rect">
            <a:avLst/>
          </a:prstGeom>
        </p:spPr>
        <p:txBody>
          <a:bodyPr lIns="0" tIns="0" rIns="0" bIns="0" rtlCol="0" anchor="t">
            <a:spAutoFit/>
          </a:bodyPr>
          <a:lstStyle/>
          <a:p>
            <a:pPr marL="605790" lvl="1" indent="-302895" algn="l">
              <a:lnSpc>
                <a:spcPts val="3925"/>
              </a:lnSpc>
              <a:buAutoNum type="arabicPeriod"/>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Pandas and Numpy</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AutoNum type="arabicPeriod"/>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Matplotlib</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AutoNum type="arabicPeriod"/>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Seaborn</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AutoNum type="arabicPeriod"/>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Read CSV file into Data Frame</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AutoNum type="arabicPeriod"/>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Google Collab</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028700" y="754512"/>
            <a:ext cx="16230600" cy="8777975"/>
            <a:chOff x="0" y="0"/>
            <a:chExt cx="4274726" cy="2311895"/>
          </a:xfrm>
        </p:grpSpPr>
        <p:sp>
          <p:nvSpPr>
            <p:cNvPr id="4" name="Freeform 4"/>
            <p:cNvSpPr/>
            <p:nvPr/>
          </p:nvSpPr>
          <p:spPr>
            <a:xfrm>
              <a:off x="0" y="0"/>
              <a:ext cx="4274726" cy="2311895"/>
            </a:xfrm>
            <a:custGeom>
              <a:avLst/>
              <a:gdLst/>
              <a:ahLst/>
              <a:cxnLst/>
              <a:rect l="l" t="t" r="r" b="b"/>
              <a:pathLst>
                <a:path w="4274726" h="2311895">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E8EEF6"/>
            </a:solidFill>
            <a:ln w="38100" cap="rnd">
              <a:solidFill>
                <a:srgbClr val="FFFFFF"/>
              </a:solidFill>
              <a:prstDash val="solid"/>
              <a:round/>
            </a:ln>
          </p:spPr>
        </p:sp>
        <p:sp>
          <p:nvSpPr>
            <p:cNvPr id="5" name="TextBox 5"/>
            <p:cNvSpPr txBox="1"/>
            <p:nvPr/>
          </p:nvSpPr>
          <p:spPr>
            <a:xfrm>
              <a:off x="0" y="-47625"/>
              <a:ext cx="4274726" cy="2359520"/>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878391" y="1841293"/>
            <a:ext cx="11806109" cy="523875"/>
          </a:xfrm>
          <a:prstGeom prst="rect">
            <a:avLst/>
          </a:prstGeom>
        </p:spPr>
        <p:txBody>
          <a:bodyPr lIns="0" tIns="0" rIns="0" bIns="0" rtlCol="0" anchor="t">
            <a:spAutoFit/>
          </a:bodyPr>
          <a:lstStyle/>
          <a:p>
            <a:pPr algn="ctr">
              <a:lnSpc>
                <a:spcPts val="4200"/>
              </a:lnSpc>
            </a:pPr>
            <a:r>
              <a:rPr lang="en-US" sz="3000">
                <a:solidFill>
                  <a:srgbClr val="3B424E"/>
                </a:solidFill>
                <a:latin typeface="Droid Serif" panose="02020600060500020200"/>
                <a:ea typeface="Droid Serif" panose="02020600060500020200"/>
                <a:cs typeface="Droid Serif" panose="02020600060500020200"/>
                <a:sym typeface="Droid Serif" panose="02020600060500020200"/>
              </a:rPr>
              <a:t>The Primary goals of this project are:</a:t>
            </a:r>
            <a:endParaRPr lang="en-US" sz="3000">
              <a:solidFill>
                <a:srgbClr val="3B424E"/>
              </a:solidFill>
              <a:latin typeface="Droid Serif" panose="02020600060500020200"/>
              <a:ea typeface="Droid Serif" panose="02020600060500020200"/>
              <a:cs typeface="Droid Serif" panose="02020600060500020200"/>
              <a:sym typeface="Droid Serif" panose="02020600060500020200"/>
            </a:endParaRPr>
          </a:p>
        </p:txBody>
      </p:sp>
      <p:sp>
        <p:nvSpPr>
          <p:cNvPr id="7" name="TextBox 7"/>
          <p:cNvSpPr txBox="1"/>
          <p:nvPr/>
        </p:nvSpPr>
        <p:spPr>
          <a:xfrm>
            <a:off x="1232641" y="3241824"/>
            <a:ext cx="15322086" cy="5136515"/>
          </a:xfrm>
          <a:prstGeom prst="rect">
            <a:avLst/>
          </a:prstGeom>
        </p:spPr>
        <p:txBody>
          <a:bodyPr lIns="0" tIns="0" rIns="0" bIns="0" rtlCol="0" anchor="t">
            <a:spAutoFit/>
          </a:bodyPr>
          <a:lstStyle/>
          <a:p>
            <a:pPr marL="626110" lvl="1" indent="-313055" algn="l">
              <a:lnSpc>
                <a:spcPts val="4060"/>
              </a:lnSpc>
              <a:buFont typeface="Arial" panose="020B0604020202020204"/>
              <a:buChar char="•"/>
            </a:pPr>
            <a:r>
              <a:rPr lang="en-US" sz="2900">
                <a:solidFill>
                  <a:srgbClr val="3B424E"/>
                </a:solidFill>
                <a:latin typeface="Droid Serif" panose="02020600060500020200"/>
                <a:ea typeface="Droid Serif" panose="02020600060500020200"/>
                <a:cs typeface="Droid Serif" panose="02020600060500020200"/>
                <a:sym typeface="Droid Serif" panose="02020600060500020200"/>
              </a:rPr>
              <a:t>To visualize the distribution of sentiments across social media platforms</a:t>
            </a:r>
            <a:endParaRPr lang="en-US" sz="2900">
              <a:solidFill>
                <a:srgbClr val="3B424E"/>
              </a:solidFill>
              <a:latin typeface="Droid Serif" panose="02020600060500020200"/>
              <a:ea typeface="Droid Serif" panose="02020600060500020200"/>
              <a:cs typeface="Droid Serif" panose="02020600060500020200"/>
              <a:sym typeface="Droid Serif" panose="02020600060500020200"/>
            </a:endParaRPr>
          </a:p>
          <a:p>
            <a:pPr marL="626110" lvl="1" indent="-313055" algn="l">
              <a:lnSpc>
                <a:spcPts val="4060"/>
              </a:lnSpc>
              <a:buFont typeface="Arial" panose="020B0604020202020204"/>
              <a:buChar char="•"/>
            </a:pPr>
            <a:r>
              <a:rPr lang="en-US" sz="2900">
                <a:solidFill>
                  <a:srgbClr val="3B424E"/>
                </a:solidFill>
                <a:latin typeface="Droid Serif" panose="02020600060500020200"/>
                <a:ea typeface="Droid Serif" panose="02020600060500020200"/>
                <a:cs typeface="Droid Serif" panose="02020600060500020200"/>
                <a:sym typeface="Droid Serif" panose="02020600060500020200"/>
              </a:rPr>
              <a:t>To analyze the relationship between sentiment and post engagement (likes and retweets)</a:t>
            </a:r>
            <a:endParaRPr lang="en-US" sz="2900">
              <a:solidFill>
                <a:srgbClr val="3B424E"/>
              </a:solidFill>
              <a:latin typeface="Droid Serif" panose="02020600060500020200"/>
              <a:ea typeface="Droid Serif" panose="02020600060500020200"/>
              <a:cs typeface="Droid Serif" panose="02020600060500020200"/>
              <a:sym typeface="Droid Serif" panose="02020600060500020200"/>
            </a:endParaRPr>
          </a:p>
          <a:p>
            <a:pPr marL="626110" lvl="1" indent="-313055" algn="l">
              <a:lnSpc>
                <a:spcPts val="4060"/>
              </a:lnSpc>
              <a:buFont typeface="Arial" panose="020B0604020202020204"/>
              <a:buChar char="•"/>
            </a:pPr>
            <a:r>
              <a:rPr lang="en-US" sz="2900">
                <a:solidFill>
                  <a:srgbClr val="3B424E"/>
                </a:solidFill>
                <a:latin typeface="Droid Serif" panose="02020600060500020200"/>
                <a:ea typeface="Droid Serif" panose="02020600060500020200"/>
                <a:cs typeface="Droid Serif" panose="02020600060500020200"/>
                <a:sym typeface="Droid Serif" panose="02020600060500020200"/>
              </a:rPr>
              <a:t>To compare the average likes received by positive and negative posts</a:t>
            </a:r>
            <a:endParaRPr lang="en-US" sz="2900">
              <a:solidFill>
                <a:srgbClr val="3B424E"/>
              </a:solidFill>
              <a:latin typeface="Droid Serif" panose="02020600060500020200"/>
              <a:ea typeface="Droid Serif" panose="02020600060500020200"/>
              <a:cs typeface="Droid Serif" panose="02020600060500020200"/>
              <a:sym typeface="Droid Serif" panose="02020600060500020200"/>
            </a:endParaRPr>
          </a:p>
          <a:p>
            <a:pPr marL="626110" lvl="1" indent="-313055" algn="l">
              <a:lnSpc>
                <a:spcPts val="4060"/>
              </a:lnSpc>
              <a:buFont typeface="Arial" panose="020B0604020202020204"/>
              <a:buChar char="•"/>
            </a:pPr>
            <a:r>
              <a:rPr lang="en-US" sz="2900">
                <a:solidFill>
                  <a:srgbClr val="3B424E"/>
                </a:solidFill>
                <a:latin typeface="Droid Serif" panose="02020600060500020200"/>
                <a:ea typeface="Droid Serif" panose="02020600060500020200"/>
                <a:cs typeface="Droid Serif" panose="02020600060500020200"/>
                <a:sym typeface="Droid Serif" panose="02020600060500020200"/>
              </a:rPr>
              <a:t>To explore hourly activity trends and user engagement based on time</a:t>
            </a:r>
            <a:endParaRPr lang="en-US" sz="2900">
              <a:solidFill>
                <a:srgbClr val="3B424E"/>
              </a:solidFill>
              <a:latin typeface="Droid Serif" panose="02020600060500020200"/>
              <a:ea typeface="Droid Serif" panose="02020600060500020200"/>
              <a:cs typeface="Droid Serif" panose="02020600060500020200"/>
              <a:sym typeface="Droid Serif" panose="02020600060500020200"/>
            </a:endParaRPr>
          </a:p>
          <a:p>
            <a:pPr marL="626110" lvl="1" indent="-313055" algn="l">
              <a:lnSpc>
                <a:spcPts val="4060"/>
              </a:lnSpc>
              <a:buFont typeface="Arial" panose="020B0604020202020204"/>
              <a:buChar char="•"/>
            </a:pPr>
            <a:r>
              <a:rPr lang="en-US" sz="2900">
                <a:solidFill>
                  <a:srgbClr val="3B424E"/>
                </a:solidFill>
                <a:latin typeface="Droid Serif" panose="02020600060500020200"/>
                <a:ea typeface="Droid Serif" panose="02020600060500020200"/>
                <a:cs typeface="Droid Serif" panose="02020600060500020200"/>
                <a:sym typeface="Droid Serif" panose="02020600060500020200"/>
              </a:rPr>
              <a:t>To evaluate which platforms have the most active sentiment-sharing users</a:t>
            </a:r>
            <a:endParaRPr lang="en-US" sz="2900">
              <a:solidFill>
                <a:srgbClr val="3B424E"/>
              </a:solidFill>
              <a:latin typeface="Droid Serif" panose="02020600060500020200"/>
              <a:ea typeface="Droid Serif" panose="02020600060500020200"/>
              <a:cs typeface="Droid Serif" panose="02020600060500020200"/>
              <a:sym typeface="Droid Serif" panose="02020600060500020200"/>
            </a:endParaRPr>
          </a:p>
          <a:p>
            <a:pPr marL="626110" lvl="1" indent="-313055" algn="l">
              <a:lnSpc>
                <a:spcPts val="4060"/>
              </a:lnSpc>
              <a:buFont typeface="Arial" panose="020B0604020202020204"/>
              <a:buChar char="•"/>
            </a:pPr>
            <a:r>
              <a:rPr lang="en-US" sz="2900">
                <a:solidFill>
                  <a:srgbClr val="3B424E"/>
                </a:solidFill>
                <a:latin typeface="Droid Serif" panose="02020600060500020200"/>
                <a:ea typeface="Droid Serif" panose="02020600060500020200"/>
                <a:cs typeface="Droid Serif" panose="02020600060500020200"/>
                <a:sym typeface="Droid Serif" panose="02020600060500020200"/>
              </a:rPr>
              <a:t>To understand how text length varies with sentiment categories</a:t>
            </a:r>
            <a:endParaRPr lang="en-US" sz="2900">
              <a:solidFill>
                <a:srgbClr val="3B424E"/>
              </a:solidFill>
              <a:latin typeface="Droid Serif" panose="02020600060500020200"/>
              <a:ea typeface="Droid Serif" panose="02020600060500020200"/>
              <a:cs typeface="Droid Serif" panose="02020600060500020200"/>
              <a:sym typeface="Droid Serif" panose="02020600060500020200"/>
            </a:endParaRPr>
          </a:p>
          <a:p>
            <a:pPr marL="626110" lvl="1" indent="-313055" algn="l">
              <a:lnSpc>
                <a:spcPts val="4060"/>
              </a:lnSpc>
              <a:buFont typeface="Arial" panose="020B0604020202020204"/>
              <a:buChar char="•"/>
            </a:pPr>
            <a:r>
              <a:rPr lang="en-US" sz="2900">
                <a:solidFill>
                  <a:srgbClr val="3B424E"/>
                </a:solidFill>
                <a:latin typeface="Droid Serif" panose="02020600060500020200"/>
                <a:ea typeface="Droid Serif" panose="02020600060500020200"/>
                <a:cs typeface="Droid Serif" panose="02020600060500020200"/>
                <a:sym typeface="Droid Serif" panose="02020600060500020200"/>
              </a:rPr>
              <a:t>To provide visual summaries using bar charts, pie charts, and box plots for easier interpretation of emotions</a:t>
            </a:r>
            <a:endParaRPr lang="en-US" sz="29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4060"/>
              </a:lnSpc>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028700" y="754512"/>
            <a:ext cx="16230600" cy="8777975"/>
            <a:chOff x="0" y="0"/>
            <a:chExt cx="4274726" cy="2311895"/>
          </a:xfrm>
        </p:grpSpPr>
        <p:sp>
          <p:nvSpPr>
            <p:cNvPr id="4" name="Freeform 4"/>
            <p:cNvSpPr/>
            <p:nvPr/>
          </p:nvSpPr>
          <p:spPr>
            <a:xfrm>
              <a:off x="0" y="0"/>
              <a:ext cx="4274726" cy="2311895"/>
            </a:xfrm>
            <a:custGeom>
              <a:avLst/>
              <a:gdLst/>
              <a:ahLst/>
              <a:cxnLst/>
              <a:rect l="l" t="t" r="r" b="b"/>
              <a:pathLst>
                <a:path w="4274726" h="2311895">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274726" cy="2359520"/>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1868833" y="1118366"/>
            <a:ext cx="11806109" cy="946150"/>
          </a:xfrm>
          <a:prstGeom prst="rect">
            <a:avLst/>
          </a:prstGeom>
        </p:spPr>
        <p:txBody>
          <a:bodyPr lIns="0" tIns="0" rIns="0" bIns="0" rtlCol="0" anchor="t">
            <a:spAutoFit/>
          </a:bodyPr>
          <a:lstStyle/>
          <a:p>
            <a:pPr algn="ctr">
              <a:lnSpc>
                <a:spcPts val="7700"/>
              </a:lnSpc>
            </a:pPr>
            <a:r>
              <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Data Loading :</a:t>
            </a:r>
            <a:endPar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7" name="TextBox 7"/>
          <p:cNvSpPr txBox="1"/>
          <p:nvPr/>
        </p:nvSpPr>
        <p:spPr>
          <a:xfrm>
            <a:off x="1948810" y="2463885"/>
            <a:ext cx="13534018" cy="6565900"/>
          </a:xfrm>
          <a:prstGeom prst="rect">
            <a:avLst/>
          </a:prstGeom>
        </p:spPr>
        <p:txBody>
          <a:bodyPr lIns="0" tIns="0" rIns="0" bIns="0" rtlCol="0" anchor="t">
            <a:spAutoFit/>
          </a:bodyPr>
          <a:lstStyle/>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Import necessary libraries: pandas, numpy, matplotlib, seaborn</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Load the dataset using pandas.read_csv()</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Inspect the first few rows using .head() and check dataset shape using .shape()</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Use .info() and .describe() to understand data types, missing values, and distribution</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Import Libraries:</a:t>
            </a:r>
            <a:endParaRPr lang="en-US" sz="2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Import Pandas and NumPy           </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Import Matplotlib</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Import Seabron</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Load Data:</a:t>
            </a:r>
            <a:endParaRPr lang="en-US" sz="2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Read CSV file into Data Frame</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Display first few rows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Inspect:</a:t>
            </a:r>
            <a:endParaRPr lang="en-US" sz="2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View Data Frame information</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    </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Describe the data</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028700" y="754512"/>
            <a:ext cx="16230600" cy="8777975"/>
            <a:chOff x="0" y="0"/>
            <a:chExt cx="4274726" cy="2311895"/>
          </a:xfrm>
        </p:grpSpPr>
        <p:sp>
          <p:nvSpPr>
            <p:cNvPr id="4" name="Freeform 4"/>
            <p:cNvSpPr/>
            <p:nvPr/>
          </p:nvSpPr>
          <p:spPr>
            <a:xfrm>
              <a:off x="0" y="0"/>
              <a:ext cx="4274726" cy="2311895"/>
            </a:xfrm>
            <a:custGeom>
              <a:avLst/>
              <a:gdLst/>
              <a:ahLst/>
              <a:cxnLst/>
              <a:rect l="l" t="t" r="r" b="b"/>
              <a:pathLst>
                <a:path w="4274726" h="2311895">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E8EEF6"/>
            </a:solidFill>
            <a:ln w="38100" cap="rnd">
              <a:solidFill>
                <a:srgbClr val="FFFFFF"/>
              </a:solidFill>
              <a:prstDash val="solid"/>
              <a:round/>
            </a:ln>
          </p:spPr>
        </p:sp>
        <p:sp>
          <p:nvSpPr>
            <p:cNvPr id="5" name="TextBox 5"/>
            <p:cNvSpPr txBox="1"/>
            <p:nvPr/>
          </p:nvSpPr>
          <p:spPr>
            <a:xfrm>
              <a:off x="0" y="-47625"/>
              <a:ext cx="4274726" cy="2359520"/>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1577071" y="2037739"/>
            <a:ext cx="13782149" cy="6920110"/>
          </a:xfrm>
          <a:prstGeom prst="rect">
            <a:avLst/>
          </a:prstGeom>
        </p:spPr>
        <p:txBody>
          <a:bodyPr lIns="0" tIns="0" rIns="0" bIns="0" rtlCol="0" anchor="t">
            <a:spAutoFit/>
          </a:bodyPr>
          <a:lstStyle/>
          <a:p>
            <a:pPr algn="l">
              <a:lnSpc>
                <a:spcPts val="3925"/>
              </a:lnSpc>
            </a:pPr>
            <a:r>
              <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2. Data Preprocessing and Cleaning:</a:t>
            </a:r>
            <a:endPar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marL="605790" lvl="1" indent="-302895" algn="l">
              <a:lnSpc>
                <a:spcPts val="3925"/>
              </a:lnSpc>
              <a:buFont typeface="Arial" panose="020B0604020202020204"/>
              <a:buChar char="•"/>
            </a:pPr>
            <a:r>
              <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Handle missing values:</a:t>
            </a:r>
            <a:endPar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 Drop rows with missing or invalid timestamps using dropna()</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 Remove rows with missing essential fields (e.g., Sentiment, Text)</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Convert date columns:</a:t>
            </a:r>
            <a:endPar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 Convert Timestamp column to datetime format using pd.to_datetime() with error handling</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Remove duplicates:</a:t>
            </a:r>
            <a:endPar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marL="605790" lvl="1" indent="-302895"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 Use df.duplicated() and df.drop_duplicates() to eliminate any repeated rows</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605790" lvl="1" indent="-302895" algn="l">
              <a:lnSpc>
                <a:spcPts val="3925"/>
              </a:lnSpc>
              <a:buFont typeface="Arial" panose="020B0604020202020204"/>
              <a:buChar char="•"/>
            </a:pPr>
            <a:r>
              <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Fix formatting issues:</a:t>
            </a:r>
            <a:endParaRPr lang="en-US" sz="2805"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marL="1210945" lvl="2" indent="-403860"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Strip extra spaces from Platform and Sentiment columns using .str.strip()</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1210945" lvl="2" indent="-403860"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Standardize case: capitalize Platform, lowercase Sentiment</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marL="1210945" lvl="2" indent="-403860" algn="l">
              <a:lnSpc>
                <a:spcPts val="3925"/>
              </a:lnSpc>
              <a:buFont typeface="Arial" panose="020B0604020202020204"/>
              <a:buChar char="⚬"/>
            </a:pPr>
            <a:r>
              <a:rPr lang="en-US" sz="2805">
                <a:solidFill>
                  <a:srgbClr val="3B424E"/>
                </a:solidFill>
                <a:latin typeface="Droid Serif" panose="02020600060500020200"/>
                <a:ea typeface="Droid Serif" panose="02020600060500020200"/>
                <a:cs typeface="Droid Serif" panose="02020600060500020200"/>
                <a:sym typeface="Droid Serif" panose="02020600060500020200"/>
              </a:rPr>
              <a:t>Normalize sentiment labels and filter only: 'positive', 'negative', 'neutral'</a:t>
            </a:r>
            <a:endParaRPr lang="en-US" sz="2805">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925"/>
              </a:lnSpc>
            </a:pPr>
          </a:p>
        </p:txBody>
      </p:sp>
      <p:sp>
        <p:nvSpPr>
          <p:cNvPr id="7" name="TextBox 7"/>
          <p:cNvSpPr txBox="1"/>
          <p:nvPr/>
        </p:nvSpPr>
        <p:spPr>
          <a:xfrm>
            <a:off x="429059" y="914400"/>
            <a:ext cx="13492493" cy="946150"/>
          </a:xfrm>
          <a:prstGeom prst="rect">
            <a:avLst/>
          </a:prstGeom>
        </p:spPr>
        <p:txBody>
          <a:bodyPr lIns="0" tIns="0" rIns="0" bIns="0" rtlCol="0" anchor="t">
            <a:spAutoFit/>
          </a:bodyPr>
          <a:lstStyle/>
          <a:p>
            <a:pPr algn="ctr">
              <a:lnSpc>
                <a:spcPts val="7700"/>
              </a:lnSpc>
            </a:pPr>
            <a:r>
              <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 Data Preprocessing and Cleaning:</a:t>
            </a:r>
            <a:endPar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1028700" y="754512"/>
            <a:ext cx="16230600" cy="8777975"/>
            <a:chOff x="0" y="0"/>
            <a:chExt cx="4274726" cy="2311895"/>
          </a:xfrm>
        </p:grpSpPr>
        <p:sp>
          <p:nvSpPr>
            <p:cNvPr id="4" name="Freeform 4"/>
            <p:cNvSpPr/>
            <p:nvPr/>
          </p:nvSpPr>
          <p:spPr>
            <a:xfrm>
              <a:off x="0" y="0"/>
              <a:ext cx="4274726" cy="2311895"/>
            </a:xfrm>
            <a:custGeom>
              <a:avLst/>
              <a:gdLst/>
              <a:ahLst/>
              <a:cxnLst/>
              <a:rect l="l" t="t" r="r" b="b"/>
              <a:pathLst>
                <a:path w="4274726" h="2311895">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274726" cy="2359520"/>
            </a:xfrm>
            <a:prstGeom prst="rect">
              <a:avLst/>
            </a:prstGeom>
          </p:spPr>
          <p:txBody>
            <a:bodyPr lIns="50800" tIns="50800" rIns="50800" bIns="50800" rtlCol="0" anchor="ctr"/>
            <a:lstStyle/>
            <a:p>
              <a:pPr algn="ctr">
                <a:lnSpc>
                  <a:spcPts val="2660"/>
                </a:lnSpc>
              </a:pPr>
            </a:p>
          </p:txBody>
        </p:sp>
      </p:grpSp>
      <p:sp>
        <p:nvSpPr>
          <p:cNvPr id="6" name="TextBox 6"/>
          <p:cNvSpPr txBox="1"/>
          <p:nvPr/>
        </p:nvSpPr>
        <p:spPr>
          <a:xfrm>
            <a:off x="1028700" y="914400"/>
            <a:ext cx="12503920" cy="946150"/>
          </a:xfrm>
          <a:prstGeom prst="rect">
            <a:avLst/>
          </a:prstGeom>
        </p:spPr>
        <p:txBody>
          <a:bodyPr lIns="0" tIns="0" rIns="0" bIns="0" rtlCol="0" anchor="t">
            <a:spAutoFit/>
          </a:bodyPr>
          <a:lstStyle/>
          <a:p>
            <a:pPr algn="ctr">
              <a:lnSpc>
                <a:spcPts val="7700"/>
              </a:lnSpc>
            </a:pPr>
            <a:r>
              <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 Data Preprocessing and Cleaning:</a:t>
            </a:r>
            <a:endPar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7" name="TextBox 7"/>
          <p:cNvSpPr txBox="1"/>
          <p:nvPr/>
        </p:nvSpPr>
        <p:spPr>
          <a:xfrm>
            <a:off x="1948810" y="2454360"/>
            <a:ext cx="13534018" cy="5939155"/>
          </a:xfrm>
          <a:prstGeom prst="rect">
            <a:avLst/>
          </a:prstGeom>
        </p:spPr>
        <p:txBody>
          <a:bodyPr lIns="0" tIns="0" rIns="0" bIns="0" rtlCol="0" anchor="t">
            <a:spAutoFit/>
          </a:bodyPr>
          <a:lstStyle/>
          <a:p>
            <a:pPr algn="l">
              <a:lnSpc>
                <a:spcPts val="3920"/>
              </a:lnSpc>
            </a:pPr>
            <a:r>
              <a:rPr lang="en-US" sz="28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Column Type Handling:</a:t>
            </a:r>
            <a:endParaRPr lang="en-US" sz="28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marL="604520" lvl="1" indent="-302260" algn="l">
              <a:lnSpc>
                <a:spcPts val="3920"/>
              </a:lnSpc>
              <a:buFont typeface="Arial" panose="020B0604020202020204"/>
              <a:buChar char="•"/>
            </a:pP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Convert Timestamp to datetime</a:t>
            </a:r>
            <a:endParaRPr lang="en-US" sz="2800">
              <a:solidFill>
                <a:srgbClr val="3B424E"/>
              </a:solidFill>
              <a:latin typeface="Droid Serif" panose="02020600060500020200"/>
              <a:ea typeface="Droid Serif" panose="02020600060500020200"/>
              <a:cs typeface="Droid Serif" panose="02020600060500020200"/>
              <a:sym typeface="Droid Serif" panose="02020600060500020200"/>
            </a:endParaRPr>
          </a:p>
          <a:p>
            <a:pPr marL="604520" lvl="1" indent="-302260" algn="l">
              <a:lnSpc>
                <a:spcPts val="3920"/>
              </a:lnSpc>
              <a:buFont typeface="Arial" panose="020B0604020202020204"/>
              <a:buChar char="•"/>
            </a:pP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Create new columns like:</a:t>
            </a:r>
            <a:endParaRPr lang="en-US" sz="2800">
              <a:solidFill>
                <a:srgbClr val="3B424E"/>
              </a:solidFill>
              <a:latin typeface="Droid Serif" panose="02020600060500020200"/>
              <a:ea typeface="Droid Serif" panose="02020600060500020200"/>
              <a:cs typeface="Droid Serif" panose="02020600060500020200"/>
              <a:sym typeface="Droid Serif" panose="02020600060500020200"/>
            </a:endParaRPr>
          </a:p>
          <a:p>
            <a:pPr marL="1209040" lvl="2" indent="-403225" algn="l">
              <a:lnSpc>
                <a:spcPts val="3920"/>
              </a:lnSpc>
              <a:buFont typeface="Arial" panose="020B0604020202020204"/>
              <a:buChar char="⚬"/>
            </a:pP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Hour (from Timestamp) → to analyze hourly trends</a:t>
            </a:r>
            <a:endParaRPr lang="en-US" sz="2800">
              <a:solidFill>
                <a:srgbClr val="3B424E"/>
              </a:solidFill>
              <a:latin typeface="Droid Serif" panose="02020600060500020200"/>
              <a:ea typeface="Droid Serif" panose="02020600060500020200"/>
              <a:cs typeface="Droid Serif" panose="02020600060500020200"/>
              <a:sym typeface="Droid Serif" panose="02020600060500020200"/>
            </a:endParaRPr>
          </a:p>
          <a:p>
            <a:pPr marL="1209040" lvl="2" indent="-403225" algn="l">
              <a:lnSpc>
                <a:spcPts val="3920"/>
              </a:lnSpc>
              <a:buFont typeface="Arial" panose="020B0604020202020204"/>
              <a:buChar char="⚬"/>
            </a:pP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t</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ext_length → to measure post length</a:t>
            </a:r>
            <a:endParaRPr lang="en-US" sz="28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920"/>
              </a:lnSpc>
            </a:pPr>
            <a:r>
              <a:rPr lang="en-US" sz="28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Missing Values:</a:t>
            </a:r>
            <a:endParaRPr lang="en-US" sz="28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marL="604520" lvl="1" indent="-302260" algn="l">
              <a:lnSpc>
                <a:spcPts val="3920"/>
              </a:lnSpc>
              <a:buFont typeface="Arial" panose="020B0604020202020204"/>
              <a:buChar char="•"/>
            </a:pP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Check for missing values using df.isnull().sum()</a:t>
            </a:r>
            <a:endParaRPr lang="en-US" sz="2800">
              <a:solidFill>
                <a:srgbClr val="3B424E"/>
              </a:solidFill>
              <a:latin typeface="Droid Serif" panose="02020600060500020200"/>
              <a:ea typeface="Droid Serif" panose="02020600060500020200"/>
              <a:cs typeface="Droid Serif" panose="02020600060500020200"/>
              <a:sym typeface="Droid Serif" panose="02020600060500020200"/>
            </a:endParaRPr>
          </a:p>
          <a:p>
            <a:pPr marL="604520" lvl="1" indent="-302260" algn="l">
              <a:lnSpc>
                <a:spcPts val="3920"/>
              </a:lnSpc>
              <a:buFont typeface="Arial" panose="020B0604020202020204"/>
              <a:buChar char="•"/>
            </a:pP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Drop rows with missing timesta</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mps</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 </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or sentiments</a:t>
            </a:r>
            <a:endParaRPr lang="en-US" sz="28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920"/>
              </a:lnSpc>
            </a:pPr>
            <a:r>
              <a:rPr lang="en-US" sz="28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D</a:t>
            </a:r>
            <a:r>
              <a:rPr lang="en-US" sz="28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ro</a:t>
            </a:r>
            <a:r>
              <a:rPr lang="en-US" sz="28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p Unnecessary Columns:</a:t>
            </a:r>
            <a:endParaRPr lang="en-US" sz="28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a:p>
            <a:pPr marL="604520" lvl="1" indent="-302260" algn="l">
              <a:lnSpc>
                <a:spcPts val="3920"/>
              </a:lnSpc>
              <a:buFont typeface="Arial" panose="020B0604020202020204"/>
              <a:buChar char="•"/>
            </a:pP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Dr</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o</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p</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 </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unn</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a</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med or irrelevant columns if pres</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e</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n</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t</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 (</a:t>
            </a:r>
            <a:r>
              <a:rPr lang="en-US" sz="2800">
                <a:solidFill>
                  <a:srgbClr val="3B424E"/>
                </a:solidFill>
                <a:latin typeface="Droid Serif" panose="02020600060500020200"/>
                <a:ea typeface="Droid Serif" panose="02020600060500020200"/>
                <a:cs typeface="Droid Serif" panose="02020600060500020200"/>
                <a:sym typeface="Droid Serif" panose="02020600060500020200"/>
              </a:rPr>
              <a:t>e.g., Unnamed: 0, Unnamed: 0.1,Year,Month,Day,Hour)</a:t>
            </a:r>
            <a:endParaRPr lang="en-US" sz="28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92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282572" y="3914682"/>
            <a:ext cx="10715998" cy="5113820"/>
          </a:xfrm>
          <a:custGeom>
            <a:avLst/>
            <a:gdLst/>
            <a:ahLst/>
            <a:cxnLst/>
            <a:rect l="l" t="t" r="r" b="b"/>
            <a:pathLst>
              <a:path w="10715998" h="5113820">
                <a:moveTo>
                  <a:pt x="0" y="0"/>
                </a:moveTo>
                <a:lnTo>
                  <a:pt x="10715998" y="0"/>
                </a:lnTo>
                <a:lnTo>
                  <a:pt x="10715998" y="5113820"/>
                </a:lnTo>
                <a:lnTo>
                  <a:pt x="0" y="5113820"/>
                </a:lnTo>
                <a:lnTo>
                  <a:pt x="0" y="0"/>
                </a:lnTo>
                <a:close/>
              </a:path>
            </a:pathLst>
          </a:custGeom>
          <a:blipFill>
            <a:blip r:embed="rId2"/>
            <a:stretch>
              <a:fillRect t="-697" r="-6931" b="-697"/>
            </a:stretch>
          </a:blipFill>
        </p:spPr>
      </p:sp>
      <p:sp>
        <p:nvSpPr>
          <p:cNvPr id="7" name="TextBox 7"/>
          <p:cNvSpPr txBox="1"/>
          <p:nvPr/>
        </p:nvSpPr>
        <p:spPr>
          <a:xfrm>
            <a:off x="1282572" y="914400"/>
            <a:ext cx="11806109" cy="946150"/>
          </a:xfrm>
          <a:prstGeom prst="rect">
            <a:avLst/>
          </a:prstGeom>
        </p:spPr>
        <p:txBody>
          <a:bodyPr lIns="0" tIns="0" rIns="0" bIns="0" rtlCol="0" anchor="t">
            <a:spAutoFit/>
          </a:bodyPr>
          <a:lstStyle/>
          <a:p>
            <a:pPr algn="ctr">
              <a:lnSpc>
                <a:spcPts val="7700"/>
              </a:lnSpc>
            </a:pPr>
            <a:r>
              <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Exploratory Data Analysis(EDA):</a:t>
            </a:r>
            <a:endParaRPr lang="en-US" sz="55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
        <p:nvSpPr>
          <p:cNvPr id="8" name="TextBox 8"/>
          <p:cNvSpPr txBox="1"/>
          <p:nvPr/>
        </p:nvSpPr>
        <p:spPr>
          <a:xfrm>
            <a:off x="12246181" y="2495468"/>
            <a:ext cx="5340885" cy="744220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Sentiment Overview: Shows the 20 most common emotions from user posts.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Top Emotions: Positive, Joy, and Excitement dominate, indicating high user positivity.</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Balanced Feelings: Neutral, Gratitude, and Contentment reflect mixed sentiments.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Rare Emotions: Emotions like Grief and Confusion are less frequent but valuable.</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Why It Matters: Helps in tracking user mood, improving engagement, and personalizing content strategies.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p:txBody>
      </p:sp>
      <p:sp>
        <p:nvSpPr>
          <p:cNvPr id="9" name="TextBox 9"/>
          <p:cNvSpPr txBox="1"/>
          <p:nvPr/>
        </p:nvSpPr>
        <p:spPr>
          <a:xfrm>
            <a:off x="-772103" y="2774956"/>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Barchart:Top 20 Sentiments</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grpSp>
        <p:nvGrpSpPr>
          <p:cNvPr id="3" name="Group 3"/>
          <p:cNvGrpSpPr/>
          <p:nvPr/>
        </p:nvGrpSpPr>
        <p:grpSpPr>
          <a:xfrm rot="0">
            <a:off x="601009" y="349332"/>
            <a:ext cx="17356102" cy="9588336"/>
            <a:chOff x="0" y="0"/>
            <a:chExt cx="4571154" cy="2525323"/>
          </a:xfrm>
        </p:grpSpPr>
        <p:sp>
          <p:nvSpPr>
            <p:cNvPr id="4" name="Freeform 4"/>
            <p:cNvSpPr/>
            <p:nvPr/>
          </p:nvSpPr>
          <p:spPr>
            <a:xfrm>
              <a:off x="0" y="0"/>
              <a:ext cx="4571154" cy="2525323"/>
            </a:xfrm>
            <a:custGeom>
              <a:avLst/>
              <a:gdLst/>
              <a:ahLst/>
              <a:cxnLst/>
              <a:rect l="l" t="t" r="r" b="b"/>
              <a:pathLst>
                <a:path w="4571154" h="2525323">
                  <a:moveTo>
                    <a:pt x="22749" y="0"/>
                  </a:moveTo>
                  <a:lnTo>
                    <a:pt x="4548405" y="0"/>
                  </a:lnTo>
                  <a:cubicBezTo>
                    <a:pt x="4560969" y="0"/>
                    <a:pt x="4571154" y="10185"/>
                    <a:pt x="4571154" y="22749"/>
                  </a:cubicBezTo>
                  <a:lnTo>
                    <a:pt x="4571154" y="2502574"/>
                  </a:lnTo>
                  <a:cubicBezTo>
                    <a:pt x="4571154" y="2508607"/>
                    <a:pt x="4568758" y="2514394"/>
                    <a:pt x="4564491" y="2518660"/>
                  </a:cubicBezTo>
                  <a:cubicBezTo>
                    <a:pt x="4560225" y="2522926"/>
                    <a:pt x="4554439" y="2525323"/>
                    <a:pt x="4548405" y="2525323"/>
                  </a:cubicBezTo>
                  <a:lnTo>
                    <a:pt x="22749" y="2525323"/>
                  </a:lnTo>
                  <a:cubicBezTo>
                    <a:pt x="16716" y="2525323"/>
                    <a:pt x="10929" y="2522926"/>
                    <a:pt x="6663" y="2518660"/>
                  </a:cubicBezTo>
                  <a:cubicBezTo>
                    <a:pt x="2397" y="2514394"/>
                    <a:pt x="0" y="2508607"/>
                    <a:pt x="0" y="2502574"/>
                  </a:cubicBezTo>
                  <a:lnTo>
                    <a:pt x="0" y="22749"/>
                  </a:lnTo>
                  <a:cubicBezTo>
                    <a:pt x="0" y="16716"/>
                    <a:pt x="2397" y="10929"/>
                    <a:pt x="6663" y="6663"/>
                  </a:cubicBezTo>
                  <a:cubicBezTo>
                    <a:pt x="10929" y="2397"/>
                    <a:pt x="16716" y="0"/>
                    <a:pt x="22749" y="0"/>
                  </a:cubicBezTo>
                  <a:close/>
                </a:path>
              </a:pathLst>
            </a:custGeom>
            <a:solidFill>
              <a:srgbClr val="D0CAF0"/>
            </a:solidFill>
            <a:ln w="38100" cap="rnd">
              <a:solidFill>
                <a:srgbClr val="FFFFFF"/>
              </a:solidFill>
              <a:prstDash val="solid"/>
              <a:round/>
            </a:ln>
          </p:spPr>
        </p:sp>
        <p:sp>
          <p:nvSpPr>
            <p:cNvPr id="5" name="TextBox 5"/>
            <p:cNvSpPr txBox="1"/>
            <p:nvPr/>
          </p:nvSpPr>
          <p:spPr>
            <a:xfrm>
              <a:off x="0" y="-47625"/>
              <a:ext cx="4571154" cy="2572948"/>
            </a:xfrm>
            <a:prstGeom prst="rect">
              <a:avLst/>
            </a:prstGeom>
          </p:spPr>
          <p:txBody>
            <a:bodyPr lIns="50800" tIns="50800" rIns="50800" bIns="50800" rtlCol="0" anchor="ctr"/>
            <a:lstStyle/>
            <a:p>
              <a:pPr algn="ctr">
                <a:lnSpc>
                  <a:spcPts val="2660"/>
                </a:lnSpc>
              </a:pPr>
            </a:p>
          </p:txBody>
        </p:sp>
      </p:grpSp>
      <p:sp>
        <p:nvSpPr>
          <p:cNvPr id="6" name="Freeform 6"/>
          <p:cNvSpPr/>
          <p:nvPr/>
        </p:nvSpPr>
        <p:spPr>
          <a:xfrm>
            <a:off x="1204903" y="2371321"/>
            <a:ext cx="9170202" cy="6886979"/>
          </a:xfrm>
          <a:custGeom>
            <a:avLst/>
            <a:gdLst/>
            <a:ahLst/>
            <a:cxnLst/>
            <a:rect l="l" t="t" r="r" b="b"/>
            <a:pathLst>
              <a:path w="9170202" h="6886979">
                <a:moveTo>
                  <a:pt x="0" y="0"/>
                </a:moveTo>
                <a:lnTo>
                  <a:pt x="9170202" y="0"/>
                </a:lnTo>
                <a:lnTo>
                  <a:pt x="9170202" y="6886979"/>
                </a:lnTo>
                <a:lnTo>
                  <a:pt x="0" y="6886979"/>
                </a:lnTo>
                <a:lnTo>
                  <a:pt x="0" y="0"/>
                </a:lnTo>
                <a:close/>
              </a:path>
            </a:pathLst>
          </a:custGeom>
          <a:blipFill>
            <a:blip r:embed="rId2"/>
            <a:stretch>
              <a:fillRect l="-3263" r="-3263"/>
            </a:stretch>
          </a:blipFill>
        </p:spPr>
      </p:sp>
      <p:sp>
        <p:nvSpPr>
          <p:cNvPr id="7" name="TextBox 7"/>
          <p:cNvSpPr txBox="1"/>
          <p:nvPr/>
        </p:nvSpPr>
        <p:spPr>
          <a:xfrm>
            <a:off x="11918415" y="2057318"/>
            <a:ext cx="5340885" cy="788035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Platform Distribution: Shows the number of user posts across Twitter, Instagram, and Facebook.</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Balanced Activity: All three platforms have nearly equal contributions, with Instagram slightly leading.</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Pl</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atform Engagement: Indicates where users are most active in expressing sentiments.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marL="539750" lvl="1" indent="-269875" algn="l">
              <a:lnSpc>
                <a:spcPts val="3500"/>
              </a:lnSpc>
              <a:buFont typeface="Arial" panose="020B0604020202020204"/>
              <a:buChar char="•"/>
            </a:pP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Busin</a:t>
            </a:r>
            <a:r>
              <a:rPr lang="en-US" sz="2500">
                <a:solidFill>
                  <a:srgbClr val="3B424E"/>
                </a:solidFill>
                <a:latin typeface="Droid Serif" panose="02020600060500020200"/>
                <a:ea typeface="Droid Serif" panose="02020600060500020200"/>
                <a:cs typeface="Droid Serif" panose="02020600060500020200"/>
                <a:sym typeface="Droid Serif" panose="02020600060500020200"/>
              </a:rPr>
              <a:t>ess Use: Helps identify key platforms for outreach, campaign targeting, and audience analysis.</a:t>
            </a:r>
            <a:endParaRPr lang="en-US" sz="2500">
              <a:solidFill>
                <a:srgbClr val="3B424E"/>
              </a:solidFill>
              <a:latin typeface="Droid Serif" panose="02020600060500020200"/>
              <a:ea typeface="Droid Serif" panose="02020600060500020200"/>
              <a:cs typeface="Droid Serif" panose="02020600060500020200"/>
              <a:sym typeface="Droid Serif" panose="02020600060500020200"/>
            </a:endParaRPr>
          </a:p>
          <a:p>
            <a:pPr algn="l">
              <a:lnSpc>
                <a:spcPts val="3500"/>
              </a:lnSpc>
            </a:pPr>
          </a:p>
          <a:p>
            <a:pPr algn="l">
              <a:lnSpc>
                <a:spcPts val="3500"/>
              </a:lnSpc>
            </a:pPr>
          </a:p>
        </p:txBody>
      </p:sp>
      <p:sp>
        <p:nvSpPr>
          <p:cNvPr id="8" name="TextBox 8"/>
          <p:cNvSpPr txBox="1"/>
          <p:nvPr/>
        </p:nvSpPr>
        <p:spPr>
          <a:xfrm>
            <a:off x="-772103" y="650875"/>
            <a:ext cx="11806109" cy="679450"/>
          </a:xfrm>
          <a:prstGeom prst="rect">
            <a:avLst/>
          </a:prstGeom>
        </p:spPr>
        <p:txBody>
          <a:bodyPr lIns="0" tIns="0" rIns="0" bIns="0" rtlCol="0" anchor="t">
            <a:spAutoFit/>
          </a:bodyPr>
          <a:lstStyle/>
          <a:p>
            <a:pPr algn="ctr">
              <a:lnSpc>
                <a:spcPts val="5600"/>
              </a:lnSpc>
            </a:pPr>
            <a:r>
              <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rPr>
              <a:t>Countplot :Posts by Platforms</a:t>
            </a:r>
            <a:endParaRPr lang="en-US" sz="4000" b="1">
              <a:solidFill>
                <a:srgbClr val="3B424E"/>
              </a:solidFill>
              <a:latin typeface="Droid Serif Bold" panose="02020800060500020200"/>
              <a:ea typeface="Droid Serif Bold" panose="02020800060500020200"/>
              <a:cs typeface="Droid Serif Bold" panose="02020800060500020200"/>
              <a:sym typeface="Droid Serif Bold" panose="020208000605000202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8797</Words>
  <Application>WPS Slides</Application>
  <PresentationFormat>On-screen Show (4:3)</PresentationFormat>
  <Paragraphs>202</Paragraphs>
  <Slides>20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Arial</vt:lpstr>
      <vt:lpstr>SimSun</vt:lpstr>
      <vt:lpstr>Wingdings</vt:lpstr>
      <vt:lpstr>Arial</vt:lpstr>
      <vt:lpstr>Droid Serif</vt:lpstr>
      <vt:lpstr>Droid Serif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Sentiment_Analysis</dc:title>
  <dc:creator/>
  <cp:lastModifiedBy>samruddhi patil</cp:lastModifiedBy>
  <cp:revision>2</cp:revision>
  <dcterms:created xsi:type="dcterms:W3CDTF">2006-08-16T00:00:00Z</dcterms:created>
  <dcterms:modified xsi:type="dcterms:W3CDTF">2025-04-21T10:33:36Z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863AF2C15ED04AC9BD9F4D4E5E096721_12</vt:lpwstr>
  </property>
  <property fmtid="{D5CDD505-2E9C-101B-9397-08002B2CF9AE}" pid="3" name="KSOProductBuildVer">
    <vt:lpwstr>1033-12.2.0.20795</vt:lpwstr>
  </property>
</Properties>
</file>