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56" r:id="rId1"/>
  </p:sldMasterIdLst>
  <p:sldIdLst>
    <p:sldId id="290" r:id="rId2"/>
    <p:sldId id="287" r:id="rId3"/>
    <p:sldId id="257" r:id="rId4"/>
    <p:sldId id="266" r:id="rId5"/>
    <p:sldId id="291" r:id="rId6"/>
    <p:sldId id="277" r:id="rId7"/>
    <p:sldId id="259" r:id="rId8"/>
    <p:sldId id="260" r:id="rId9"/>
    <p:sldId id="289" r:id="rId10"/>
    <p:sldId id="261" r:id="rId11"/>
    <p:sldId id="262" r:id="rId12"/>
    <p:sldId id="263" r:id="rId13"/>
    <p:sldId id="265" r:id="rId14"/>
    <p:sldId id="276" r:id="rId15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>
        <p:scale>
          <a:sx n="77" d="100"/>
          <a:sy n="77" d="100"/>
        </p:scale>
        <p:origin x="-869" y="-3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438400" y="3159761"/>
            <a:ext cx="6096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6320" y="1219200"/>
            <a:ext cx="100584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44800" y="3375491"/>
            <a:ext cx="82296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4800" y="685802"/>
            <a:ext cx="77216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2800" y="609601"/>
            <a:ext cx="28448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0800" y="685801"/>
            <a:ext cx="67056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689600" y="4074498"/>
            <a:ext cx="6096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0" y="4267368"/>
            <a:ext cx="49784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0" y="1905000"/>
            <a:ext cx="804672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792224" y="658368"/>
            <a:ext cx="4364736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6705600" y="658369"/>
            <a:ext cx="4364736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8160" y="661976"/>
            <a:ext cx="4364736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92224" y="1371600"/>
            <a:ext cx="43688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05600" y="661976"/>
            <a:ext cx="4364736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05600" y="1371600"/>
            <a:ext cx="4364736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08853" y="520192"/>
            <a:ext cx="6096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73707" y="520192"/>
            <a:ext cx="6096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105227" y="1774588"/>
            <a:ext cx="6096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600" y="685801"/>
            <a:ext cx="57912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0" y="685801"/>
            <a:ext cx="34544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25600" y="612776"/>
            <a:ext cx="89408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00" y="3453047"/>
            <a:ext cx="67056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47136" y="3331464"/>
            <a:ext cx="6096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830961" y="1038441"/>
            <a:ext cx="965416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557464" y="419133"/>
            <a:ext cx="5538472" cy="5973945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4370607" y="116855"/>
            <a:ext cx="8639149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6320" y="4876800"/>
            <a:ext cx="100584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4800" y="685802"/>
            <a:ext cx="8128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00" y="615473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FDE934FF-F4E1-47C5-9CA5-30A81DDE2BE4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80" y="6154739"/>
            <a:ext cx="6096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280" y="5842000"/>
            <a:ext cx="28448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12034" y="615350"/>
            <a:ext cx="10058400" cy="2964611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charset="0"/>
                <a:cs typeface="Algerian" panose="04020705040A02060702" charset="0"/>
              </a:rPr>
              <a:t>BITCOIN TRANSACTION: FROM THE CREATION TO VALIDATION, </a:t>
            </a:r>
            <a:br>
              <a:rPr lang="en-US" dirty="0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charset="0"/>
                <a:cs typeface="Algerian" panose="04020705040A02060702" charset="0"/>
              </a:rPr>
            </a:br>
            <a:r>
              <a:rPr lang="en-US" dirty="0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charset="0"/>
                <a:cs typeface="Algerian" panose="04020705040A02060702" charset="0"/>
              </a:rPr>
              <a:t>A  PROTOCOL OVERVIEW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552090" y="3159575"/>
            <a:ext cx="3148642" cy="2991059"/>
          </a:xfrm>
        </p:spPr>
        <p:txBody>
          <a:bodyPr/>
          <a:lstStyle/>
          <a:p>
            <a:pPr marL="18288" indent="0" algn="just">
              <a:buNone/>
            </a:pPr>
            <a:r>
              <a:rPr lang="en-US" sz="2000" b="1" dirty="0" smtClean="0">
                <a:latin typeface="Times New Roman" panose="02020603050405020304" charset="0"/>
                <a:cs typeface="Times New Roman" panose="02020603050405020304" charset="0"/>
              </a:rPr>
              <a:t>Under the Guidance  of   </a:t>
            </a:r>
            <a:r>
              <a:rPr lang="en-US" sz="2000" dirty="0" smtClean="0">
                <a:latin typeface="Times New Roman" panose="02020603050405020304" charset="0"/>
                <a:cs typeface="Times New Roman" panose="02020603050405020304" charset="0"/>
              </a:rPr>
              <a:t>                                                                                      </a:t>
            </a:r>
            <a:r>
              <a:rPr lang="en-US" sz="2000" b="1" dirty="0" smtClean="0">
                <a:latin typeface="Times New Roman" panose="02020603050405020304" charset="0"/>
                <a:cs typeface="Times New Roman" panose="02020603050405020304" charset="0"/>
              </a:rPr>
              <a:t>                                                                                   </a:t>
            </a:r>
            <a:endParaRPr lang="en-US" sz="20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8288" indent="0">
              <a:buNone/>
            </a:pPr>
            <a:r>
              <a:rPr lang="en-US" sz="2000" b="1" dirty="0">
                <a:latin typeface="Times New Roman" panose="02020603050405020304" charset="0"/>
                <a:cs typeface="Times New Roman" panose="02020603050405020304" charset="0"/>
              </a:rPr>
              <a:t>Mr. SUHAS K C                                                                                    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                                    </a:t>
            </a:r>
            <a:r>
              <a:rPr lang="en-US" sz="2000" b="1" dirty="0">
                <a:latin typeface="Times New Roman" panose="02020603050405020304" charset="0"/>
                <a:cs typeface="Times New Roman" panose="02020603050405020304" charset="0"/>
              </a:rPr>
              <a:t>Assistant  Professor,                                      </a:t>
            </a:r>
            <a:r>
              <a:rPr lang="en-US" sz="20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                    </a:t>
            </a:r>
            <a:r>
              <a:rPr lang="en-US" sz="2000" b="1" dirty="0">
                <a:latin typeface="Times New Roman" panose="02020603050405020304" charset="0"/>
                <a:cs typeface="Times New Roman" panose="02020603050405020304" charset="0"/>
              </a:rPr>
              <a:t>                                         </a:t>
            </a:r>
          </a:p>
          <a:p>
            <a:pPr marL="18288" indent="0" algn="just">
              <a:buNone/>
            </a:pPr>
            <a:r>
              <a:rPr lang="en-US" sz="2000" b="1" dirty="0">
                <a:latin typeface="Times New Roman" panose="02020603050405020304" charset="0"/>
                <a:cs typeface="Times New Roman" panose="02020603050405020304" charset="0"/>
              </a:rPr>
              <a:t>Dept. of CSE,                                                                                     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8288" indent="0" algn="just">
              <a:buNone/>
            </a:pPr>
            <a:r>
              <a:rPr lang="en-US" sz="2000" b="1" dirty="0">
                <a:latin typeface="Times New Roman" panose="02020603050405020304" charset="0"/>
                <a:cs typeface="Times New Roman" panose="02020603050405020304" charset="0"/>
              </a:rPr>
              <a:t>CIT, Gubbi</a:t>
            </a:r>
          </a:p>
          <a:p>
            <a:pPr marL="18288" indent="0" algn="just">
              <a:buNone/>
            </a:pPr>
            <a:r>
              <a:rPr lang="en-US" sz="2000" b="1" dirty="0">
                <a:latin typeface="Times New Roman" panose="02020603050405020304" charset="0"/>
                <a:cs typeface="Times New Roman" panose="02020603050405020304" charset="0"/>
              </a:rPr>
              <a:t>Tumakuru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8371153" y="3267912"/>
            <a:ext cx="3293074" cy="2708695"/>
          </a:xfrm>
        </p:spPr>
        <p:txBody>
          <a:bodyPr/>
          <a:lstStyle/>
          <a:p>
            <a:pPr marL="18288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Presented by</a:t>
            </a:r>
          </a:p>
          <a:p>
            <a:pPr marL="18288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SUHAS V</a:t>
            </a:r>
          </a:p>
          <a:p>
            <a:pPr marL="18288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1CG16CS100</a:t>
            </a:r>
          </a:p>
          <a:p>
            <a:pPr marL="18288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VIII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Sem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‘B’ Sec </a:t>
            </a:r>
          </a:p>
          <a:p>
            <a:pPr marL="18288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CIT, Gubbi</a:t>
            </a:r>
          </a:p>
          <a:p>
            <a:pPr marL="18288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Tumakuru</a:t>
            </a:r>
            <a:endParaRPr lang="en-IN" sz="20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6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40802" y="1082808"/>
            <a:ext cx="2278269" cy="46496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670" y="529086"/>
            <a:ext cx="10058400" cy="914400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Algerian" panose="04020705040A02060702" charset="0"/>
                <a:cs typeface="Algerian" panose="04020705040A02060702" charset="0"/>
              </a:rPr>
              <a:t/>
            </a:r>
            <a:br>
              <a:rPr lang="en-US" sz="3600" dirty="0">
                <a:latin typeface="Algerian" panose="04020705040A02060702" charset="0"/>
                <a:cs typeface="Algerian" panose="04020705040A02060702" charset="0"/>
              </a:rPr>
            </a:br>
            <a:r>
              <a:rPr lang="en-US" sz="4400" dirty="0">
                <a:solidFill>
                  <a:srgbClr val="FF0000"/>
                </a:solidFill>
                <a:latin typeface="Algerian" panose="04020705040A02060702" charset="0"/>
                <a:cs typeface="Algerian" panose="04020705040A02060702" charset="0"/>
              </a:rPr>
              <a:t>B</a:t>
            </a:r>
            <a:r>
              <a:rPr lang="en-US" sz="4400" dirty="0" smtClean="0">
                <a:solidFill>
                  <a:srgbClr val="FF0000"/>
                </a:solidFill>
                <a:latin typeface="Algerian" panose="04020705040A02060702" charset="0"/>
                <a:cs typeface="Algerian" panose="04020705040A02060702" charset="0"/>
              </a:rPr>
              <a:t>. Block </a:t>
            </a:r>
            <a:r>
              <a:rPr lang="en-US" sz="4400" dirty="0">
                <a:solidFill>
                  <a:srgbClr val="FF0000"/>
                </a:solidFill>
                <a:latin typeface="Algerian" panose="04020705040A02060702" charset="0"/>
                <a:cs typeface="Algerian" panose="04020705040A02060702" charset="0"/>
              </a:rPr>
              <a:t>data </a:t>
            </a:r>
            <a:r>
              <a:rPr lang="en-US" sz="4400" dirty="0" smtClean="0">
                <a:solidFill>
                  <a:srgbClr val="FF0000"/>
                </a:solidFill>
                <a:latin typeface="Algerian" panose="04020705040A02060702" charset="0"/>
                <a:cs typeface="Algerian" panose="04020705040A02060702" charset="0"/>
              </a:rPr>
              <a:t>structure:</a:t>
            </a:r>
            <a:endParaRPr lang="en-US" sz="4400" dirty="0">
              <a:solidFill>
                <a:srgbClr val="FF0000"/>
              </a:solidFill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46774" y="6052619"/>
            <a:ext cx="4045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Fig. </a:t>
            </a:r>
            <a:r>
              <a:rPr lang="en-US" sz="2000" dirty="0" smtClean="0"/>
              <a:t> </a:t>
            </a:r>
            <a:r>
              <a:rPr lang="en-US" sz="2000" dirty="0"/>
              <a:t>Block data structure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6127" y="2194413"/>
            <a:ext cx="9877777" cy="3450696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Bitcoin core software uses four </a:t>
            </a:r>
            <a:r>
              <a:rPr lang="en-US" sz="2400" dirty="0" smtClean="0">
                <a:latin typeface="Times New Roman" panose="02020603050405020304" charset="0"/>
                <a:cs typeface="Times New Roman" panose="02020603050405020304" charset="0"/>
              </a:rPr>
              <a:t>databases:-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Raw block </a:t>
            </a:r>
            <a:r>
              <a:rPr lang="en-US" sz="2400" dirty="0" smtClean="0">
                <a:latin typeface="Times New Roman" panose="02020603050405020304" charset="0"/>
                <a:cs typeface="Times New Roman" panose="02020603050405020304" charset="0"/>
              </a:rPr>
              <a:t>data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Block </a:t>
            </a:r>
            <a:r>
              <a:rPr lang="en-US" sz="2400" dirty="0" smtClean="0">
                <a:latin typeface="Times New Roman" panose="02020603050405020304" charset="0"/>
                <a:cs typeface="Times New Roman" panose="02020603050405020304" charset="0"/>
              </a:rPr>
              <a:t>index 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400" dirty="0" smtClean="0">
                <a:latin typeface="Times New Roman" panose="02020603050405020304" charset="0"/>
                <a:cs typeface="Times New Roman" panose="02020603050405020304" charset="0"/>
              </a:rPr>
              <a:t>Unspent transaction output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Raw undo </a:t>
            </a:r>
            <a:r>
              <a:rPr lang="en-US" sz="2400" dirty="0" smtClean="0">
                <a:latin typeface="Times New Roman" panose="02020603050405020304" charset="0"/>
                <a:cs typeface="Times New Roman" panose="02020603050405020304" charset="0"/>
              </a:rPr>
              <a:t>data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659" y="649857"/>
            <a:ext cx="10058400" cy="914400"/>
          </a:xfrm>
        </p:spPr>
        <p:txBody>
          <a:bodyPr/>
          <a:lstStyle/>
          <a:p>
            <a:r>
              <a:rPr lang="en-US" sz="4000" dirty="0">
                <a:solidFill>
                  <a:srgbClr val="FF0000"/>
                </a:solidFill>
                <a:latin typeface="Algerian" pitchFamily="82" charset="0"/>
                <a:cs typeface="Algerian" panose="04020705040A02060702" charset="0"/>
              </a:rPr>
              <a:t>C</a:t>
            </a:r>
            <a:r>
              <a:rPr lang="en-US" sz="4000" dirty="0">
                <a:solidFill>
                  <a:srgbClr val="FF0000"/>
                </a:solidFill>
                <a:latin typeface="Algerian" pitchFamily="82" charset="0"/>
                <a:cs typeface="Times New Roman" panose="02020603050405020304" charset="0"/>
              </a:rPr>
              <a:t>. </a:t>
            </a:r>
            <a:r>
              <a:rPr lang="en-US" sz="4000" dirty="0" smtClean="0">
                <a:solidFill>
                  <a:srgbClr val="FF0000"/>
                </a:solidFill>
                <a:latin typeface="Algerian" pitchFamily="82" charset="0"/>
                <a:cs typeface="Algerian" panose="04020705040A02060702" charset="0"/>
              </a:rPr>
              <a:t>Databases:</a:t>
            </a:r>
            <a:endParaRPr lang="en-US" sz="4000" dirty="0">
              <a:solidFill>
                <a:srgbClr val="FF0000"/>
              </a:solidFill>
              <a:latin typeface="Algerian" pitchFamily="82" charset="0"/>
              <a:cs typeface="Algerian" panose="04020705040A0206070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2865" y="1899312"/>
            <a:ext cx="9877777" cy="422175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100" dirty="0">
                <a:latin typeface="Times New Roman" panose="02020603050405020304" charset="0"/>
                <a:cs typeface="Times New Roman" panose="02020603050405020304" charset="0"/>
              </a:rPr>
              <a:t>After the Transaction creation it should be </a:t>
            </a:r>
            <a:r>
              <a:rPr lang="en-US" sz="3100" dirty="0" smtClean="0">
                <a:latin typeface="Times New Roman" panose="02020603050405020304" charset="0"/>
                <a:cs typeface="Times New Roman" panose="02020603050405020304" charset="0"/>
              </a:rPr>
              <a:t>validated.  </a:t>
            </a:r>
            <a:endParaRPr lang="en-US" sz="31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Transaction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creation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Transaction validation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            a.  Version verification</a:t>
            </a:r>
          </a:p>
          <a:p>
            <a:pPr marL="0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            b.  Simple verification</a:t>
            </a:r>
          </a:p>
          <a:p>
            <a:pPr marL="0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            c.  Signature verification</a:t>
            </a:r>
          </a:p>
          <a:p>
            <a:pPr marL="0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            d.  Locktime </a:t>
            </a: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verification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endParaRPr lang="en-US" sz="31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endParaRPr lang="en-US" sz="31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110" y="667109"/>
            <a:ext cx="10058400" cy="914400"/>
          </a:xfrm>
        </p:spPr>
        <p:txBody>
          <a:bodyPr/>
          <a:lstStyle/>
          <a:p>
            <a:r>
              <a:rPr lang="en-US" sz="3600" dirty="0">
                <a:latin typeface="Algerian" panose="04020705040A02060702" charset="0"/>
                <a:cs typeface="Algerian" panose="04020705040A02060702" charset="0"/>
              </a:rPr>
              <a:t/>
            </a:r>
            <a:br>
              <a:rPr lang="en-US" sz="3600" dirty="0">
                <a:latin typeface="Algerian" panose="04020705040A02060702" charset="0"/>
                <a:cs typeface="Algerian" panose="04020705040A02060702" charset="0"/>
              </a:rPr>
            </a:br>
            <a:r>
              <a:rPr lang="en-US" sz="3600" dirty="0">
                <a:latin typeface="Algerian" panose="04020705040A02060702" charset="0"/>
                <a:cs typeface="Algerian" panose="04020705040A02060702" charset="0"/>
              </a:rPr>
              <a:t> </a:t>
            </a:r>
            <a:r>
              <a:rPr lang="en-US" sz="4000" dirty="0">
                <a:solidFill>
                  <a:srgbClr val="FF0000"/>
                </a:solidFill>
                <a:latin typeface="Algerian" panose="04020705040A02060702" charset="0"/>
                <a:cs typeface="Algerian" panose="04020705040A02060702" charset="0"/>
              </a:rPr>
              <a:t>Validation </a:t>
            </a:r>
            <a:r>
              <a:rPr lang="en-US" sz="4000" dirty="0" smtClean="0">
                <a:solidFill>
                  <a:srgbClr val="FF0000"/>
                </a:solidFill>
                <a:latin typeface="Algerian" panose="04020705040A02060702" charset="0"/>
                <a:cs typeface="Algerian" panose="04020705040A02060702" charset="0"/>
              </a:rPr>
              <a:t>methodS:</a:t>
            </a:r>
            <a:endParaRPr lang="en-US" sz="4000" dirty="0">
              <a:solidFill>
                <a:srgbClr val="FF0000"/>
              </a:solidFill>
              <a:latin typeface="Algerian" panose="04020705040A02060702" charset="0"/>
              <a:cs typeface="Algerian" panose="04020705040A0206070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1443" y="2721637"/>
            <a:ext cx="8128000" cy="36575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600" dirty="0" smtClean="0">
                <a:latin typeface="Times New Roman" panose="02020603050405020304" charset="0"/>
                <a:cs typeface="Times New Roman" panose="02020603050405020304" charset="0"/>
              </a:rPr>
              <a:t>The </a:t>
            </a:r>
            <a:r>
              <a:rPr lang="en-US" sz="2600" dirty="0">
                <a:latin typeface="Times New Roman" panose="02020603050405020304" charset="0"/>
                <a:cs typeface="Times New Roman" panose="02020603050405020304" charset="0"/>
              </a:rPr>
              <a:t>expensive element of  the validation  is the verification of script which needs more computational power.</a:t>
            </a:r>
          </a:p>
          <a:p>
            <a: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600" dirty="0">
                <a:latin typeface="Times New Roman" panose="02020603050405020304" charset="0"/>
                <a:cs typeface="Times New Roman" panose="02020603050405020304" charset="0"/>
              </a:rPr>
              <a:t>The protocol ensures that valid blocks are added to </a:t>
            </a:r>
            <a:r>
              <a:rPr lang="en-US" sz="2600" dirty="0" smtClean="0">
                <a:latin typeface="Times New Roman" panose="02020603050405020304" charset="0"/>
                <a:cs typeface="Times New Roman" panose="02020603050405020304" charset="0"/>
              </a:rPr>
              <a:t>blockchain.</a:t>
            </a:r>
            <a:endParaRPr lang="en-US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20000"/>
              </a:lnSpc>
              <a:spcBef>
                <a:spcPts val="20"/>
              </a:spcBef>
              <a:spcAft>
                <a:spcPts val="0"/>
              </a:spcAft>
            </a:pPr>
            <a:endParaRPr lang="en-US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lang="en-US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855" y="684362"/>
            <a:ext cx="10058400" cy="91440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lgerian" panose="04020705040A02060702" charset="0"/>
                <a:cs typeface="Algerian" panose="04020705040A02060702" charset="0"/>
              </a:rPr>
              <a:t/>
            </a:r>
            <a:br>
              <a:rPr lang="en-US" sz="4000" dirty="0">
                <a:latin typeface="Algerian" panose="04020705040A02060702" charset="0"/>
                <a:cs typeface="Algerian" panose="04020705040A02060702" charset="0"/>
              </a:rPr>
            </a:br>
            <a:r>
              <a:rPr lang="en-US" sz="4000" dirty="0">
                <a:solidFill>
                  <a:srgbClr val="FF0000"/>
                </a:solidFill>
                <a:latin typeface="Algerian" panose="04020705040A02060702" charset="0"/>
                <a:cs typeface="Algerian" panose="04020705040A02060702" charset="0"/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latin typeface="Algerian" panose="04020705040A02060702" charset="0"/>
                <a:cs typeface="Algerian" panose="04020705040A02060702" charset="0"/>
              </a:rPr>
              <a:t>CONCLUSION:</a:t>
            </a:r>
            <a:endParaRPr lang="en-US" sz="4400" dirty="0">
              <a:solidFill>
                <a:srgbClr val="FF0000"/>
              </a:solidFill>
              <a:latin typeface="Algerian" panose="04020705040A02060702" charset="0"/>
              <a:cs typeface="Algerian" panose="04020705040A0206070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11" y="1889185"/>
            <a:ext cx="10446589" cy="2454216"/>
          </a:xfrm>
        </p:spPr>
        <p:txBody>
          <a:bodyPr>
            <a:normAutofit fontScale="77500" lnSpcReduction="20000"/>
            <a:scene3d>
              <a:camera prst="orthographicFront"/>
              <a:lightRig rig="threePt" dir="t"/>
            </a:scene3d>
          </a:bodyPr>
          <a:lstStyle/>
          <a:p>
            <a:pPr marL="0" indent="0">
              <a:buNone/>
            </a:pPr>
            <a:endParaRPr lang="en-US" sz="4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sz="4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sz="7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lonna MT" pitchFamily="82" charset="0"/>
                <a:cs typeface="Times New Roman" panose="02020603050405020304" charset="0"/>
              </a:rPr>
              <a:t>                          </a:t>
            </a:r>
            <a:r>
              <a:rPr lang="en-US" sz="10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lonna MT" pitchFamily="82" charset="0"/>
                <a:cs typeface="Algerian" panose="04020705040A02060702" charset="0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502" y="555586"/>
            <a:ext cx="10972800" cy="984250"/>
          </a:xfrm>
        </p:spPr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  <a:latin typeface="Algerian" panose="04020705040A02060702" charset="0"/>
                <a:cs typeface="Algerian" panose="04020705040A02060702" charset="0"/>
              </a:rPr>
              <a:t>CONTENTS:</a:t>
            </a:r>
            <a:endParaRPr lang="en-US" sz="4000" dirty="0">
              <a:solidFill>
                <a:srgbClr val="FF0000"/>
              </a:solidFill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75118" y="1742537"/>
            <a:ext cx="9497682" cy="420969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514350" indent="-51435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OBJECTIVE</a:t>
            </a:r>
          </a:p>
          <a:p>
            <a:pPr marL="514350" indent="-51435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OVERVIEW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SYSTEM DESIGN</a:t>
            </a:r>
          </a:p>
          <a:p>
            <a:pPr marL="514350" indent="-51435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STRUCTURES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VALIDATION METHODS</a:t>
            </a:r>
          </a:p>
          <a:p>
            <a:pPr marL="514350" indent="-51435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325774" y="1054429"/>
            <a:ext cx="4779962" cy="507841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2800" dirty="0" smtClean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2800" dirty="0" smtClean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lnSpc>
                <a:spcPct val="12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8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Bitcoin </a:t>
            </a:r>
            <a:r>
              <a:rPr lang="en-US"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was introduced by Satoshi Nakomoto in November 2008.</a:t>
            </a:r>
          </a:p>
          <a:p>
            <a:pPr>
              <a:lnSpc>
                <a:spcPct val="12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Bitcoin is a </a:t>
            </a:r>
            <a:r>
              <a:rPr lang="en-US" sz="28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decentralized </a:t>
            </a:r>
            <a:r>
              <a:rPr lang="en-US"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cryptographic currency and first to implement </a:t>
            </a:r>
            <a:r>
              <a:rPr lang="en-US" sz="28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block chain. </a:t>
            </a:r>
            <a:endParaRPr lang="en-US"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lnSpc>
                <a:spcPct val="120000"/>
              </a:lnSpc>
              <a:spcBef>
                <a:spcPts val="2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Bitcoin is referring to token/currency </a:t>
            </a:r>
            <a:r>
              <a:rPr lang="en-US" sz="28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associated </a:t>
            </a:r>
            <a:r>
              <a:rPr lang="en-US"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with </a:t>
            </a:r>
            <a:r>
              <a:rPr lang="en-US" sz="28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technology.</a:t>
            </a:r>
            <a:endParaRPr lang="en-US"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2800" dirty="0">
              <a:sym typeface="+mn-ea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0494" y="457201"/>
            <a:ext cx="10058400" cy="977660"/>
          </a:xfrm>
        </p:spPr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  <a:latin typeface="Algerian" pitchFamily="82" charset="0"/>
              </a:rPr>
              <a:t>INTRODUCTION:</a:t>
            </a:r>
            <a:endParaRPr lang="en-IN" sz="4000" dirty="0">
              <a:solidFill>
                <a:srgbClr val="FF0000"/>
              </a:solidFill>
              <a:latin typeface="Algerian" pitchFamily="8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66" y="1805077"/>
            <a:ext cx="6080976" cy="3886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9711" y="712241"/>
            <a:ext cx="9819736" cy="461513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lang="en-US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lang="en-US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The challenges that expected to </a:t>
            </a:r>
            <a:r>
              <a:rPr lang="en-US" sz="2400" dirty="0" smtClean="0">
                <a:latin typeface="Times New Roman" panose="02020603050405020304" charset="0"/>
                <a:cs typeface="Times New Roman" panose="02020603050405020304" charset="0"/>
              </a:rPr>
              <a:t>resolve:-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Autonomous </a:t>
            </a:r>
            <a:r>
              <a:rPr lang="en-US" sz="2400" dirty="0" smtClean="0">
                <a:latin typeface="Times New Roman" panose="02020603050405020304" charset="0"/>
                <a:cs typeface="Times New Roman" panose="02020603050405020304" charset="0"/>
              </a:rPr>
              <a:t>decision 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making:</a:t>
            </a:r>
          </a:p>
          <a:p>
            <a: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Standardization: </a:t>
            </a:r>
          </a:p>
          <a:p>
            <a:pPr algn="l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400" dirty="0" smtClean="0">
                <a:latin typeface="Times New Roman" panose="02020603050405020304" charset="0"/>
                <a:cs typeface="Times New Roman" panose="02020603050405020304" charset="0"/>
              </a:rPr>
              <a:t>Safe, reliable 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and effective communication: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822" y="1107057"/>
            <a:ext cx="10058400" cy="914400"/>
          </a:xfrm>
        </p:spPr>
        <p:txBody>
          <a:bodyPr/>
          <a:lstStyle/>
          <a:p>
            <a:r>
              <a:rPr lang="en-US" sz="4000" dirty="0">
                <a:solidFill>
                  <a:srgbClr val="FF0000"/>
                </a:solidFill>
                <a:latin typeface="Algerian" panose="04020705040A02060702" charset="0"/>
                <a:cs typeface="Algerian" panose="04020705040A02060702" charset="0"/>
              </a:rPr>
              <a:t> </a:t>
            </a:r>
            <a:r>
              <a:rPr lang="en-US" sz="4000" dirty="0" smtClean="0">
                <a:solidFill>
                  <a:srgbClr val="FF0000"/>
                </a:solidFill>
                <a:latin typeface="Algerian" panose="04020705040A02060702" charset="0"/>
                <a:cs typeface="Algerian" panose="04020705040A02060702" charset="0"/>
              </a:rPr>
              <a:t>OBJECTIVE:</a:t>
            </a:r>
            <a:endParaRPr lang="en-US" sz="4000" dirty="0">
              <a:solidFill>
                <a:srgbClr val="FF0000"/>
              </a:solidFill>
              <a:latin typeface="Algerian" panose="04020705040A02060702" charset="0"/>
              <a:cs typeface="Algerian" panose="04020705040A0206070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10522" y="1918251"/>
            <a:ext cx="8128000" cy="474096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bitcoin is divided in satoshi, 1 BTC = 100,000,000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satoshi.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Bitcoin is first of all a network of nodes, each one storing the blockchain.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400" dirty="0" smtClean="0"/>
              <a:t>Everyone </a:t>
            </a:r>
            <a:r>
              <a:rPr lang="en-US" sz="2400" dirty="0"/>
              <a:t>can verify the content of the blockchain and this content is replicated on each node of the </a:t>
            </a:r>
            <a:r>
              <a:rPr lang="en-US" sz="2400" dirty="0" smtClean="0"/>
              <a:t>network. 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18288" indent="0">
              <a:buClr>
                <a:schemeClr val="tx1"/>
              </a:buClr>
              <a:buNone/>
            </a:pP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18267" y="682487"/>
            <a:ext cx="10058400" cy="914400"/>
          </a:xfrm>
        </p:spPr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  <a:latin typeface="Algerian" pitchFamily="82" charset="0"/>
              </a:rPr>
              <a:t>Overview:</a:t>
            </a:r>
            <a:endParaRPr lang="en-IN" sz="4000" dirty="0">
              <a:solidFill>
                <a:srgbClr val="FF0000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767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660" y="983119"/>
            <a:ext cx="10972800" cy="5224145"/>
          </a:xfrm>
        </p:spPr>
        <p:txBody>
          <a:bodyPr>
            <a:normAutofit/>
          </a:bodyPr>
          <a:lstStyle/>
          <a:p>
            <a:endParaRPr lang="en-US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8288" indent="0">
              <a:buNone/>
            </a:pPr>
            <a:endParaRPr lang="en-US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18288" indent="0">
              <a:buNone/>
            </a:pPr>
            <a:r>
              <a:rPr lang="en-US" sz="2800" dirty="0" smtClean="0">
                <a:latin typeface="Times New Roman" panose="02020603050405020304" charset="0"/>
                <a:cs typeface="Times New Roman" panose="02020603050405020304" charset="0"/>
              </a:rPr>
              <a:t>It consists of four parts:-</a:t>
            </a:r>
            <a:endParaRPr lang="en-US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800" dirty="0" smtClean="0">
                <a:latin typeface="Times New Roman" panose="02020603050405020304" charset="0"/>
                <a:cs typeface="Times New Roman" panose="02020603050405020304" charset="0"/>
              </a:rPr>
              <a:t>Transaction:</a:t>
            </a:r>
            <a:endParaRPr lang="en-US" sz="2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800" dirty="0" smtClean="0">
                <a:latin typeface="Times New Roman" panose="02020603050405020304" charset="0"/>
                <a:cs typeface="Times New Roman" panose="02020603050405020304" charset="0"/>
              </a:rPr>
              <a:t>Blocks:          </a:t>
            </a:r>
            <a:endParaRPr lang="en-US" sz="2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800" dirty="0" smtClean="0">
                <a:latin typeface="Times New Roman" panose="02020603050405020304" charset="0"/>
                <a:cs typeface="Times New Roman" panose="02020603050405020304" charset="0"/>
              </a:rPr>
              <a:t>Block chain:	 </a:t>
            </a:r>
            <a:endParaRPr lang="en-US" sz="26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800" dirty="0" smtClean="0">
                <a:latin typeface="Times New Roman" panose="02020603050405020304" charset="0"/>
                <a:cs typeface="Times New Roman" panose="02020603050405020304" charset="0"/>
              </a:rPr>
              <a:t>Block chain forks:</a:t>
            </a:r>
            <a:endParaRPr lang="en-US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      </a:t>
            </a:r>
            <a:r>
              <a:rPr lang="en-US" sz="2800" dirty="0" smtClean="0">
                <a:latin typeface="Times New Roman" panose="02020603050405020304" charset="0"/>
                <a:cs typeface="Times New Roman" panose="02020603050405020304" charset="0"/>
              </a:rPr>
              <a:t>     </a:t>
            </a:r>
            <a:endParaRPr lang="en-US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965" y="615351"/>
            <a:ext cx="10058400" cy="914400"/>
          </a:xfrm>
        </p:spPr>
        <p:txBody>
          <a:bodyPr/>
          <a:lstStyle/>
          <a:p>
            <a:r>
              <a:rPr lang="en-US" sz="4000" dirty="0">
                <a:solidFill>
                  <a:srgbClr val="FF0000"/>
                </a:solidFill>
                <a:latin typeface="Algerian" panose="04020705040A02060702" charset="0"/>
                <a:cs typeface="Algerian" panose="04020705040A02060702" charset="0"/>
              </a:rPr>
              <a:t> System </a:t>
            </a:r>
            <a:r>
              <a:rPr lang="en-US" sz="4000" dirty="0" smtClean="0">
                <a:solidFill>
                  <a:srgbClr val="FF0000"/>
                </a:solidFill>
                <a:latin typeface="Algerian" panose="04020705040A02060702" charset="0"/>
                <a:cs typeface="Algerian" panose="04020705040A02060702" charset="0"/>
              </a:rPr>
              <a:t>dEsign:</a:t>
            </a:r>
            <a:endParaRPr lang="en-US" sz="4000" dirty="0">
              <a:solidFill>
                <a:srgbClr val="FF0000"/>
              </a:solidFill>
              <a:latin typeface="Algerian" panose="04020705040A02060702" charset="0"/>
              <a:cs typeface="Algerian" panose="04020705040A0206070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rchitecture-and-interaction-between-the-data-of-Bitcoin-Cor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6407" y="1421296"/>
            <a:ext cx="6965253" cy="42440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62" y="237225"/>
            <a:ext cx="10058400" cy="900023"/>
          </a:xfrm>
        </p:spPr>
        <p:txBody>
          <a:bodyPr/>
          <a:lstStyle/>
          <a:p>
            <a:r>
              <a:rPr lang="en-US" sz="4000" dirty="0">
                <a:latin typeface="Algerian" panose="04020705040A02060702" charset="0"/>
                <a:cs typeface="Algerian" panose="04020705040A02060702" charset="0"/>
              </a:rPr>
              <a:t> </a:t>
            </a:r>
            <a:r>
              <a:rPr lang="en-US" sz="4000" dirty="0">
                <a:solidFill>
                  <a:srgbClr val="FF0000"/>
                </a:solidFill>
                <a:latin typeface="Algerian" panose="04020705040A02060702" charset="0"/>
                <a:cs typeface="Algerian" panose="04020705040A02060702" charset="0"/>
              </a:rPr>
              <a:t>Data </a:t>
            </a:r>
            <a:r>
              <a:rPr lang="en-US" sz="4000" dirty="0" smtClean="0">
                <a:solidFill>
                  <a:srgbClr val="FF0000"/>
                </a:solidFill>
                <a:latin typeface="Algerian" panose="04020705040A02060702" charset="0"/>
                <a:cs typeface="Algerian" panose="04020705040A02060702" charset="0"/>
              </a:rPr>
              <a:t>structureS:</a:t>
            </a:r>
            <a:endParaRPr lang="en-US" sz="4000" dirty="0"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34478" y="6090093"/>
            <a:ext cx="8507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Fig. Architecture and interaction between the data of Bitcoin Core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435" y="326714"/>
            <a:ext cx="10972800" cy="1007110"/>
          </a:xfrm>
        </p:spPr>
        <p:txBody>
          <a:bodyPr/>
          <a:lstStyle/>
          <a:p>
            <a:r>
              <a:rPr lang="en-US" sz="4000" dirty="0">
                <a:solidFill>
                  <a:srgbClr val="FF0000"/>
                </a:solidFill>
                <a:latin typeface="Algerian" panose="04020705040A02060702" charset="0"/>
                <a:cs typeface="Algerian" panose="04020705040A02060702" charset="0"/>
              </a:rPr>
              <a:t>A</a:t>
            </a:r>
            <a:r>
              <a:rPr lang="en-US" sz="4000" dirty="0" smtClean="0">
                <a:solidFill>
                  <a:srgbClr val="FF0000"/>
                </a:solidFill>
                <a:latin typeface="Algerian" panose="04020705040A02060702" charset="0"/>
                <a:cs typeface="Algerian" panose="04020705040A02060702" charset="0"/>
              </a:rPr>
              <a:t>. Transaction </a:t>
            </a:r>
            <a:r>
              <a:rPr lang="en-US" sz="4000" dirty="0">
                <a:solidFill>
                  <a:srgbClr val="FF0000"/>
                </a:solidFill>
                <a:latin typeface="Algerian" panose="04020705040A02060702" charset="0"/>
                <a:cs typeface="Algerian" panose="04020705040A02060702" charset="0"/>
              </a:rPr>
              <a:t>Data </a:t>
            </a:r>
            <a:r>
              <a:rPr lang="en-US" sz="4000" dirty="0" smtClean="0">
                <a:solidFill>
                  <a:srgbClr val="FF0000"/>
                </a:solidFill>
                <a:latin typeface="Algerian" panose="04020705040A02060702" charset="0"/>
                <a:cs typeface="Algerian" panose="04020705040A02060702" charset="0"/>
              </a:rPr>
              <a:t>Structure:</a:t>
            </a:r>
            <a:endParaRPr lang="en-US" sz="4000" dirty="0">
              <a:solidFill>
                <a:srgbClr val="FF0000"/>
              </a:solidFill>
              <a:latin typeface="Algerian" panose="04020705040A02060702" charset="0"/>
              <a:cs typeface="Algerian" panose="04020705040A02060702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991" y="1702967"/>
            <a:ext cx="2247900" cy="5003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62870" y="1948070"/>
            <a:ext cx="4899991" cy="1430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Fig. </a:t>
            </a:r>
            <a:r>
              <a:rPr lang="en-US" sz="2000" dirty="0" smtClean="0"/>
              <a:t>Transaction </a:t>
            </a:r>
            <a:r>
              <a:rPr lang="en-US" sz="2000" dirty="0"/>
              <a:t>data structure, in this example there is only one input and one output 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109304" y="1510748"/>
            <a:ext cx="8128000" cy="4363280"/>
          </a:xfrm>
        </p:spPr>
        <p:txBody>
          <a:bodyPr/>
          <a:lstStyle/>
          <a:p>
            <a:pPr marL="0" indent="0">
              <a:buClr>
                <a:schemeClr val="tx1"/>
              </a:buCl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common use of the script for standard transaction is the Pay To Public Key Hash (P2PKH) and a more sophisticated script is the Pay To Script Hash (P2SH). Both of those scripts validate the proof of ownership when they are executed along a ScriptSig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71500" indent="-571500">
              <a:buClr>
                <a:schemeClr val="tx1"/>
              </a:buClr>
              <a:buFont typeface="+mj-lt"/>
              <a:buAutoNum type="romanL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ScriptSig-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     </a:t>
            </a:r>
          </a:p>
          <a:p>
            <a:pPr marL="571500" indent="-571500">
              <a:buClr>
                <a:schemeClr val="tx1"/>
              </a:buClr>
              <a:buFont typeface="+mj-lt"/>
              <a:buAutoNum type="romanL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P2PKH-</a:t>
            </a:r>
          </a:p>
          <a:p>
            <a:pPr marL="571500" indent="-571500">
              <a:buClr>
                <a:schemeClr val="tx1"/>
              </a:buClr>
              <a:buFont typeface="+mj-lt"/>
              <a:buAutoNum type="romanL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P2SH-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781" y="692426"/>
            <a:ext cx="10058400" cy="914400"/>
          </a:xfrm>
        </p:spPr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  <a:latin typeface="Algerian" pitchFamily="82" charset="0"/>
              </a:rPr>
              <a:t>SCRIPT:</a:t>
            </a:r>
            <a:endParaRPr lang="en-IN" sz="4000" dirty="0">
              <a:solidFill>
                <a:srgbClr val="FF0000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489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780</TotalTime>
  <Words>364</Words>
  <Application>Microsoft Office PowerPoint</Application>
  <PresentationFormat>Custom</PresentationFormat>
  <Paragraphs>84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Elemental</vt:lpstr>
      <vt:lpstr>BITCOIN TRANSACTION: FROM THE CREATION TO VALIDATION,  A  PROTOCOL OVERVIEW </vt:lpstr>
      <vt:lpstr>CONTENTS:</vt:lpstr>
      <vt:lpstr>INTRODUCTION:</vt:lpstr>
      <vt:lpstr> OBJECTIVE:</vt:lpstr>
      <vt:lpstr>Overview:</vt:lpstr>
      <vt:lpstr> System dEsign:</vt:lpstr>
      <vt:lpstr> Data structureS:</vt:lpstr>
      <vt:lpstr>A. Transaction Data Structure:</vt:lpstr>
      <vt:lpstr>SCRIPT:</vt:lpstr>
      <vt:lpstr> B. Block data structure:</vt:lpstr>
      <vt:lpstr>C. Databases:</vt:lpstr>
      <vt:lpstr>  Validation methodS:</vt:lpstr>
      <vt:lpstr>  CONCLUSION: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BITCOIN TRANSACTION:FROM THE CREATION TO VALIDATION, A  PROTOCOL OVERVIEW</dc:title>
  <dc:creator>Nayana</dc:creator>
  <cp:lastModifiedBy>ismail - [2010]</cp:lastModifiedBy>
  <cp:revision>126</cp:revision>
  <dcterms:created xsi:type="dcterms:W3CDTF">2019-04-19T14:50:00Z</dcterms:created>
  <dcterms:modified xsi:type="dcterms:W3CDTF">2020-04-28T06:55:20Z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1033-10.2.0.7635</vt:lpwstr>
  </property>
</Properties>
</file>