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65"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A5ECC-5DD7-496D-B173-DAAA1CA88488}"/>
              </a:ext>
            </a:extLst>
          </p:cNvPr>
          <p:cNvSpPr>
            <a:spLocks noGrp="1"/>
          </p:cNvSpPr>
          <p:nvPr>
            <p:ph type="ctrTitle"/>
          </p:nvPr>
        </p:nvSpPr>
        <p:spPr/>
        <p:txBody>
          <a:bodyPr/>
          <a:lstStyle/>
          <a:p>
            <a:r>
              <a:rPr lang="en-IN" dirty="0"/>
              <a:t>DEEP LEARNING WITH TENSORFLOW</a:t>
            </a:r>
          </a:p>
        </p:txBody>
      </p:sp>
      <p:sp>
        <p:nvSpPr>
          <p:cNvPr id="3" name="Subtitle 2">
            <a:extLst>
              <a:ext uri="{FF2B5EF4-FFF2-40B4-BE49-F238E27FC236}">
                <a16:creationId xmlns:a16="http://schemas.microsoft.com/office/drawing/2014/main" xmlns="" id="{177C48CF-7A43-4386-B3EF-69C0988C593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51417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B12B9-38F6-4595-B2BC-BD76C678FAEC}"/>
              </a:ext>
            </a:extLst>
          </p:cNvPr>
          <p:cNvSpPr>
            <a:spLocks noGrp="1"/>
          </p:cNvSpPr>
          <p:nvPr>
            <p:ph type="title"/>
          </p:nvPr>
        </p:nvSpPr>
        <p:spPr/>
        <p:txBody>
          <a:bodyPr/>
          <a:lstStyle/>
          <a:p>
            <a:r>
              <a:rPr lang="en-IN" dirty="0"/>
              <a:t>Linear or Identity Activation Function</a:t>
            </a:r>
            <a:br>
              <a:rPr lang="en-IN" dirty="0"/>
            </a:br>
            <a:endParaRPr lang="en-IN" dirty="0"/>
          </a:p>
        </p:txBody>
      </p:sp>
      <p:pic>
        <p:nvPicPr>
          <p:cNvPr id="4" name="Content Placeholder 3">
            <a:extLst>
              <a:ext uri="{FF2B5EF4-FFF2-40B4-BE49-F238E27FC236}">
                <a16:creationId xmlns:a16="http://schemas.microsoft.com/office/drawing/2014/main" xmlns="" id="{AA18575B-A68D-484B-954E-6125F9FD6A4A}"/>
              </a:ext>
            </a:extLst>
          </p:cNvPr>
          <p:cNvPicPr>
            <a:picLocks noGrp="1" noChangeAspect="1"/>
          </p:cNvPicPr>
          <p:nvPr>
            <p:ph idx="1"/>
          </p:nvPr>
        </p:nvPicPr>
        <p:blipFill>
          <a:blip r:embed="rId2"/>
          <a:stretch>
            <a:fillRect/>
          </a:stretch>
        </p:blipFill>
        <p:spPr>
          <a:xfrm>
            <a:off x="2676018" y="2380637"/>
            <a:ext cx="5251652" cy="3416300"/>
          </a:xfrm>
          <a:prstGeom prst="rect">
            <a:avLst/>
          </a:prstGeom>
        </p:spPr>
      </p:pic>
      <p:sp>
        <p:nvSpPr>
          <p:cNvPr id="5" name="Rectangle 4">
            <a:extLst>
              <a:ext uri="{FF2B5EF4-FFF2-40B4-BE49-F238E27FC236}">
                <a16:creationId xmlns:a16="http://schemas.microsoft.com/office/drawing/2014/main" xmlns="" id="{0B9592C5-F0AB-4A56-85D1-738DCD9C5C36}"/>
              </a:ext>
            </a:extLst>
          </p:cNvPr>
          <p:cNvSpPr/>
          <p:nvPr/>
        </p:nvSpPr>
        <p:spPr>
          <a:xfrm>
            <a:off x="3643854" y="5884332"/>
            <a:ext cx="6096000" cy="646331"/>
          </a:xfrm>
          <a:prstGeom prst="rect">
            <a:avLst/>
          </a:prstGeom>
        </p:spPr>
        <p:txBody>
          <a:bodyPr>
            <a:spAutoFit/>
          </a:bodyPr>
          <a:lstStyle/>
          <a:p>
            <a:r>
              <a:rPr lang="en-IN" b="1" dirty="0"/>
              <a:t>Equation : </a:t>
            </a:r>
            <a:r>
              <a:rPr lang="en-IN" dirty="0"/>
              <a:t>f(x) = x</a:t>
            </a:r>
          </a:p>
          <a:p>
            <a:r>
              <a:rPr lang="en-IN" b="1" dirty="0"/>
              <a:t>Range :</a:t>
            </a:r>
            <a:r>
              <a:rPr lang="en-IN" dirty="0"/>
              <a:t> (-infinity to infinity)</a:t>
            </a:r>
            <a:endParaRPr lang="en-IN" b="0" i="0" dirty="0">
              <a:effectLst/>
            </a:endParaRPr>
          </a:p>
        </p:txBody>
      </p:sp>
    </p:spTree>
    <p:extLst>
      <p:ext uri="{BB962C8B-B14F-4D97-AF65-F5344CB8AC3E}">
        <p14:creationId xmlns:p14="http://schemas.microsoft.com/office/powerpoint/2010/main" val="4081135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288E6-89E7-43BB-B936-3459BEB36C30}"/>
              </a:ext>
            </a:extLst>
          </p:cNvPr>
          <p:cNvSpPr>
            <a:spLocks noGrp="1"/>
          </p:cNvSpPr>
          <p:nvPr>
            <p:ph type="title"/>
          </p:nvPr>
        </p:nvSpPr>
        <p:spPr/>
        <p:txBody>
          <a:bodyPr/>
          <a:lstStyle/>
          <a:p>
            <a:r>
              <a:rPr lang="en-IN" dirty="0"/>
              <a:t>Non-linear Activation Function</a:t>
            </a:r>
            <a:r>
              <a:rPr lang="en-IN" b="1" dirty="0"/>
              <a:t/>
            </a:r>
            <a:br>
              <a:rPr lang="en-IN" b="1" dirty="0"/>
            </a:br>
            <a:endParaRPr lang="en-IN" dirty="0"/>
          </a:p>
        </p:txBody>
      </p:sp>
      <p:pic>
        <p:nvPicPr>
          <p:cNvPr id="4" name="Content Placeholder 3">
            <a:extLst>
              <a:ext uri="{FF2B5EF4-FFF2-40B4-BE49-F238E27FC236}">
                <a16:creationId xmlns:a16="http://schemas.microsoft.com/office/drawing/2014/main" xmlns="" id="{3A7EDBC0-C390-4B5C-A28C-9EDE4BE18FD9}"/>
              </a:ext>
            </a:extLst>
          </p:cNvPr>
          <p:cNvPicPr>
            <a:picLocks noGrp="1" noChangeAspect="1"/>
          </p:cNvPicPr>
          <p:nvPr>
            <p:ph idx="1"/>
          </p:nvPr>
        </p:nvPicPr>
        <p:blipFill>
          <a:blip r:embed="rId2"/>
          <a:stretch>
            <a:fillRect/>
          </a:stretch>
        </p:blipFill>
        <p:spPr>
          <a:xfrm>
            <a:off x="2805650" y="2603500"/>
            <a:ext cx="5525013" cy="3416300"/>
          </a:xfrm>
          <a:prstGeom prst="rect">
            <a:avLst/>
          </a:prstGeom>
        </p:spPr>
      </p:pic>
    </p:spTree>
    <p:extLst>
      <p:ext uri="{BB962C8B-B14F-4D97-AF65-F5344CB8AC3E}">
        <p14:creationId xmlns:p14="http://schemas.microsoft.com/office/powerpoint/2010/main" val="2431750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 and Bias</a:t>
            </a:r>
            <a:endParaRPr lang="en-IN" dirty="0"/>
          </a:p>
        </p:txBody>
      </p:sp>
      <p:sp>
        <p:nvSpPr>
          <p:cNvPr id="3" name="Content Placeholder 2"/>
          <p:cNvSpPr>
            <a:spLocks noGrp="1"/>
          </p:cNvSpPr>
          <p:nvPr>
            <p:ph idx="1"/>
          </p:nvPr>
        </p:nvSpPr>
        <p:spPr>
          <a:xfrm>
            <a:off x="1154954" y="2603500"/>
            <a:ext cx="8825659" cy="4254500"/>
          </a:xfrm>
        </p:spPr>
        <p:txBody>
          <a:bodyPr/>
          <a:lstStyle/>
          <a:p>
            <a:r>
              <a:rPr lang="en-US" dirty="0"/>
              <a:t>Weights are the co-</a:t>
            </a:r>
            <a:r>
              <a:rPr lang="en-US" dirty="0" err="1"/>
              <a:t>efficients</a:t>
            </a:r>
            <a:r>
              <a:rPr lang="en-US" dirty="0"/>
              <a:t> of the equation which you are trying to resolve</a:t>
            </a:r>
            <a:r>
              <a:rPr lang="en-US" dirty="0" smtClean="0"/>
              <a:t>.</a:t>
            </a:r>
          </a:p>
          <a:p>
            <a:r>
              <a:rPr lang="en-US" dirty="0"/>
              <a:t>The weight shows the effectiveness of a particular input. More the weight of input, more it will have impact on network</a:t>
            </a:r>
            <a:r>
              <a:rPr lang="en-US" dirty="0" smtClean="0"/>
              <a:t>.</a:t>
            </a:r>
          </a:p>
          <a:p>
            <a:endParaRPr lang="en-US" dirty="0" smtClean="0"/>
          </a:p>
          <a:p>
            <a:pPr marL="0" indent="0">
              <a:buNone/>
            </a:pPr>
            <a:r>
              <a:rPr lang="en-US" sz="2000" b="1" dirty="0" smtClean="0"/>
              <a:t>How it works?</a:t>
            </a:r>
          </a:p>
          <a:p>
            <a:endParaRPr lang="en-US" dirty="0" smtClean="0"/>
          </a:p>
          <a:p>
            <a:endParaRPr lang="en-US" dirty="0" smtClean="0"/>
          </a:p>
          <a:p>
            <a:endParaRPr lang="en-US" dirty="0"/>
          </a:p>
          <a:p>
            <a:endParaRPr lang="en-US" dirty="0" smtClean="0"/>
          </a:p>
          <a:p>
            <a:endParaRPr lang="en-US" dirty="0" smtClean="0"/>
          </a:p>
          <a:p>
            <a:pPr marL="0" indent="0">
              <a:buNone/>
            </a:pPr>
            <a:endParaRPr lang="en-US" dirty="0" smtClean="0"/>
          </a:p>
          <a:p>
            <a:endParaRPr lang="en-US" dirty="0"/>
          </a:p>
          <a:p>
            <a:endParaRPr lang="en-US" dirty="0"/>
          </a:p>
          <a:p>
            <a:endParaRPr lang="en-US" dirty="0" smtClean="0"/>
          </a:p>
          <a:p>
            <a:endParaRPr lang="en-US" dirty="0"/>
          </a:p>
          <a:p>
            <a:endParaRPr lang="en-US" dirty="0" smtClean="0"/>
          </a:p>
          <a:p>
            <a:pPr marL="0" indent="0">
              <a:buNone/>
            </a:pPr>
            <a:endParaRPr lang="en-US" dirty="0" smtClean="0"/>
          </a:p>
          <a:p>
            <a:endParaRPr lang="en-US" dirty="0"/>
          </a:p>
          <a:p>
            <a:endParaRPr lang="en-US" dirty="0" smtClean="0"/>
          </a:p>
          <a:p>
            <a:endParaRPr lang="en-US" dirty="0"/>
          </a:p>
          <a:p>
            <a:pPr marL="0" indent="0">
              <a:buNone/>
            </a:pPr>
            <a:endParaRPr lang="en-US" dirty="0" smtClean="0"/>
          </a:p>
          <a:p>
            <a:endParaRPr lang="en-US"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295" y="3155324"/>
            <a:ext cx="3103808" cy="274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511" y="4808639"/>
            <a:ext cx="3224548" cy="788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87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IN" dirty="0" smtClean="0"/>
              <a:t>ias</a:t>
            </a:r>
            <a:endParaRPr lang="en-IN" dirty="0"/>
          </a:p>
        </p:txBody>
      </p:sp>
      <p:sp>
        <p:nvSpPr>
          <p:cNvPr id="3" name="Content Placeholder 2"/>
          <p:cNvSpPr>
            <a:spLocks noGrp="1"/>
          </p:cNvSpPr>
          <p:nvPr>
            <p:ph idx="1"/>
          </p:nvPr>
        </p:nvSpPr>
        <p:spPr/>
        <p:txBody>
          <a:bodyPr/>
          <a:lstStyle/>
          <a:p>
            <a:r>
              <a:rPr lang="en-US" dirty="0"/>
              <a:t>Bias is like the intercept added in a linear equation</a:t>
            </a:r>
            <a:r>
              <a:rPr lang="en-US" dirty="0" smtClean="0"/>
              <a:t>.</a:t>
            </a:r>
          </a:p>
          <a:p>
            <a:r>
              <a:rPr lang="en-US" dirty="0"/>
              <a:t>Bias </a:t>
            </a:r>
            <a:r>
              <a:rPr lang="en-US" dirty="0" smtClean="0"/>
              <a:t>is </a:t>
            </a:r>
            <a:r>
              <a:rPr lang="en-US" dirty="0"/>
              <a:t>a constant value (or a constant vector) that is added to the product of inputs and weights. </a:t>
            </a:r>
            <a:endParaRPr lang="en-US" dirty="0" smtClean="0"/>
          </a:p>
          <a:p>
            <a:endParaRPr lang="en-IN" dirty="0"/>
          </a:p>
        </p:txBody>
      </p:sp>
    </p:spTree>
    <p:extLst>
      <p:ext uri="{BB962C8B-B14F-4D97-AF65-F5344CB8AC3E}">
        <p14:creationId xmlns:p14="http://schemas.microsoft.com/office/powerpoint/2010/main" val="1351413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Forward Propagation</a:t>
            </a:r>
            <a:endParaRPr lang="en-IN" dirty="0"/>
          </a:p>
        </p:txBody>
      </p:sp>
      <p:sp>
        <p:nvSpPr>
          <p:cNvPr id="3" name="Content Placeholder 2"/>
          <p:cNvSpPr>
            <a:spLocks noGrp="1"/>
          </p:cNvSpPr>
          <p:nvPr>
            <p:ph idx="1"/>
          </p:nvPr>
        </p:nvSpPr>
        <p:spPr/>
        <p:txBody>
          <a:bodyPr/>
          <a:lstStyle/>
          <a:p>
            <a:r>
              <a:rPr lang="en-US" dirty="0"/>
              <a:t>As the name suggests, the input data is fed in the forward direction through the network</a:t>
            </a:r>
            <a:r>
              <a:rPr lang="en-US" dirty="0" smtClean="0"/>
              <a:t>.</a:t>
            </a:r>
          </a:p>
          <a:p>
            <a:pPr marL="0" indent="0">
              <a:buNone/>
            </a:pPr>
            <a:endParaRPr lang="en-IN" sz="2000" b="1" dirty="0" smtClean="0"/>
          </a:p>
          <a:p>
            <a:pPr marL="0" indent="0">
              <a:buNone/>
            </a:pPr>
            <a:r>
              <a:rPr lang="en-IN" sz="2000" b="1" dirty="0" smtClean="0"/>
              <a:t>Why </a:t>
            </a:r>
            <a:r>
              <a:rPr lang="en-IN" sz="2000" b="1" dirty="0"/>
              <a:t>Feed-forward network?</a:t>
            </a:r>
          </a:p>
          <a:p>
            <a:r>
              <a:rPr lang="en-US" dirty="0"/>
              <a:t>In order to generate some output, the input data should be fed in the forward direction only</a:t>
            </a:r>
            <a:r>
              <a:rPr lang="en-US" dirty="0" smtClean="0"/>
              <a:t>.</a:t>
            </a:r>
          </a:p>
          <a:p>
            <a:r>
              <a:rPr lang="en-US" dirty="0"/>
              <a:t>The </a:t>
            </a:r>
            <a:r>
              <a:rPr lang="en-US" i="1" dirty="0"/>
              <a:t>feed-forward network</a:t>
            </a:r>
            <a:r>
              <a:rPr lang="en-US" dirty="0"/>
              <a:t> helps in </a:t>
            </a:r>
            <a:r>
              <a:rPr lang="en-US" i="1" dirty="0"/>
              <a:t>forward propagation</a:t>
            </a:r>
            <a:r>
              <a:rPr lang="en-US" dirty="0" smtClean="0"/>
              <a:t>.</a:t>
            </a:r>
          </a:p>
          <a:p>
            <a:endParaRPr lang="en-IN" dirty="0"/>
          </a:p>
        </p:txBody>
      </p:sp>
    </p:spTree>
    <p:extLst>
      <p:ext uri="{BB962C8B-B14F-4D97-AF65-F5344CB8AC3E}">
        <p14:creationId xmlns:p14="http://schemas.microsoft.com/office/powerpoint/2010/main" val="2656966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a:t>
            </a:r>
            <a:endParaRPr lang="en-IN" dirty="0"/>
          </a:p>
        </p:txBody>
      </p:sp>
      <p:sp>
        <p:nvSpPr>
          <p:cNvPr id="3" name="Content Placeholder 2"/>
          <p:cNvSpPr>
            <a:spLocks noGrp="1"/>
          </p:cNvSpPr>
          <p:nvPr>
            <p:ph idx="1"/>
          </p:nvPr>
        </p:nvSpPr>
        <p:spPr/>
        <p:txBody>
          <a:bodyPr>
            <a:normAutofit lnSpcReduction="10000"/>
          </a:bodyPr>
          <a:lstStyle/>
          <a:p>
            <a:r>
              <a:rPr lang="en-IN" sz="2000" b="1" dirty="0" err="1" smtClean="0"/>
              <a:t>Preactivation</a:t>
            </a:r>
            <a:r>
              <a:rPr lang="en-IN" sz="2000" b="1" dirty="0" smtClean="0"/>
              <a:t>:  </a:t>
            </a:r>
            <a:r>
              <a:rPr lang="en-US" dirty="0"/>
              <a:t>I</a:t>
            </a:r>
            <a:r>
              <a:rPr lang="en-US" dirty="0" smtClean="0"/>
              <a:t>t </a:t>
            </a:r>
            <a:r>
              <a:rPr lang="en-US" dirty="0"/>
              <a:t>is a </a:t>
            </a:r>
            <a:r>
              <a:rPr lang="en-US" i="1" dirty="0"/>
              <a:t>weighted sum of inputs</a:t>
            </a:r>
            <a:r>
              <a:rPr lang="en-US" dirty="0"/>
              <a:t> i.e. the </a:t>
            </a:r>
            <a:r>
              <a:rPr lang="en-US" i="1" dirty="0"/>
              <a:t>linear transformation of weights</a:t>
            </a:r>
            <a:r>
              <a:rPr lang="en-US" dirty="0"/>
              <a:t> w.r.t to inputs available</a:t>
            </a:r>
            <a:r>
              <a:rPr lang="en-US" dirty="0" smtClean="0"/>
              <a:t>.</a:t>
            </a:r>
          </a:p>
          <a:p>
            <a:r>
              <a:rPr lang="en-IN" sz="2000" b="1" dirty="0" smtClean="0"/>
              <a:t>Activation:  </a:t>
            </a:r>
            <a:r>
              <a:rPr lang="en-US" dirty="0" smtClean="0"/>
              <a:t>The </a:t>
            </a:r>
            <a:r>
              <a:rPr lang="en-US" dirty="0"/>
              <a:t>calculated weighted sum of inputs is passed to the activation function. An activation function is a mathematical function which adds non-linearity to the network</a:t>
            </a:r>
            <a:r>
              <a:rPr lang="en-US" dirty="0" smtClean="0"/>
              <a:t>.</a:t>
            </a:r>
          </a:p>
          <a:p>
            <a:endParaRPr lang="en-US" sz="2000" dirty="0" smtClean="0"/>
          </a:p>
          <a:p>
            <a:pPr marL="0" indent="0">
              <a:buNone/>
            </a:pPr>
            <a:r>
              <a:rPr lang="en-IN" sz="2000" b="1" dirty="0"/>
              <a:t>Code Optimization</a:t>
            </a:r>
          </a:p>
          <a:p>
            <a:r>
              <a:rPr lang="en-US" dirty="0"/>
              <a:t>Instead of using different variables like w1, w2…w6, a1, a2, h1, h2, etc. separately, a </a:t>
            </a:r>
            <a:r>
              <a:rPr lang="en-US" dirty="0" err="1"/>
              <a:t>vectorized</a:t>
            </a:r>
            <a:r>
              <a:rPr lang="en-US" dirty="0"/>
              <a:t> matrix can be used for weights, </a:t>
            </a:r>
            <a:r>
              <a:rPr lang="en-US" dirty="0" err="1"/>
              <a:t>preactivation</a:t>
            </a:r>
            <a:r>
              <a:rPr lang="en-US" dirty="0"/>
              <a:t>(a) and activation(h) respectively. </a:t>
            </a:r>
            <a:endParaRPr lang="en-IN" dirty="0"/>
          </a:p>
        </p:txBody>
      </p:sp>
    </p:spTree>
    <p:extLst>
      <p:ext uri="{BB962C8B-B14F-4D97-AF65-F5344CB8AC3E}">
        <p14:creationId xmlns:p14="http://schemas.microsoft.com/office/powerpoint/2010/main" val="1646856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Backward Propagation</a:t>
            </a:r>
            <a:endParaRPr lang="en-IN" dirty="0"/>
          </a:p>
        </p:txBody>
      </p:sp>
      <p:sp>
        <p:nvSpPr>
          <p:cNvPr id="3" name="Content Placeholder 2"/>
          <p:cNvSpPr>
            <a:spLocks noGrp="1"/>
          </p:cNvSpPr>
          <p:nvPr>
            <p:ph idx="1"/>
          </p:nvPr>
        </p:nvSpPr>
        <p:spPr>
          <a:xfrm>
            <a:off x="1154954" y="2603500"/>
            <a:ext cx="8825659" cy="4254500"/>
          </a:xfrm>
        </p:spPr>
        <p:txBody>
          <a:bodyPr/>
          <a:lstStyle/>
          <a:p>
            <a:r>
              <a:rPr lang="en-US" i="1" dirty="0"/>
              <a:t>Back-propagation</a:t>
            </a:r>
            <a:r>
              <a:rPr lang="en-US" dirty="0"/>
              <a:t> is the essence of neural net training. It is the practice of fine-tuning the weights of a neural net based on the error rate (i.e. loss) obtained in the previous epoch (i.e. iteration). Proper tuning of the weights ensures lower error rates, making the model reliable by increasing its generalization</a:t>
            </a:r>
            <a:r>
              <a:rPr lang="en-US" dirty="0" smtClean="0"/>
              <a: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236" y="3928055"/>
            <a:ext cx="4250028" cy="278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784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IN" dirty="0"/>
          </a:p>
        </p:txBody>
      </p:sp>
      <p:sp>
        <p:nvSpPr>
          <p:cNvPr id="3" name="Content Placeholder 2"/>
          <p:cNvSpPr>
            <a:spLocks noGrp="1"/>
          </p:cNvSpPr>
          <p:nvPr>
            <p:ph idx="1"/>
          </p:nvPr>
        </p:nvSpPr>
        <p:spPr/>
        <p:txBody>
          <a:bodyPr/>
          <a:lstStyle/>
          <a:p>
            <a:r>
              <a:rPr lang="en-US" dirty="0"/>
              <a:t>Step – 1: Forward Propagation</a:t>
            </a:r>
          </a:p>
          <a:p>
            <a:r>
              <a:rPr lang="en-US" dirty="0"/>
              <a:t>Step – 2: Backward Propagation </a:t>
            </a:r>
          </a:p>
          <a:p>
            <a:r>
              <a:rPr lang="en-US" dirty="0"/>
              <a:t>Step – 3: Putting all the values together and calculating the updated weight value</a:t>
            </a:r>
          </a:p>
          <a:p>
            <a:pPr marL="0" indent="0">
              <a:buNone/>
            </a:pPr>
            <a:endParaRPr lang="en-IN" sz="2000" b="1" dirty="0" smtClean="0"/>
          </a:p>
          <a:p>
            <a:pPr marL="0" indent="0">
              <a:buNone/>
            </a:pPr>
            <a:r>
              <a:rPr lang="en-IN" sz="2000" b="1" dirty="0" smtClean="0"/>
              <a:t>Types </a:t>
            </a:r>
            <a:r>
              <a:rPr lang="en-IN" sz="2000" b="1" dirty="0"/>
              <a:t>of </a:t>
            </a:r>
            <a:r>
              <a:rPr lang="en-IN" sz="2000" b="1" dirty="0" err="1"/>
              <a:t>Backpropagation</a:t>
            </a:r>
            <a:r>
              <a:rPr lang="en-IN" sz="2000" b="1" dirty="0"/>
              <a:t> Networks</a:t>
            </a:r>
          </a:p>
          <a:p>
            <a:r>
              <a:rPr lang="en-IN" dirty="0"/>
              <a:t>Static Back-propagation</a:t>
            </a:r>
          </a:p>
          <a:p>
            <a:r>
              <a:rPr lang="en-IN" dirty="0"/>
              <a:t>Recurrent </a:t>
            </a:r>
            <a:r>
              <a:rPr lang="en-IN" dirty="0" err="1"/>
              <a:t>Backpropagation</a:t>
            </a:r>
            <a:endParaRPr lang="en-IN" dirty="0"/>
          </a:p>
          <a:p>
            <a:pPr marL="0" indent="0">
              <a:buNone/>
            </a:pPr>
            <a:endParaRPr lang="en-IN" dirty="0"/>
          </a:p>
        </p:txBody>
      </p:sp>
    </p:spTree>
    <p:extLst>
      <p:ext uri="{BB962C8B-B14F-4D97-AF65-F5344CB8AC3E}">
        <p14:creationId xmlns:p14="http://schemas.microsoft.com/office/powerpoint/2010/main" val="204011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Loss Function</a:t>
            </a:r>
            <a:endParaRPr lang="en-IN" dirty="0"/>
          </a:p>
        </p:txBody>
      </p:sp>
      <p:sp>
        <p:nvSpPr>
          <p:cNvPr id="3" name="Content Placeholder 2"/>
          <p:cNvSpPr>
            <a:spLocks noGrp="1"/>
          </p:cNvSpPr>
          <p:nvPr>
            <p:ph idx="1"/>
          </p:nvPr>
        </p:nvSpPr>
        <p:spPr/>
        <p:txBody>
          <a:bodyPr/>
          <a:lstStyle/>
          <a:p>
            <a:r>
              <a:rPr lang="en-US" i="1" dirty="0"/>
              <a:t>The function we want to minimize or maximize is called the objective function or criterion. When we are minimizing it, we may also call it the cost function, loss function, or error </a:t>
            </a:r>
            <a:r>
              <a:rPr lang="en-US" i="1" dirty="0" smtClean="0"/>
              <a:t>function.</a:t>
            </a:r>
          </a:p>
          <a:p>
            <a:pPr marL="0" indent="0">
              <a:buNone/>
            </a:pPr>
            <a:r>
              <a:rPr lang="en-US" sz="2000" b="1" i="1" dirty="0" smtClean="0"/>
              <a:t>Loss Functions:</a:t>
            </a:r>
          </a:p>
          <a:p>
            <a:pPr marL="0" indent="0">
              <a:buNone/>
            </a:pPr>
            <a:r>
              <a:rPr lang="en-IN" dirty="0" smtClean="0"/>
              <a:t>1.Regression </a:t>
            </a:r>
            <a:r>
              <a:rPr lang="en-IN" dirty="0"/>
              <a:t>Loss Functions</a:t>
            </a:r>
            <a:endParaRPr lang="en-IN" i="1" dirty="0"/>
          </a:p>
          <a:p>
            <a:pPr marL="0" indent="0">
              <a:buNone/>
            </a:pPr>
            <a:r>
              <a:rPr lang="en-IN" i="1" dirty="0"/>
              <a:t>2</a:t>
            </a:r>
            <a:r>
              <a:rPr lang="en-IN" sz="2000" i="1" dirty="0" smtClean="0"/>
              <a:t>.</a:t>
            </a:r>
            <a:r>
              <a:rPr lang="en-IN" dirty="0" smtClean="0"/>
              <a:t>Binary </a:t>
            </a:r>
            <a:r>
              <a:rPr lang="en-IN" dirty="0"/>
              <a:t>Classification Loss </a:t>
            </a:r>
            <a:r>
              <a:rPr lang="en-IN" dirty="0" smtClean="0"/>
              <a:t>Functions</a:t>
            </a:r>
          </a:p>
          <a:p>
            <a:pPr marL="0" indent="0">
              <a:buNone/>
            </a:pPr>
            <a:r>
              <a:rPr lang="en-IN" i="1" dirty="0" smtClean="0"/>
              <a:t>3.</a:t>
            </a:r>
            <a:r>
              <a:rPr lang="en-IN" dirty="0"/>
              <a:t> Multi-Class Classification Loss Functions</a:t>
            </a:r>
            <a:endParaRPr lang="en-IN" i="1" dirty="0" smtClean="0"/>
          </a:p>
        </p:txBody>
      </p:sp>
    </p:spTree>
    <p:extLst>
      <p:ext uri="{BB962C8B-B14F-4D97-AF65-F5344CB8AC3E}">
        <p14:creationId xmlns:p14="http://schemas.microsoft.com/office/powerpoint/2010/main" val="872438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t>
            </a:r>
            <a:r>
              <a:rPr lang="en-IN" dirty="0" err="1" smtClean="0"/>
              <a:t>TensorFlow</a:t>
            </a:r>
            <a:endParaRPr lang="en-IN" dirty="0"/>
          </a:p>
        </p:txBody>
      </p:sp>
      <p:sp>
        <p:nvSpPr>
          <p:cNvPr id="3" name="Content Placeholder 2"/>
          <p:cNvSpPr>
            <a:spLocks noGrp="1"/>
          </p:cNvSpPr>
          <p:nvPr>
            <p:ph idx="1"/>
          </p:nvPr>
        </p:nvSpPr>
        <p:spPr>
          <a:xfrm>
            <a:off x="1154954" y="2603500"/>
            <a:ext cx="8825659" cy="4254500"/>
          </a:xfrm>
        </p:spPr>
        <p:txBody>
          <a:bodyPr/>
          <a:lstStyle/>
          <a:p>
            <a:pPr fontAlgn="base"/>
            <a:r>
              <a:rPr lang="en-US" b="1" dirty="0" err="1"/>
              <a:t>TensorFlow</a:t>
            </a:r>
            <a:r>
              <a:rPr lang="en-US" dirty="0"/>
              <a:t> is basically a software library for numerical computation using </a:t>
            </a:r>
            <a:r>
              <a:rPr lang="en-US" b="1" dirty="0"/>
              <a:t>data flow graphs</a:t>
            </a:r>
            <a:r>
              <a:rPr lang="en-US" dirty="0"/>
              <a:t> where:</a:t>
            </a:r>
          </a:p>
          <a:p>
            <a:pPr fontAlgn="base"/>
            <a:r>
              <a:rPr lang="en-US" b="1" dirty="0"/>
              <a:t>nodes</a:t>
            </a:r>
            <a:r>
              <a:rPr lang="en-US" dirty="0"/>
              <a:t> in the graph represent mathematical operations.</a:t>
            </a:r>
          </a:p>
          <a:p>
            <a:pPr fontAlgn="base"/>
            <a:r>
              <a:rPr lang="en-US" b="1" dirty="0"/>
              <a:t>edges</a:t>
            </a:r>
            <a:r>
              <a:rPr lang="en-US" dirty="0"/>
              <a:t> in the graph represent the multidimensional data arrays (called </a:t>
            </a:r>
            <a:r>
              <a:rPr lang="en-US" b="1" dirty="0"/>
              <a:t>tensors</a:t>
            </a:r>
            <a:r>
              <a:rPr lang="en-US" dirty="0"/>
              <a:t>) communicated between them. (Please note that </a:t>
            </a:r>
            <a:r>
              <a:rPr lang="en-US" b="1" dirty="0"/>
              <a:t>tensor</a:t>
            </a:r>
            <a:r>
              <a:rPr lang="en-US" dirty="0"/>
              <a:t> is the central unit of data in </a:t>
            </a:r>
            <a:r>
              <a:rPr lang="en-US" dirty="0" err="1"/>
              <a:t>TensorFlow</a:t>
            </a:r>
            <a:r>
              <a:rPr lang="en-US" dirty="0"/>
              <a:t>).</a:t>
            </a:r>
          </a:p>
          <a:p>
            <a:pPr marL="0" indent="0">
              <a:buNone/>
            </a:pPr>
            <a:r>
              <a:rPr lang="en-IN" dirty="0" smtClean="0"/>
              <a:t>For example,</a:t>
            </a:r>
          </a:p>
          <a:p>
            <a:pPr marL="0" indent="0">
              <a:buNone/>
            </a:pPr>
            <a:endParaRPr lang="en-IN" dirty="0"/>
          </a:p>
        </p:txBody>
      </p:sp>
      <p:pic>
        <p:nvPicPr>
          <p:cNvPr id="5122" name="Picture 2" descr="https://media.geeksforgeeks.org/wp-content/uploads/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868" y="5160538"/>
            <a:ext cx="2355716" cy="169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37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801E2-8B0F-4BD0-9728-EF8B917A7CCD}"/>
              </a:ext>
            </a:extLst>
          </p:cNvPr>
          <p:cNvSpPr>
            <a:spLocks noGrp="1"/>
          </p:cNvSpPr>
          <p:nvPr>
            <p:ph type="title"/>
          </p:nvPr>
        </p:nvSpPr>
        <p:spPr/>
        <p:txBody>
          <a:bodyPr/>
          <a:lstStyle/>
          <a:p>
            <a:r>
              <a:rPr lang="en-IN" dirty="0"/>
              <a:t>Neural Networks</a:t>
            </a:r>
          </a:p>
        </p:txBody>
      </p:sp>
      <p:sp>
        <p:nvSpPr>
          <p:cNvPr id="3" name="Content Placeholder 2">
            <a:extLst>
              <a:ext uri="{FF2B5EF4-FFF2-40B4-BE49-F238E27FC236}">
                <a16:creationId xmlns:a16="http://schemas.microsoft.com/office/drawing/2014/main" xmlns="" id="{026EF35C-B099-4813-843C-1BF8D017576C}"/>
              </a:ext>
            </a:extLst>
          </p:cNvPr>
          <p:cNvSpPr>
            <a:spLocks noGrp="1"/>
          </p:cNvSpPr>
          <p:nvPr>
            <p:ph idx="1"/>
          </p:nvPr>
        </p:nvSpPr>
        <p:spPr>
          <a:xfrm>
            <a:off x="998290" y="2653834"/>
            <a:ext cx="9848675" cy="3008736"/>
          </a:xfrm>
        </p:spPr>
        <p:txBody>
          <a:bodyPr/>
          <a:lstStyle/>
          <a:p>
            <a:pPr marL="241300" indent="-228600">
              <a:lnSpc>
                <a:spcPct val="100000"/>
              </a:lnSpc>
              <a:spcBef>
                <a:spcPts val="855"/>
              </a:spcBef>
              <a:buFont typeface="Arial"/>
              <a:buChar char="•"/>
              <a:tabLst>
                <a:tab pos="240665" algn="l"/>
                <a:tab pos="241300" algn="l"/>
              </a:tabLst>
            </a:pPr>
            <a:r>
              <a:rPr lang="en-IN" spc="-10" dirty="0">
                <a:cs typeface="Carlito"/>
              </a:rPr>
              <a:t>Interconnected </a:t>
            </a:r>
            <a:r>
              <a:rPr lang="en-IN" dirty="0">
                <a:cs typeface="Carlito"/>
              </a:rPr>
              <a:t>units</a:t>
            </a:r>
            <a:r>
              <a:rPr lang="en-IN" spc="-25" dirty="0">
                <a:cs typeface="Carlito"/>
              </a:rPr>
              <a:t> </a:t>
            </a:r>
            <a:r>
              <a:rPr lang="en-IN" spc="-10" dirty="0">
                <a:cs typeface="Carlito"/>
              </a:rPr>
              <a:t>(neurons)</a:t>
            </a:r>
            <a:endParaRPr lang="en-IN" dirty="0">
              <a:cs typeface="Carlito"/>
            </a:endParaRPr>
          </a:p>
          <a:p>
            <a:pPr marL="241300" indent="-228600">
              <a:lnSpc>
                <a:spcPct val="100000"/>
              </a:lnSpc>
              <a:spcBef>
                <a:spcPts val="755"/>
              </a:spcBef>
              <a:buFont typeface="Arial"/>
              <a:buChar char="•"/>
              <a:tabLst>
                <a:tab pos="240665" algn="l"/>
                <a:tab pos="241300" algn="l"/>
              </a:tabLst>
            </a:pPr>
            <a:r>
              <a:rPr lang="en-IN" spc="-5" dirty="0">
                <a:cs typeface="Carlito"/>
              </a:rPr>
              <a:t>Activation signal(s)</a:t>
            </a:r>
            <a:endParaRPr lang="en-IN" dirty="0">
              <a:cs typeface="Carlito"/>
            </a:endParaRPr>
          </a:p>
          <a:p>
            <a:pPr marL="241300" indent="-228600">
              <a:lnSpc>
                <a:spcPct val="100000"/>
              </a:lnSpc>
              <a:spcBef>
                <a:spcPts val="770"/>
              </a:spcBef>
              <a:buFont typeface="Arial"/>
              <a:buChar char="•"/>
              <a:tabLst>
                <a:tab pos="240665" algn="l"/>
                <a:tab pos="241300" algn="l"/>
              </a:tabLst>
            </a:pPr>
            <a:r>
              <a:rPr lang="en-IN" spc="-10" dirty="0">
                <a:cs typeface="Carlito"/>
              </a:rPr>
              <a:t>Information</a:t>
            </a:r>
            <a:r>
              <a:rPr lang="en-IN" spc="-15" dirty="0">
                <a:cs typeface="Carlito"/>
              </a:rPr>
              <a:t> </a:t>
            </a:r>
            <a:r>
              <a:rPr lang="en-IN" spc="-10" dirty="0">
                <a:cs typeface="Carlito"/>
              </a:rPr>
              <a:t>processing</a:t>
            </a:r>
            <a:endParaRPr lang="en-IN" dirty="0">
              <a:cs typeface="Carlito"/>
            </a:endParaRPr>
          </a:p>
          <a:p>
            <a:pPr marL="241300" marR="93980" indent="-228600">
              <a:lnSpc>
                <a:spcPts val="2160"/>
              </a:lnSpc>
              <a:spcBef>
                <a:spcPts val="1030"/>
              </a:spcBef>
              <a:buFont typeface="Arial"/>
              <a:buChar char="•"/>
              <a:tabLst>
                <a:tab pos="240665" algn="l"/>
                <a:tab pos="241300" algn="l"/>
              </a:tabLst>
            </a:pPr>
            <a:r>
              <a:rPr lang="en-IN" spc="-5" dirty="0">
                <a:cs typeface="Carlito"/>
              </a:rPr>
              <a:t>Learning </a:t>
            </a:r>
            <a:r>
              <a:rPr lang="en-IN" spc="-15" dirty="0">
                <a:cs typeface="Carlito"/>
              </a:rPr>
              <a:t>involves </a:t>
            </a:r>
            <a:r>
              <a:rPr lang="en-IN" spc="-5" dirty="0">
                <a:cs typeface="Carlito"/>
              </a:rPr>
              <a:t>adjustments  </a:t>
            </a:r>
            <a:r>
              <a:rPr lang="en-IN" spc="-15" dirty="0">
                <a:cs typeface="Carlito"/>
              </a:rPr>
              <a:t>to </a:t>
            </a:r>
            <a:r>
              <a:rPr lang="en-IN" dirty="0">
                <a:cs typeface="Carlito"/>
              </a:rPr>
              <a:t>the </a:t>
            </a:r>
            <a:r>
              <a:rPr lang="en-IN" spc="-5" dirty="0">
                <a:cs typeface="Carlito"/>
              </a:rPr>
              <a:t>synaptic</a:t>
            </a:r>
            <a:r>
              <a:rPr lang="en-IN" spc="-40" dirty="0">
                <a:cs typeface="Carlito"/>
              </a:rPr>
              <a:t> </a:t>
            </a:r>
            <a:r>
              <a:rPr lang="en-IN" dirty="0">
                <a:cs typeface="Carlito"/>
              </a:rPr>
              <a:t>connections</a:t>
            </a:r>
          </a:p>
          <a:p>
            <a:pPr marL="0" indent="0">
              <a:buNone/>
            </a:pPr>
            <a:endParaRPr lang="en-IN" dirty="0"/>
          </a:p>
        </p:txBody>
      </p:sp>
    </p:spTree>
    <p:extLst>
      <p:ext uri="{BB962C8B-B14F-4D97-AF65-F5344CB8AC3E}">
        <p14:creationId xmlns:p14="http://schemas.microsoft.com/office/powerpoint/2010/main" val="1101786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316" y="1038063"/>
            <a:ext cx="8761413" cy="706964"/>
          </a:xfrm>
        </p:spPr>
        <p:txBody>
          <a:bodyPr/>
          <a:lstStyle/>
          <a:p>
            <a:r>
              <a:rPr lang="en-IN" dirty="0" err="1"/>
              <a:t>TensorFlow</a:t>
            </a:r>
            <a:r>
              <a:rPr lang="en-IN" dirty="0"/>
              <a:t> APIs</a:t>
            </a:r>
            <a:endParaRPr lang="en-IN" dirty="0"/>
          </a:p>
        </p:txBody>
      </p:sp>
      <p:sp>
        <p:nvSpPr>
          <p:cNvPr id="3" name="Content Placeholder 2"/>
          <p:cNvSpPr>
            <a:spLocks noGrp="1"/>
          </p:cNvSpPr>
          <p:nvPr>
            <p:ph idx="1"/>
          </p:nvPr>
        </p:nvSpPr>
        <p:spPr>
          <a:xfrm>
            <a:off x="1154954" y="2603500"/>
            <a:ext cx="8825659" cy="4254500"/>
          </a:xfrm>
        </p:spPr>
        <p:txBody>
          <a:bodyPr>
            <a:normAutofit/>
          </a:bodyPr>
          <a:lstStyle/>
          <a:p>
            <a:pPr fontAlgn="base"/>
            <a:r>
              <a:rPr lang="en-US" dirty="0"/>
              <a:t>Low level API:</a:t>
            </a:r>
          </a:p>
          <a:p>
            <a:pPr lvl="1" fontAlgn="base"/>
            <a:r>
              <a:rPr lang="en-US" sz="1800" dirty="0"/>
              <a:t>complete programming control</a:t>
            </a:r>
          </a:p>
          <a:p>
            <a:pPr lvl="1" fontAlgn="base"/>
            <a:r>
              <a:rPr lang="en-US" sz="1800" dirty="0"/>
              <a:t>recommended for machine learning researchers</a:t>
            </a:r>
          </a:p>
          <a:p>
            <a:pPr lvl="1" fontAlgn="base"/>
            <a:r>
              <a:rPr lang="en-US" sz="1800" dirty="0"/>
              <a:t>provides fine levels of control over the models</a:t>
            </a:r>
          </a:p>
          <a:p>
            <a:pPr fontAlgn="base"/>
            <a:r>
              <a:rPr lang="en-US" dirty="0" smtClean="0"/>
              <a:t>High </a:t>
            </a:r>
            <a:r>
              <a:rPr lang="en-US" dirty="0"/>
              <a:t>level API:</a:t>
            </a:r>
          </a:p>
          <a:p>
            <a:pPr lvl="1" fontAlgn="base"/>
            <a:r>
              <a:rPr lang="en-US" sz="1800" dirty="0"/>
              <a:t>built on top of </a:t>
            </a:r>
            <a:r>
              <a:rPr lang="en-US" sz="1800" b="1" dirty="0" err="1"/>
              <a:t>TensorFlow</a:t>
            </a:r>
            <a:r>
              <a:rPr lang="en-US" sz="1800" b="1" dirty="0"/>
              <a:t> Core</a:t>
            </a:r>
            <a:endParaRPr lang="en-US" sz="1800" dirty="0"/>
          </a:p>
          <a:p>
            <a:pPr lvl="1" fontAlgn="base"/>
            <a:r>
              <a:rPr lang="en-US" sz="1800" dirty="0"/>
              <a:t>easier to learn and use than </a:t>
            </a:r>
            <a:r>
              <a:rPr lang="en-US" sz="1800" b="1" dirty="0" err="1"/>
              <a:t>TensorFlow</a:t>
            </a:r>
            <a:r>
              <a:rPr lang="en-US" sz="1800" b="1" dirty="0"/>
              <a:t> Core</a:t>
            </a:r>
            <a:endParaRPr lang="en-US" sz="1800" dirty="0"/>
          </a:p>
          <a:p>
            <a:pPr lvl="1" fontAlgn="base"/>
            <a:r>
              <a:rPr lang="en-US" sz="1800" dirty="0"/>
              <a:t>make repetitive tasks easier and more consistent between different </a:t>
            </a:r>
            <a:r>
              <a:rPr lang="en-US" sz="1800" dirty="0" smtClean="0"/>
              <a:t>users</a:t>
            </a:r>
            <a:endParaRPr lang="en-US" sz="1800" dirty="0"/>
          </a:p>
        </p:txBody>
      </p:sp>
    </p:spTree>
    <p:extLst>
      <p:ext uri="{BB962C8B-B14F-4D97-AF65-F5344CB8AC3E}">
        <p14:creationId xmlns:p14="http://schemas.microsoft.com/office/powerpoint/2010/main" val="3762836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 of </a:t>
            </a:r>
            <a:r>
              <a:rPr lang="en-IN" dirty="0" err="1" smtClean="0"/>
              <a:t>TensorFlow</a:t>
            </a:r>
            <a:r>
              <a:rPr lang="en-IN" dirty="0" smtClean="0"/>
              <a:t> core</a:t>
            </a:r>
            <a:endParaRPr lang="en-IN" dirty="0"/>
          </a:p>
        </p:txBody>
      </p:sp>
      <p:sp>
        <p:nvSpPr>
          <p:cNvPr id="3" name="Content Placeholder 2"/>
          <p:cNvSpPr>
            <a:spLocks noGrp="1"/>
          </p:cNvSpPr>
          <p:nvPr>
            <p:ph idx="1"/>
          </p:nvPr>
        </p:nvSpPr>
        <p:spPr>
          <a:xfrm>
            <a:off x="1154954" y="2603500"/>
            <a:ext cx="8825659" cy="4254500"/>
          </a:xfrm>
        </p:spPr>
        <p:txBody>
          <a:bodyPr/>
          <a:lstStyle/>
          <a:p>
            <a:r>
              <a:rPr lang="en-IN" b="1" dirty="0" smtClean="0"/>
              <a:t> </a:t>
            </a:r>
            <a:r>
              <a:rPr lang="en-IN" b="1" dirty="0"/>
              <a:t>Installing </a:t>
            </a:r>
            <a:r>
              <a:rPr lang="en-IN" b="1" dirty="0" err="1" smtClean="0"/>
              <a:t>TensorFlow</a:t>
            </a:r>
            <a:r>
              <a:rPr lang="en-IN" b="1" dirty="0" smtClean="0"/>
              <a:t>:</a:t>
            </a:r>
          </a:p>
          <a:p>
            <a:pPr marL="0" indent="0">
              <a:buNone/>
            </a:pPr>
            <a:r>
              <a:rPr lang="en-IN" dirty="0"/>
              <a:t>import </a:t>
            </a:r>
            <a:r>
              <a:rPr lang="en-IN" dirty="0" err="1"/>
              <a:t>tensorflow</a:t>
            </a:r>
            <a:r>
              <a:rPr lang="en-IN" dirty="0"/>
              <a:t> as </a:t>
            </a:r>
            <a:r>
              <a:rPr lang="en-IN" dirty="0" err="1" smtClean="0"/>
              <a:t>tf</a:t>
            </a:r>
            <a:endParaRPr lang="en-IN" dirty="0" smtClean="0"/>
          </a:p>
          <a:p>
            <a:r>
              <a:rPr lang="en-IN" b="1" dirty="0" smtClean="0"/>
              <a:t> </a:t>
            </a:r>
            <a:r>
              <a:rPr lang="en-IN" b="1" dirty="0"/>
              <a:t>The Computational </a:t>
            </a:r>
            <a:r>
              <a:rPr lang="en-IN" b="1" dirty="0" smtClean="0"/>
              <a:t>Graph</a:t>
            </a:r>
          </a:p>
          <a:p>
            <a:pPr marL="0" indent="0">
              <a:buNone/>
            </a:pPr>
            <a:r>
              <a:rPr lang="en-IN" dirty="0" smtClean="0"/>
              <a:t>1.Building</a:t>
            </a:r>
          </a:p>
          <a:p>
            <a:pPr marL="0" indent="0">
              <a:buNone/>
            </a:pPr>
            <a:r>
              <a:rPr lang="en-IN" dirty="0" smtClean="0"/>
              <a:t>2.Running</a:t>
            </a:r>
          </a:p>
          <a:p>
            <a:r>
              <a:rPr lang="en-IN" b="1" dirty="0" smtClean="0"/>
              <a:t>Variables</a:t>
            </a:r>
          </a:p>
          <a:p>
            <a:pPr marL="0" indent="0">
              <a:buNone/>
            </a:pPr>
            <a:r>
              <a:rPr lang="en-US" dirty="0" smtClean="0"/>
              <a:t>They </a:t>
            </a:r>
            <a:r>
              <a:rPr lang="en-US" dirty="0"/>
              <a:t>are mainly used to hold and update parameters of a training model</a:t>
            </a:r>
            <a:r>
              <a:rPr lang="en-US" dirty="0" smtClean="0"/>
              <a:t>.</a:t>
            </a:r>
          </a:p>
          <a:p>
            <a:r>
              <a:rPr lang="en-IN" b="1" dirty="0"/>
              <a:t>Placeholders</a:t>
            </a:r>
            <a:endParaRPr lang="en-IN" dirty="0" smtClean="0"/>
          </a:p>
          <a:p>
            <a:pPr marL="0" indent="0">
              <a:buNone/>
            </a:pPr>
            <a:r>
              <a:rPr lang="en-US" dirty="0"/>
              <a:t>A graph can be parameterized to accept external inputs, known as </a:t>
            </a:r>
            <a:r>
              <a:rPr lang="en-US" b="1" dirty="0"/>
              <a:t>placeholders</a:t>
            </a:r>
            <a:r>
              <a:rPr lang="en-US" dirty="0"/>
              <a:t>. A placeholder is a promise to provide a value later.</a:t>
            </a:r>
            <a:endParaRPr lang="en-IN" dirty="0"/>
          </a:p>
        </p:txBody>
      </p:sp>
    </p:spTree>
    <p:extLst>
      <p:ext uri="{BB962C8B-B14F-4D97-AF65-F5344CB8AC3E}">
        <p14:creationId xmlns:p14="http://schemas.microsoft.com/office/powerpoint/2010/main" val="1121739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FCDF1-7A5A-420A-A0A7-8F6A8674AEC8}"/>
              </a:ext>
            </a:extLst>
          </p:cNvPr>
          <p:cNvSpPr>
            <a:spLocks noGrp="1"/>
          </p:cNvSpPr>
          <p:nvPr>
            <p:ph type="title"/>
          </p:nvPr>
        </p:nvSpPr>
        <p:spPr/>
        <p:txBody>
          <a:bodyPr/>
          <a:lstStyle/>
          <a:p>
            <a:r>
              <a:rPr lang="en-IN" dirty="0"/>
              <a:t>Supervised learning</a:t>
            </a:r>
          </a:p>
        </p:txBody>
      </p:sp>
      <p:sp>
        <p:nvSpPr>
          <p:cNvPr id="3" name="Content Placeholder 2">
            <a:extLst>
              <a:ext uri="{FF2B5EF4-FFF2-40B4-BE49-F238E27FC236}">
                <a16:creationId xmlns:a16="http://schemas.microsoft.com/office/drawing/2014/main" xmlns="" id="{4DFA317B-CE43-49D9-B454-A84A08DD0A56}"/>
              </a:ext>
            </a:extLst>
          </p:cNvPr>
          <p:cNvSpPr>
            <a:spLocks noGrp="1"/>
          </p:cNvSpPr>
          <p:nvPr>
            <p:ph idx="1"/>
          </p:nvPr>
        </p:nvSpPr>
        <p:spPr/>
        <p:txBody>
          <a:bodyPr>
            <a:normAutofit/>
          </a:bodyPr>
          <a:lstStyle/>
          <a:p>
            <a:pPr marL="0" marR="1895475" indent="0">
              <a:lnSpc>
                <a:spcPts val="4320"/>
              </a:lnSpc>
              <a:spcBef>
                <a:spcPts val="2115"/>
              </a:spcBef>
              <a:buNone/>
            </a:pPr>
            <a:r>
              <a:rPr lang="en-IN" dirty="0"/>
              <a:t>Neural networks learn via supervised learning</a:t>
            </a:r>
            <a:endParaRPr lang="en-IN" sz="3200" dirty="0">
              <a:latin typeface="Arial"/>
              <a:cs typeface="Arial"/>
            </a:endParaRPr>
          </a:p>
          <a:p>
            <a:pPr marL="459740" indent="-229235">
              <a:lnSpc>
                <a:spcPct val="100000"/>
              </a:lnSpc>
              <a:spcBef>
                <a:spcPts val="2160"/>
              </a:spcBef>
              <a:buFont typeface="Arial"/>
              <a:buChar char="•"/>
              <a:tabLst>
                <a:tab pos="460375" algn="l"/>
              </a:tabLst>
            </a:pPr>
            <a:r>
              <a:rPr lang="en-IN" spc="-10" dirty="0">
                <a:latin typeface="Century Gothic" panose="020B0502020202020204" pitchFamily="34" charset="0"/>
                <a:cs typeface="Carlito"/>
              </a:rPr>
              <a:t>Classification,</a:t>
            </a:r>
            <a:r>
              <a:rPr lang="en-IN" spc="-25" dirty="0">
                <a:latin typeface="Century Gothic" panose="020B0502020202020204" pitchFamily="34" charset="0"/>
                <a:cs typeface="Carlito"/>
              </a:rPr>
              <a:t> </a:t>
            </a:r>
            <a:r>
              <a:rPr lang="en-IN" spc="-10" dirty="0">
                <a:latin typeface="Century Gothic" panose="020B0502020202020204" pitchFamily="34" charset="0"/>
                <a:cs typeface="Carlito"/>
              </a:rPr>
              <a:t>regression</a:t>
            </a:r>
            <a:endParaRPr lang="en-IN" dirty="0">
              <a:latin typeface="Century Gothic" panose="020B0502020202020204" pitchFamily="34" charset="0"/>
              <a:cs typeface="Carlito"/>
            </a:endParaRPr>
          </a:p>
          <a:p>
            <a:pPr marL="459740" indent="-229235">
              <a:lnSpc>
                <a:spcPct val="100000"/>
              </a:lnSpc>
              <a:spcBef>
                <a:spcPts val="720"/>
              </a:spcBef>
              <a:buFont typeface="Arial"/>
              <a:buChar char="•"/>
              <a:tabLst>
                <a:tab pos="460375" algn="l"/>
              </a:tabLst>
            </a:pPr>
            <a:r>
              <a:rPr lang="en-IN" spc="-5" dirty="0">
                <a:latin typeface="Century Gothic" panose="020B0502020202020204" pitchFamily="34" charset="0"/>
                <a:cs typeface="Carlito"/>
              </a:rPr>
              <a:t>Label, </a:t>
            </a:r>
            <a:r>
              <a:rPr lang="en-IN" spc="-20" dirty="0">
                <a:latin typeface="Century Gothic" panose="020B0502020202020204" pitchFamily="34" charset="0"/>
                <a:cs typeface="Carlito"/>
              </a:rPr>
              <a:t>target </a:t>
            </a:r>
            <a:r>
              <a:rPr lang="en-IN" spc="-10" dirty="0">
                <a:latin typeface="Century Gothic" panose="020B0502020202020204" pitchFamily="34" charset="0"/>
                <a:cs typeface="Carlito"/>
              </a:rPr>
              <a:t>value</a:t>
            </a:r>
            <a:endParaRPr lang="en-IN" dirty="0">
              <a:latin typeface="Century Gothic" panose="020B0502020202020204" pitchFamily="34" charset="0"/>
              <a:cs typeface="Carlito"/>
            </a:endParaRPr>
          </a:p>
          <a:p>
            <a:pPr marL="459740" indent="-229235">
              <a:lnSpc>
                <a:spcPts val="2740"/>
              </a:lnSpc>
              <a:spcBef>
                <a:spcPts val="710"/>
              </a:spcBef>
              <a:buFont typeface="Arial"/>
              <a:buChar char="•"/>
              <a:tabLst>
                <a:tab pos="460375" algn="l"/>
              </a:tabLst>
            </a:pPr>
            <a:r>
              <a:rPr lang="en-IN" spc="-25" dirty="0">
                <a:latin typeface="Century Gothic" panose="020B0502020202020204" pitchFamily="34" charset="0"/>
                <a:cs typeface="Carlito"/>
              </a:rPr>
              <a:t>Training </a:t>
            </a:r>
            <a:r>
              <a:rPr lang="en-IN" dirty="0">
                <a:latin typeface="Century Gothic" panose="020B0502020202020204" pitchFamily="34" charset="0"/>
                <a:cs typeface="Carlito"/>
              </a:rPr>
              <a:t>&amp;</a:t>
            </a:r>
            <a:r>
              <a:rPr lang="en-IN" spc="-5" dirty="0">
                <a:latin typeface="Century Gothic" panose="020B0502020202020204" pitchFamily="34" charset="0"/>
                <a:cs typeface="Carlito"/>
              </a:rPr>
              <a:t> </a:t>
            </a:r>
            <a:r>
              <a:rPr lang="en-IN" spc="-20" dirty="0">
                <a:latin typeface="Century Gothic" panose="020B0502020202020204" pitchFamily="34" charset="0"/>
                <a:cs typeface="Carlito"/>
              </a:rPr>
              <a:t>Validation</a:t>
            </a:r>
            <a:r>
              <a:rPr lang="en-IN" dirty="0">
                <a:latin typeface="Century Gothic" panose="020B0502020202020204" pitchFamily="34" charset="0"/>
                <a:cs typeface="Carlito"/>
              </a:rPr>
              <a:t> </a:t>
            </a:r>
            <a:r>
              <a:rPr lang="en-IN" spc="-5" dirty="0">
                <a:latin typeface="Century Gothic" panose="020B0502020202020204" pitchFamily="34" charset="0"/>
                <a:cs typeface="Carlito"/>
              </a:rPr>
              <a:t>phases</a:t>
            </a:r>
            <a:endParaRPr lang="en-IN" dirty="0">
              <a:latin typeface="Century Gothic" panose="020B0502020202020204" pitchFamily="34" charset="0"/>
              <a:cs typeface="Carlito"/>
            </a:endParaRPr>
          </a:p>
          <a:p>
            <a:pPr marL="0" indent="0">
              <a:buNone/>
            </a:pPr>
            <a:endParaRPr lang="en-IN" dirty="0"/>
          </a:p>
        </p:txBody>
      </p:sp>
    </p:spTree>
    <p:extLst>
      <p:ext uri="{BB962C8B-B14F-4D97-AF65-F5344CB8AC3E}">
        <p14:creationId xmlns:p14="http://schemas.microsoft.com/office/powerpoint/2010/main" val="3595559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387FB-943F-453E-8FB3-B1DBB85EADED}"/>
              </a:ext>
            </a:extLst>
          </p:cNvPr>
          <p:cNvSpPr>
            <a:spLocks noGrp="1"/>
          </p:cNvSpPr>
          <p:nvPr>
            <p:ph type="title"/>
          </p:nvPr>
        </p:nvSpPr>
        <p:spPr/>
        <p:txBody>
          <a:bodyPr/>
          <a:lstStyle/>
          <a:p>
            <a:r>
              <a:rPr lang="en-IN" dirty="0"/>
              <a:t>Unsupervised learning</a:t>
            </a:r>
          </a:p>
        </p:txBody>
      </p:sp>
      <p:sp>
        <p:nvSpPr>
          <p:cNvPr id="3" name="Content Placeholder 2">
            <a:extLst>
              <a:ext uri="{FF2B5EF4-FFF2-40B4-BE49-F238E27FC236}">
                <a16:creationId xmlns:a16="http://schemas.microsoft.com/office/drawing/2014/main" xmlns="" id="{E5D8F3EB-303F-4F04-A592-ACF9E793272B}"/>
              </a:ext>
            </a:extLst>
          </p:cNvPr>
          <p:cNvSpPr>
            <a:spLocks noGrp="1"/>
          </p:cNvSpPr>
          <p:nvPr>
            <p:ph idx="1"/>
          </p:nvPr>
        </p:nvSpPr>
        <p:spPr/>
        <p:txBody>
          <a:bodyPr/>
          <a:lstStyle/>
          <a:p>
            <a:pPr marL="485775" marR="1594485" indent="-228600">
              <a:lnSpc>
                <a:spcPts val="2590"/>
              </a:lnSpc>
              <a:spcBef>
                <a:spcPts val="2485"/>
              </a:spcBef>
              <a:buFont typeface="Arial"/>
              <a:buChar char="•"/>
              <a:tabLst>
                <a:tab pos="486409" algn="l"/>
              </a:tabLst>
            </a:pPr>
            <a:r>
              <a:rPr lang="en-IN" spc="-5" dirty="0">
                <a:latin typeface="Century Gothic" panose="020B0502020202020204" pitchFamily="34" charset="0"/>
                <a:cs typeface="Carlito"/>
              </a:rPr>
              <a:t>Clustering,</a:t>
            </a:r>
            <a:r>
              <a:rPr lang="en-IN" spc="-85" dirty="0">
                <a:latin typeface="Century Gothic" panose="020B0502020202020204" pitchFamily="34" charset="0"/>
                <a:cs typeface="Carlito"/>
              </a:rPr>
              <a:t> </a:t>
            </a:r>
            <a:r>
              <a:rPr lang="en-IN" spc="-20" dirty="0">
                <a:latin typeface="Century Gothic" panose="020B0502020202020204" pitchFamily="34" charset="0"/>
                <a:cs typeface="Carlito"/>
              </a:rPr>
              <a:t>feature  </a:t>
            </a:r>
            <a:r>
              <a:rPr lang="en-IN" spc="-5" dirty="0">
                <a:latin typeface="Century Gothic" panose="020B0502020202020204" pitchFamily="34" charset="0"/>
                <a:cs typeface="Carlito"/>
              </a:rPr>
              <a:t>selection</a:t>
            </a:r>
            <a:endParaRPr lang="en-IN" dirty="0">
              <a:latin typeface="Century Gothic" panose="020B0502020202020204" pitchFamily="34" charset="0"/>
              <a:cs typeface="Carlito"/>
            </a:endParaRPr>
          </a:p>
          <a:p>
            <a:pPr marL="485775" indent="-229235">
              <a:lnSpc>
                <a:spcPct val="100000"/>
              </a:lnSpc>
              <a:spcBef>
                <a:spcPts val="685"/>
              </a:spcBef>
              <a:buFont typeface="Arial"/>
              <a:buChar char="•"/>
              <a:tabLst>
                <a:tab pos="486409" algn="l"/>
              </a:tabLst>
            </a:pPr>
            <a:r>
              <a:rPr lang="en-IN" spc="-5" dirty="0">
                <a:latin typeface="Century Gothic" panose="020B0502020202020204" pitchFamily="34" charset="0"/>
                <a:cs typeface="Carlito"/>
              </a:rPr>
              <a:t>Finding </a:t>
            </a:r>
            <a:r>
              <a:rPr lang="en-IN" spc="-10" dirty="0">
                <a:latin typeface="Century Gothic" panose="020B0502020202020204" pitchFamily="34" charset="0"/>
                <a:cs typeface="Carlito"/>
              </a:rPr>
              <a:t>structure </a:t>
            </a:r>
            <a:r>
              <a:rPr lang="en-IN" spc="-5" dirty="0">
                <a:latin typeface="Century Gothic" panose="020B0502020202020204" pitchFamily="34" charset="0"/>
                <a:cs typeface="Carlito"/>
              </a:rPr>
              <a:t>of</a:t>
            </a:r>
            <a:r>
              <a:rPr lang="en-IN" spc="-35" dirty="0">
                <a:latin typeface="Century Gothic" panose="020B0502020202020204" pitchFamily="34" charset="0"/>
                <a:cs typeface="Carlito"/>
              </a:rPr>
              <a:t> </a:t>
            </a:r>
            <a:r>
              <a:rPr lang="en-IN" spc="-15" dirty="0">
                <a:latin typeface="Century Gothic" panose="020B0502020202020204" pitchFamily="34" charset="0"/>
                <a:cs typeface="Carlito"/>
              </a:rPr>
              <a:t>data</a:t>
            </a:r>
            <a:endParaRPr lang="en-IN" dirty="0">
              <a:latin typeface="Century Gothic" panose="020B0502020202020204" pitchFamily="34" charset="0"/>
              <a:cs typeface="Carlito"/>
            </a:endParaRPr>
          </a:p>
          <a:p>
            <a:pPr marL="485775" marR="1506855" indent="-228600">
              <a:lnSpc>
                <a:spcPts val="2590"/>
              </a:lnSpc>
              <a:spcBef>
                <a:spcPts val="1040"/>
              </a:spcBef>
              <a:buFont typeface="Arial"/>
              <a:buChar char="•"/>
              <a:tabLst>
                <a:tab pos="486409" algn="l"/>
              </a:tabLst>
            </a:pPr>
            <a:r>
              <a:rPr lang="en-IN" spc="-10" dirty="0">
                <a:latin typeface="Century Gothic" panose="020B0502020202020204" pitchFamily="34" charset="0"/>
                <a:cs typeface="Carlito"/>
              </a:rPr>
              <a:t>Statistical values  </a:t>
            </a:r>
            <a:r>
              <a:rPr lang="en-IN" spc="-5" dirty="0">
                <a:latin typeface="Century Gothic" panose="020B0502020202020204" pitchFamily="34" charset="0"/>
                <a:cs typeface="Carlito"/>
              </a:rPr>
              <a:t>describing </a:t>
            </a:r>
            <a:r>
              <a:rPr lang="en-IN" dirty="0">
                <a:latin typeface="Century Gothic" panose="020B0502020202020204" pitchFamily="34" charset="0"/>
                <a:cs typeface="Carlito"/>
              </a:rPr>
              <a:t>the</a:t>
            </a:r>
            <a:r>
              <a:rPr lang="en-IN" spc="-70" dirty="0">
                <a:latin typeface="Century Gothic" panose="020B0502020202020204" pitchFamily="34" charset="0"/>
                <a:cs typeface="Carlito"/>
              </a:rPr>
              <a:t> </a:t>
            </a:r>
            <a:r>
              <a:rPr lang="en-IN" spc="-15" dirty="0">
                <a:latin typeface="Century Gothic" panose="020B0502020202020204" pitchFamily="34" charset="0"/>
                <a:cs typeface="Carlito"/>
              </a:rPr>
              <a:t>data</a:t>
            </a:r>
            <a:endParaRPr lang="en-IN" dirty="0">
              <a:latin typeface="Century Gothic" panose="020B0502020202020204" pitchFamily="34" charset="0"/>
              <a:cs typeface="Carlito"/>
            </a:endParaRPr>
          </a:p>
          <a:p>
            <a:endParaRPr lang="en-IN" dirty="0"/>
          </a:p>
        </p:txBody>
      </p:sp>
    </p:spTree>
    <p:extLst>
      <p:ext uri="{BB962C8B-B14F-4D97-AF65-F5344CB8AC3E}">
        <p14:creationId xmlns:p14="http://schemas.microsoft.com/office/powerpoint/2010/main" val="518771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7060CB80-28AD-4A00-883A-4E15F98FD400}"/>
              </a:ext>
            </a:extLst>
          </p:cNvPr>
          <p:cNvSpPr/>
          <p:nvPr/>
        </p:nvSpPr>
        <p:spPr>
          <a:xfrm>
            <a:off x="-134224"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1F3863"/>
          </a:solidFill>
        </p:spPr>
        <p:txBody>
          <a:bodyPr wrap="square" lIns="0" tIns="0" rIns="0" bIns="0" rtlCol="0"/>
          <a:lstStyle/>
          <a:p>
            <a:r>
              <a:rPr lang="en-IN" spc="-265" dirty="0"/>
              <a:t>         </a:t>
            </a:r>
          </a:p>
          <a:p>
            <a:r>
              <a:rPr lang="en-IN" spc="-265" dirty="0"/>
              <a:t>                                                </a:t>
            </a:r>
            <a:r>
              <a:rPr lang="en-IN" sz="4000" spc="-265" dirty="0">
                <a:solidFill>
                  <a:schemeClr val="bg1"/>
                </a:solidFill>
                <a:latin typeface="+mj-lt"/>
              </a:rPr>
              <a:t>Supervised </a:t>
            </a:r>
            <a:r>
              <a:rPr lang="en-IN" sz="4000" spc="-180" dirty="0">
                <a:solidFill>
                  <a:schemeClr val="bg1"/>
                </a:solidFill>
                <a:latin typeface="+mj-lt"/>
              </a:rPr>
              <a:t>Machine </a:t>
            </a:r>
            <a:r>
              <a:rPr lang="en-IN" sz="4000" spc="-240" dirty="0">
                <a:solidFill>
                  <a:schemeClr val="bg1"/>
                </a:solidFill>
                <a:latin typeface="+mj-lt"/>
              </a:rPr>
              <a:t>Learning</a:t>
            </a:r>
            <a:r>
              <a:rPr lang="en-IN" sz="4000" spc="-290" dirty="0">
                <a:solidFill>
                  <a:schemeClr val="bg1"/>
                </a:solidFill>
                <a:latin typeface="+mj-lt"/>
              </a:rPr>
              <a:t> </a:t>
            </a:r>
            <a:r>
              <a:rPr lang="en-IN" sz="4000" spc="-95" dirty="0">
                <a:solidFill>
                  <a:schemeClr val="bg1"/>
                </a:solidFill>
                <a:latin typeface="+mj-lt"/>
              </a:rPr>
              <a:t>workflow</a:t>
            </a:r>
            <a:endParaRPr sz="4000" dirty="0">
              <a:solidFill>
                <a:schemeClr val="bg1"/>
              </a:solidFill>
              <a:latin typeface="+mj-lt"/>
            </a:endParaRPr>
          </a:p>
        </p:txBody>
      </p:sp>
      <p:grpSp>
        <p:nvGrpSpPr>
          <p:cNvPr id="5" name="object 4">
            <a:extLst>
              <a:ext uri="{FF2B5EF4-FFF2-40B4-BE49-F238E27FC236}">
                <a16:creationId xmlns:a16="http://schemas.microsoft.com/office/drawing/2014/main" xmlns="" id="{A2C328C6-09F4-44AF-8689-8FFB9484F456}"/>
              </a:ext>
            </a:extLst>
          </p:cNvPr>
          <p:cNvGrpSpPr/>
          <p:nvPr/>
        </p:nvGrpSpPr>
        <p:grpSpPr>
          <a:xfrm>
            <a:off x="211836" y="1619075"/>
            <a:ext cx="3579988" cy="1221408"/>
            <a:chOff x="211836" y="1618488"/>
            <a:chExt cx="3768090" cy="1252855"/>
          </a:xfrm>
        </p:grpSpPr>
        <p:sp>
          <p:nvSpPr>
            <p:cNvPr id="6" name="object 5">
              <a:extLst>
                <a:ext uri="{FF2B5EF4-FFF2-40B4-BE49-F238E27FC236}">
                  <a16:creationId xmlns:a16="http://schemas.microsoft.com/office/drawing/2014/main" xmlns="" id="{2483694E-4CA3-4ED0-9A35-FC6AF0AED184}"/>
                </a:ext>
              </a:extLst>
            </p:cNvPr>
            <p:cNvSpPr/>
            <p:nvPr/>
          </p:nvSpPr>
          <p:spPr>
            <a:xfrm>
              <a:off x="211836" y="1618488"/>
              <a:ext cx="1252727" cy="1252727"/>
            </a:xfrm>
            <a:prstGeom prst="rect">
              <a:avLst/>
            </a:prstGeom>
            <a:blipFill>
              <a:blip r:embed="rId2"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xmlns="" id="{AA3AEF91-43C4-4800-8EA6-B2B4EBD9384E}"/>
                </a:ext>
              </a:extLst>
            </p:cNvPr>
            <p:cNvSpPr/>
            <p:nvPr/>
          </p:nvSpPr>
          <p:spPr>
            <a:xfrm>
              <a:off x="2310384" y="1810512"/>
              <a:ext cx="1663064" cy="866140"/>
            </a:xfrm>
            <a:custGeom>
              <a:avLst/>
              <a:gdLst/>
              <a:ahLst/>
              <a:cxnLst/>
              <a:rect l="l" t="t" r="r" b="b"/>
              <a:pathLst>
                <a:path w="1663064" h="866139">
                  <a:moveTo>
                    <a:pt x="1518412" y="0"/>
                  </a:moveTo>
                  <a:lnTo>
                    <a:pt x="144272" y="0"/>
                  </a:lnTo>
                  <a:lnTo>
                    <a:pt x="98690" y="7359"/>
                  </a:lnTo>
                  <a:lnTo>
                    <a:pt x="59088" y="27850"/>
                  </a:lnTo>
                  <a:lnTo>
                    <a:pt x="27850" y="59088"/>
                  </a:lnTo>
                  <a:lnTo>
                    <a:pt x="7359" y="98690"/>
                  </a:lnTo>
                  <a:lnTo>
                    <a:pt x="0" y="144272"/>
                  </a:lnTo>
                  <a:lnTo>
                    <a:pt x="0" y="721360"/>
                  </a:lnTo>
                  <a:lnTo>
                    <a:pt x="7359" y="766941"/>
                  </a:lnTo>
                  <a:lnTo>
                    <a:pt x="27850" y="806543"/>
                  </a:lnTo>
                  <a:lnTo>
                    <a:pt x="59088" y="837781"/>
                  </a:lnTo>
                  <a:lnTo>
                    <a:pt x="98690" y="858272"/>
                  </a:lnTo>
                  <a:lnTo>
                    <a:pt x="144272" y="865632"/>
                  </a:lnTo>
                  <a:lnTo>
                    <a:pt x="1518412" y="865632"/>
                  </a:lnTo>
                  <a:lnTo>
                    <a:pt x="1563993" y="858272"/>
                  </a:lnTo>
                  <a:lnTo>
                    <a:pt x="1603595" y="837781"/>
                  </a:lnTo>
                  <a:lnTo>
                    <a:pt x="1634833" y="806543"/>
                  </a:lnTo>
                  <a:lnTo>
                    <a:pt x="1655324" y="766941"/>
                  </a:lnTo>
                  <a:lnTo>
                    <a:pt x="1662683" y="721360"/>
                  </a:lnTo>
                  <a:lnTo>
                    <a:pt x="1662683" y="144272"/>
                  </a:lnTo>
                  <a:lnTo>
                    <a:pt x="1655324" y="98690"/>
                  </a:lnTo>
                  <a:lnTo>
                    <a:pt x="1634833" y="59088"/>
                  </a:lnTo>
                  <a:lnTo>
                    <a:pt x="1603595" y="27850"/>
                  </a:lnTo>
                  <a:lnTo>
                    <a:pt x="1563993" y="7359"/>
                  </a:lnTo>
                  <a:lnTo>
                    <a:pt x="1518412" y="0"/>
                  </a:lnTo>
                  <a:close/>
                </a:path>
              </a:pathLst>
            </a:custGeom>
            <a:solidFill>
              <a:srgbClr val="538235"/>
            </a:solidFill>
          </p:spPr>
          <p:txBody>
            <a:bodyPr wrap="square" lIns="0" tIns="0" rIns="0" bIns="0" rtlCol="0"/>
            <a:lstStyle/>
            <a:p>
              <a:r>
                <a:rPr lang="en-IN" spc="-5" dirty="0">
                  <a:solidFill>
                    <a:srgbClr val="FFFFFF"/>
                  </a:solidFill>
                  <a:latin typeface="Carlito"/>
                  <a:cs typeface="Carlito"/>
                </a:rPr>
                <a:t>   </a:t>
              </a:r>
            </a:p>
            <a:p>
              <a:r>
                <a:rPr lang="en-IN" spc="-5" dirty="0">
                  <a:solidFill>
                    <a:srgbClr val="FFFFFF"/>
                  </a:solidFill>
                  <a:latin typeface="Carlito"/>
                  <a:cs typeface="Carlito"/>
                </a:rPr>
                <a:t>     Clean</a:t>
              </a:r>
              <a:r>
                <a:rPr lang="en-IN" spc="-45" dirty="0">
                  <a:solidFill>
                    <a:srgbClr val="FFFFFF"/>
                  </a:solidFill>
                  <a:latin typeface="Carlito"/>
                  <a:cs typeface="Carlito"/>
                </a:rPr>
                <a:t> </a:t>
              </a:r>
              <a:r>
                <a:rPr lang="en-IN" spc="-15" dirty="0">
                  <a:solidFill>
                    <a:srgbClr val="FFFFFF"/>
                  </a:solidFill>
                  <a:latin typeface="Carlito"/>
                  <a:cs typeface="Carlito"/>
                </a:rPr>
                <a:t>data</a:t>
              </a:r>
              <a:endParaRPr lang="en-IN" dirty="0">
                <a:latin typeface="Carlito"/>
                <a:cs typeface="Carlito"/>
              </a:endParaRPr>
            </a:p>
            <a:p>
              <a:endParaRPr dirty="0"/>
            </a:p>
          </p:txBody>
        </p:sp>
        <p:sp>
          <p:nvSpPr>
            <p:cNvPr id="8" name="object 7">
              <a:extLst>
                <a:ext uri="{FF2B5EF4-FFF2-40B4-BE49-F238E27FC236}">
                  <a16:creationId xmlns:a16="http://schemas.microsoft.com/office/drawing/2014/main" xmlns="" id="{C3106C43-5320-4F2D-ADDE-E8A4D582215A}"/>
                </a:ext>
              </a:extLst>
            </p:cNvPr>
            <p:cNvSpPr/>
            <p:nvPr/>
          </p:nvSpPr>
          <p:spPr>
            <a:xfrm>
              <a:off x="2310384" y="1810512"/>
              <a:ext cx="1663064" cy="866140"/>
            </a:xfrm>
            <a:custGeom>
              <a:avLst/>
              <a:gdLst/>
              <a:ahLst/>
              <a:cxnLst/>
              <a:rect l="l" t="t" r="r" b="b"/>
              <a:pathLst>
                <a:path w="1663064" h="866139">
                  <a:moveTo>
                    <a:pt x="0" y="144272"/>
                  </a:moveTo>
                  <a:lnTo>
                    <a:pt x="7359" y="98690"/>
                  </a:lnTo>
                  <a:lnTo>
                    <a:pt x="27850" y="59088"/>
                  </a:lnTo>
                  <a:lnTo>
                    <a:pt x="59088" y="27850"/>
                  </a:lnTo>
                  <a:lnTo>
                    <a:pt x="98690" y="7359"/>
                  </a:lnTo>
                  <a:lnTo>
                    <a:pt x="144272" y="0"/>
                  </a:lnTo>
                  <a:lnTo>
                    <a:pt x="1518412" y="0"/>
                  </a:lnTo>
                  <a:lnTo>
                    <a:pt x="1563993" y="7359"/>
                  </a:lnTo>
                  <a:lnTo>
                    <a:pt x="1603595" y="27850"/>
                  </a:lnTo>
                  <a:lnTo>
                    <a:pt x="1634833" y="59088"/>
                  </a:lnTo>
                  <a:lnTo>
                    <a:pt x="1655324" y="98690"/>
                  </a:lnTo>
                  <a:lnTo>
                    <a:pt x="1662683" y="144272"/>
                  </a:lnTo>
                  <a:lnTo>
                    <a:pt x="1662683" y="721360"/>
                  </a:lnTo>
                  <a:lnTo>
                    <a:pt x="1655324" y="766941"/>
                  </a:lnTo>
                  <a:lnTo>
                    <a:pt x="1634833" y="806543"/>
                  </a:lnTo>
                  <a:lnTo>
                    <a:pt x="1603595" y="837781"/>
                  </a:lnTo>
                  <a:lnTo>
                    <a:pt x="1563993" y="858272"/>
                  </a:lnTo>
                  <a:lnTo>
                    <a:pt x="1518412" y="865632"/>
                  </a:lnTo>
                  <a:lnTo>
                    <a:pt x="144272" y="865632"/>
                  </a:lnTo>
                  <a:lnTo>
                    <a:pt x="98690" y="858272"/>
                  </a:lnTo>
                  <a:lnTo>
                    <a:pt x="59088" y="837781"/>
                  </a:lnTo>
                  <a:lnTo>
                    <a:pt x="27850" y="806543"/>
                  </a:lnTo>
                  <a:lnTo>
                    <a:pt x="7359" y="766941"/>
                  </a:lnTo>
                  <a:lnTo>
                    <a:pt x="0" y="721360"/>
                  </a:lnTo>
                  <a:lnTo>
                    <a:pt x="0" y="144272"/>
                  </a:lnTo>
                  <a:close/>
                </a:path>
              </a:pathLst>
            </a:custGeom>
            <a:ln w="12192">
              <a:solidFill>
                <a:srgbClr val="385622"/>
              </a:solidFill>
            </a:ln>
          </p:spPr>
          <p:txBody>
            <a:bodyPr wrap="square" lIns="0" tIns="0" rIns="0" bIns="0" rtlCol="0"/>
            <a:lstStyle/>
            <a:p>
              <a:endParaRPr/>
            </a:p>
          </p:txBody>
        </p:sp>
      </p:grpSp>
      <p:grpSp>
        <p:nvGrpSpPr>
          <p:cNvPr id="9" name="object 25">
            <a:extLst>
              <a:ext uri="{FF2B5EF4-FFF2-40B4-BE49-F238E27FC236}">
                <a16:creationId xmlns:a16="http://schemas.microsoft.com/office/drawing/2014/main" xmlns="" id="{DB1186CA-6F88-44FC-88B3-CBB44EA07912}"/>
              </a:ext>
            </a:extLst>
          </p:cNvPr>
          <p:cNvGrpSpPr/>
          <p:nvPr/>
        </p:nvGrpSpPr>
        <p:grpSpPr>
          <a:xfrm>
            <a:off x="1297545" y="2151644"/>
            <a:ext cx="3247390" cy="153670"/>
            <a:chOff x="1465325" y="2168905"/>
            <a:chExt cx="3247390" cy="153670"/>
          </a:xfrm>
        </p:grpSpPr>
        <p:sp>
          <p:nvSpPr>
            <p:cNvPr id="10" name="object 26">
              <a:extLst>
                <a:ext uri="{FF2B5EF4-FFF2-40B4-BE49-F238E27FC236}">
                  <a16:creationId xmlns:a16="http://schemas.microsoft.com/office/drawing/2014/main" xmlns="" id="{C42CB527-C9EA-48C0-9044-0F1E7178C8B3}"/>
                </a:ext>
              </a:extLst>
            </p:cNvPr>
            <p:cNvSpPr/>
            <p:nvPr/>
          </p:nvSpPr>
          <p:spPr>
            <a:xfrm>
              <a:off x="1465325" y="2168905"/>
              <a:ext cx="846455" cy="151130"/>
            </a:xfrm>
            <a:custGeom>
              <a:avLst/>
              <a:gdLst/>
              <a:ahLst/>
              <a:cxnLst/>
              <a:rect l="l" t="t" r="r" b="b"/>
              <a:pathLst>
                <a:path w="846455" h="151130">
                  <a:moveTo>
                    <a:pt x="796247" y="50165"/>
                  </a:moveTo>
                  <a:lnTo>
                    <a:pt x="720725" y="50165"/>
                  </a:lnTo>
                  <a:lnTo>
                    <a:pt x="720851" y="100457"/>
                  </a:lnTo>
                  <a:lnTo>
                    <a:pt x="695663" y="100492"/>
                  </a:lnTo>
                  <a:lnTo>
                    <a:pt x="695706" y="150876"/>
                  </a:lnTo>
                  <a:lnTo>
                    <a:pt x="846455" y="75184"/>
                  </a:lnTo>
                  <a:lnTo>
                    <a:pt x="796247" y="50165"/>
                  </a:lnTo>
                  <a:close/>
                </a:path>
                <a:path w="846455" h="151130">
                  <a:moveTo>
                    <a:pt x="695621" y="50200"/>
                  </a:moveTo>
                  <a:lnTo>
                    <a:pt x="0" y="51181"/>
                  </a:lnTo>
                  <a:lnTo>
                    <a:pt x="0" y="101473"/>
                  </a:lnTo>
                  <a:lnTo>
                    <a:pt x="695663" y="100492"/>
                  </a:lnTo>
                  <a:lnTo>
                    <a:pt x="695621" y="50200"/>
                  </a:lnTo>
                  <a:close/>
                </a:path>
                <a:path w="846455" h="151130">
                  <a:moveTo>
                    <a:pt x="720725" y="50165"/>
                  </a:moveTo>
                  <a:lnTo>
                    <a:pt x="695621" y="50200"/>
                  </a:lnTo>
                  <a:lnTo>
                    <a:pt x="695663" y="100492"/>
                  </a:lnTo>
                  <a:lnTo>
                    <a:pt x="720851" y="100457"/>
                  </a:lnTo>
                  <a:lnTo>
                    <a:pt x="720725" y="50165"/>
                  </a:lnTo>
                  <a:close/>
                </a:path>
                <a:path w="846455" h="151130">
                  <a:moveTo>
                    <a:pt x="695579" y="0"/>
                  </a:moveTo>
                  <a:lnTo>
                    <a:pt x="695621" y="50200"/>
                  </a:lnTo>
                  <a:lnTo>
                    <a:pt x="796247" y="50165"/>
                  </a:lnTo>
                  <a:lnTo>
                    <a:pt x="695579" y="0"/>
                  </a:lnTo>
                  <a:close/>
                </a:path>
              </a:pathLst>
            </a:custGeom>
            <a:solidFill>
              <a:srgbClr val="7E7E7E"/>
            </a:solidFill>
          </p:spPr>
          <p:txBody>
            <a:bodyPr wrap="square" lIns="0" tIns="0" rIns="0" bIns="0" rtlCol="0"/>
            <a:lstStyle/>
            <a:p>
              <a:endParaRPr/>
            </a:p>
          </p:txBody>
        </p:sp>
        <p:sp>
          <p:nvSpPr>
            <p:cNvPr id="11" name="object 27">
              <a:extLst>
                <a:ext uri="{FF2B5EF4-FFF2-40B4-BE49-F238E27FC236}">
                  <a16:creationId xmlns:a16="http://schemas.microsoft.com/office/drawing/2014/main" xmlns="" id="{70313B17-2079-406E-A70B-DE2A4A89EAFD}"/>
                </a:ext>
              </a:extLst>
            </p:cNvPr>
            <p:cNvSpPr/>
            <p:nvPr/>
          </p:nvSpPr>
          <p:spPr>
            <a:xfrm>
              <a:off x="3973702" y="2171572"/>
              <a:ext cx="739140" cy="151130"/>
            </a:xfrm>
            <a:custGeom>
              <a:avLst/>
              <a:gdLst/>
              <a:ahLst/>
              <a:cxnLst/>
              <a:rect l="l" t="t" r="r" b="b"/>
              <a:pathLst>
                <a:path w="739139" h="151130">
                  <a:moveTo>
                    <a:pt x="588010" y="0"/>
                  </a:moveTo>
                  <a:lnTo>
                    <a:pt x="587798" y="50293"/>
                  </a:lnTo>
                  <a:lnTo>
                    <a:pt x="613029" y="50418"/>
                  </a:lnTo>
                  <a:lnTo>
                    <a:pt x="612775" y="100711"/>
                  </a:lnTo>
                  <a:lnTo>
                    <a:pt x="587586" y="100711"/>
                  </a:lnTo>
                  <a:lnTo>
                    <a:pt x="587375" y="150875"/>
                  </a:lnTo>
                  <a:lnTo>
                    <a:pt x="688984" y="100711"/>
                  </a:lnTo>
                  <a:lnTo>
                    <a:pt x="612775" y="100711"/>
                  </a:lnTo>
                  <a:lnTo>
                    <a:pt x="689238" y="100585"/>
                  </a:lnTo>
                  <a:lnTo>
                    <a:pt x="738632" y="76200"/>
                  </a:lnTo>
                  <a:lnTo>
                    <a:pt x="588010" y="0"/>
                  </a:lnTo>
                  <a:close/>
                </a:path>
                <a:path w="739139" h="151130">
                  <a:moveTo>
                    <a:pt x="587798" y="50293"/>
                  </a:moveTo>
                  <a:lnTo>
                    <a:pt x="587586" y="100585"/>
                  </a:lnTo>
                  <a:lnTo>
                    <a:pt x="612775" y="100711"/>
                  </a:lnTo>
                  <a:lnTo>
                    <a:pt x="613029" y="50418"/>
                  </a:lnTo>
                  <a:lnTo>
                    <a:pt x="587798" y="50293"/>
                  </a:lnTo>
                  <a:close/>
                </a:path>
                <a:path w="739139" h="151130">
                  <a:moveTo>
                    <a:pt x="254" y="47371"/>
                  </a:moveTo>
                  <a:lnTo>
                    <a:pt x="0" y="97662"/>
                  </a:lnTo>
                  <a:lnTo>
                    <a:pt x="587586" y="100585"/>
                  </a:lnTo>
                  <a:lnTo>
                    <a:pt x="587798" y="50293"/>
                  </a:lnTo>
                  <a:lnTo>
                    <a:pt x="254" y="47371"/>
                  </a:lnTo>
                  <a:close/>
                </a:path>
              </a:pathLst>
            </a:custGeom>
            <a:solidFill>
              <a:srgbClr val="A9D18E"/>
            </a:solidFill>
          </p:spPr>
          <p:txBody>
            <a:bodyPr wrap="square" lIns="0" tIns="0" rIns="0" bIns="0" rtlCol="0"/>
            <a:lstStyle/>
            <a:p>
              <a:endParaRPr/>
            </a:p>
          </p:txBody>
        </p:sp>
      </p:grpSp>
      <p:sp>
        <p:nvSpPr>
          <p:cNvPr id="12" name="object 22">
            <a:extLst>
              <a:ext uri="{FF2B5EF4-FFF2-40B4-BE49-F238E27FC236}">
                <a16:creationId xmlns:a16="http://schemas.microsoft.com/office/drawing/2014/main" xmlns="" id="{9CBF9C93-EB0E-455F-9116-82830D60F6DC}"/>
              </a:ext>
            </a:extLst>
          </p:cNvPr>
          <p:cNvSpPr txBox="1"/>
          <p:nvPr/>
        </p:nvSpPr>
        <p:spPr>
          <a:xfrm>
            <a:off x="4565315" y="1865259"/>
            <a:ext cx="1452880" cy="723900"/>
          </a:xfrm>
          <a:prstGeom prst="rect">
            <a:avLst/>
          </a:prstGeom>
          <a:solidFill>
            <a:srgbClr val="A9D18E"/>
          </a:solidFill>
          <a:ln w="12192">
            <a:solidFill>
              <a:srgbClr val="538235"/>
            </a:solidFill>
          </a:ln>
        </p:spPr>
        <p:txBody>
          <a:bodyPr vert="horz" wrap="square" lIns="0" tIns="72390" rIns="0" bIns="0" rtlCol="0">
            <a:spAutoFit/>
          </a:bodyPr>
          <a:lstStyle/>
          <a:p>
            <a:pPr algn="ctr">
              <a:lnSpc>
                <a:spcPct val="100000"/>
              </a:lnSpc>
              <a:spcBef>
                <a:spcPts val="570"/>
              </a:spcBef>
            </a:pPr>
            <a:r>
              <a:rPr sz="1800" spc="-10" dirty="0">
                <a:solidFill>
                  <a:srgbClr val="FFFFFF"/>
                </a:solidFill>
                <a:latin typeface="Carlito"/>
                <a:cs typeface="Carlito"/>
              </a:rPr>
              <a:t>Preprocess</a:t>
            </a:r>
            <a:endParaRPr sz="1800" dirty="0">
              <a:latin typeface="Carlito"/>
              <a:cs typeface="Carlito"/>
            </a:endParaRPr>
          </a:p>
          <a:p>
            <a:pPr algn="ctr">
              <a:lnSpc>
                <a:spcPct val="100000"/>
              </a:lnSpc>
            </a:pPr>
            <a:r>
              <a:rPr sz="1800" spc="-15" dirty="0">
                <a:solidFill>
                  <a:srgbClr val="FFFFFF"/>
                </a:solidFill>
                <a:latin typeface="Carlito"/>
                <a:cs typeface="Carlito"/>
              </a:rPr>
              <a:t>data</a:t>
            </a:r>
            <a:endParaRPr sz="1800" dirty="0">
              <a:latin typeface="Carlito"/>
              <a:cs typeface="Carlito"/>
            </a:endParaRPr>
          </a:p>
        </p:txBody>
      </p:sp>
      <p:grpSp>
        <p:nvGrpSpPr>
          <p:cNvPr id="14" name="object 9">
            <a:extLst>
              <a:ext uri="{FF2B5EF4-FFF2-40B4-BE49-F238E27FC236}">
                <a16:creationId xmlns:a16="http://schemas.microsoft.com/office/drawing/2014/main" xmlns="" id="{ED102651-2C08-459F-90D7-DD475976B08D}"/>
              </a:ext>
            </a:extLst>
          </p:cNvPr>
          <p:cNvGrpSpPr/>
          <p:nvPr/>
        </p:nvGrpSpPr>
        <p:grpSpPr>
          <a:xfrm>
            <a:off x="6988841" y="1785238"/>
            <a:ext cx="1675764" cy="878840"/>
            <a:chOff x="7214361" y="1804161"/>
            <a:chExt cx="1675764" cy="878840"/>
          </a:xfrm>
        </p:grpSpPr>
        <p:sp>
          <p:nvSpPr>
            <p:cNvPr id="15" name="object 10">
              <a:extLst>
                <a:ext uri="{FF2B5EF4-FFF2-40B4-BE49-F238E27FC236}">
                  <a16:creationId xmlns:a16="http://schemas.microsoft.com/office/drawing/2014/main" xmlns="" id="{7AC1E5E2-4CE0-4D38-AD83-D73FC499A4B9}"/>
                </a:ext>
              </a:extLst>
            </p:cNvPr>
            <p:cNvSpPr/>
            <p:nvPr/>
          </p:nvSpPr>
          <p:spPr>
            <a:xfrm>
              <a:off x="7220711" y="1810511"/>
              <a:ext cx="1663064" cy="866140"/>
            </a:xfrm>
            <a:custGeom>
              <a:avLst/>
              <a:gdLst/>
              <a:ahLst/>
              <a:cxnLst/>
              <a:rect l="l" t="t" r="r" b="b"/>
              <a:pathLst>
                <a:path w="1663065" h="866139">
                  <a:moveTo>
                    <a:pt x="1518412" y="0"/>
                  </a:moveTo>
                  <a:lnTo>
                    <a:pt x="144272" y="0"/>
                  </a:lnTo>
                  <a:lnTo>
                    <a:pt x="98690" y="7359"/>
                  </a:lnTo>
                  <a:lnTo>
                    <a:pt x="59088" y="27850"/>
                  </a:lnTo>
                  <a:lnTo>
                    <a:pt x="27850" y="59088"/>
                  </a:lnTo>
                  <a:lnTo>
                    <a:pt x="7359" y="98690"/>
                  </a:lnTo>
                  <a:lnTo>
                    <a:pt x="0" y="144272"/>
                  </a:lnTo>
                  <a:lnTo>
                    <a:pt x="0" y="721360"/>
                  </a:lnTo>
                  <a:lnTo>
                    <a:pt x="7359" y="766941"/>
                  </a:lnTo>
                  <a:lnTo>
                    <a:pt x="27850" y="806543"/>
                  </a:lnTo>
                  <a:lnTo>
                    <a:pt x="59088" y="837781"/>
                  </a:lnTo>
                  <a:lnTo>
                    <a:pt x="98690" y="858272"/>
                  </a:lnTo>
                  <a:lnTo>
                    <a:pt x="144272" y="865632"/>
                  </a:lnTo>
                  <a:lnTo>
                    <a:pt x="1518412" y="865632"/>
                  </a:lnTo>
                  <a:lnTo>
                    <a:pt x="1563993" y="858272"/>
                  </a:lnTo>
                  <a:lnTo>
                    <a:pt x="1603595" y="837781"/>
                  </a:lnTo>
                  <a:lnTo>
                    <a:pt x="1634833" y="806543"/>
                  </a:lnTo>
                  <a:lnTo>
                    <a:pt x="1655324" y="766941"/>
                  </a:lnTo>
                  <a:lnTo>
                    <a:pt x="1662684" y="721360"/>
                  </a:lnTo>
                  <a:lnTo>
                    <a:pt x="1662684" y="144272"/>
                  </a:lnTo>
                  <a:lnTo>
                    <a:pt x="1655324" y="98690"/>
                  </a:lnTo>
                  <a:lnTo>
                    <a:pt x="1634833" y="59088"/>
                  </a:lnTo>
                  <a:lnTo>
                    <a:pt x="1603595" y="27850"/>
                  </a:lnTo>
                  <a:lnTo>
                    <a:pt x="1563993" y="7359"/>
                  </a:lnTo>
                  <a:lnTo>
                    <a:pt x="1518412" y="0"/>
                  </a:lnTo>
                  <a:close/>
                </a:path>
              </a:pathLst>
            </a:custGeom>
            <a:solidFill>
              <a:srgbClr val="538235"/>
            </a:solidFill>
          </p:spPr>
          <p:txBody>
            <a:bodyPr wrap="square" lIns="0" tIns="0" rIns="0" bIns="0" rtlCol="0"/>
            <a:lstStyle/>
            <a:p>
              <a:r>
                <a:rPr lang="en-IN" spc="-15" dirty="0">
                  <a:solidFill>
                    <a:srgbClr val="FFFFFF"/>
                  </a:solidFill>
                  <a:latin typeface="Carlito"/>
                  <a:cs typeface="Carlito"/>
                </a:rPr>
                <a:t>    </a:t>
              </a:r>
            </a:p>
            <a:p>
              <a:r>
                <a:rPr lang="en-IN" spc="-15" dirty="0">
                  <a:solidFill>
                    <a:srgbClr val="FFFFFF"/>
                  </a:solidFill>
                  <a:latin typeface="Carlito"/>
                  <a:cs typeface="Carlito"/>
                </a:rPr>
                <a:t>       Data</a:t>
              </a:r>
              <a:r>
                <a:rPr lang="en-IN" spc="-50" dirty="0">
                  <a:solidFill>
                    <a:srgbClr val="FFFFFF"/>
                  </a:solidFill>
                  <a:latin typeface="Carlito"/>
                  <a:cs typeface="Carlito"/>
                </a:rPr>
                <a:t> </a:t>
              </a:r>
              <a:r>
                <a:rPr lang="en-IN" spc="-5" dirty="0">
                  <a:solidFill>
                    <a:srgbClr val="FFFFFF"/>
                  </a:solidFill>
                  <a:latin typeface="Carlito"/>
                  <a:cs typeface="Carlito"/>
                </a:rPr>
                <a:t>split</a:t>
              </a:r>
              <a:endParaRPr lang="en-IN" dirty="0">
                <a:latin typeface="Carlito"/>
                <a:cs typeface="Carlito"/>
              </a:endParaRPr>
            </a:p>
            <a:p>
              <a:endParaRPr dirty="0"/>
            </a:p>
          </p:txBody>
        </p:sp>
        <p:sp>
          <p:nvSpPr>
            <p:cNvPr id="16" name="object 11">
              <a:extLst>
                <a:ext uri="{FF2B5EF4-FFF2-40B4-BE49-F238E27FC236}">
                  <a16:creationId xmlns:a16="http://schemas.microsoft.com/office/drawing/2014/main" xmlns="" id="{43D68351-0790-4A32-B903-EA73EE4894C6}"/>
                </a:ext>
              </a:extLst>
            </p:cNvPr>
            <p:cNvSpPr/>
            <p:nvPr/>
          </p:nvSpPr>
          <p:spPr>
            <a:xfrm>
              <a:off x="7220711" y="1810511"/>
              <a:ext cx="1663064" cy="866140"/>
            </a:xfrm>
            <a:custGeom>
              <a:avLst/>
              <a:gdLst/>
              <a:ahLst/>
              <a:cxnLst/>
              <a:rect l="l" t="t" r="r" b="b"/>
              <a:pathLst>
                <a:path w="1663065" h="866139">
                  <a:moveTo>
                    <a:pt x="0" y="144272"/>
                  </a:moveTo>
                  <a:lnTo>
                    <a:pt x="7359" y="98690"/>
                  </a:lnTo>
                  <a:lnTo>
                    <a:pt x="27850" y="59088"/>
                  </a:lnTo>
                  <a:lnTo>
                    <a:pt x="59088" y="27850"/>
                  </a:lnTo>
                  <a:lnTo>
                    <a:pt x="98690" y="7359"/>
                  </a:lnTo>
                  <a:lnTo>
                    <a:pt x="144272" y="0"/>
                  </a:lnTo>
                  <a:lnTo>
                    <a:pt x="1518412" y="0"/>
                  </a:lnTo>
                  <a:lnTo>
                    <a:pt x="1563993" y="7359"/>
                  </a:lnTo>
                  <a:lnTo>
                    <a:pt x="1603595" y="27850"/>
                  </a:lnTo>
                  <a:lnTo>
                    <a:pt x="1634833" y="59088"/>
                  </a:lnTo>
                  <a:lnTo>
                    <a:pt x="1655324" y="98690"/>
                  </a:lnTo>
                  <a:lnTo>
                    <a:pt x="1662684" y="144272"/>
                  </a:lnTo>
                  <a:lnTo>
                    <a:pt x="1662684" y="721360"/>
                  </a:lnTo>
                  <a:lnTo>
                    <a:pt x="1655324" y="766941"/>
                  </a:lnTo>
                  <a:lnTo>
                    <a:pt x="1634833" y="806543"/>
                  </a:lnTo>
                  <a:lnTo>
                    <a:pt x="1603595" y="837781"/>
                  </a:lnTo>
                  <a:lnTo>
                    <a:pt x="1563993" y="858272"/>
                  </a:lnTo>
                  <a:lnTo>
                    <a:pt x="1518412" y="865632"/>
                  </a:lnTo>
                  <a:lnTo>
                    <a:pt x="144272" y="865632"/>
                  </a:lnTo>
                  <a:lnTo>
                    <a:pt x="98690" y="858272"/>
                  </a:lnTo>
                  <a:lnTo>
                    <a:pt x="59088" y="837781"/>
                  </a:lnTo>
                  <a:lnTo>
                    <a:pt x="27850" y="806543"/>
                  </a:lnTo>
                  <a:lnTo>
                    <a:pt x="7359" y="766941"/>
                  </a:lnTo>
                  <a:lnTo>
                    <a:pt x="0" y="721360"/>
                  </a:lnTo>
                  <a:lnTo>
                    <a:pt x="0" y="144272"/>
                  </a:lnTo>
                  <a:close/>
                </a:path>
              </a:pathLst>
            </a:custGeom>
            <a:ln w="12192">
              <a:solidFill>
                <a:srgbClr val="385622"/>
              </a:solidFill>
            </a:ln>
          </p:spPr>
          <p:txBody>
            <a:bodyPr wrap="square" lIns="0" tIns="0" rIns="0" bIns="0" rtlCol="0"/>
            <a:lstStyle/>
            <a:p>
              <a:endParaRPr/>
            </a:p>
          </p:txBody>
        </p:sp>
      </p:grpSp>
      <p:sp>
        <p:nvSpPr>
          <p:cNvPr id="17" name="object 28">
            <a:extLst>
              <a:ext uri="{FF2B5EF4-FFF2-40B4-BE49-F238E27FC236}">
                <a16:creationId xmlns:a16="http://schemas.microsoft.com/office/drawing/2014/main" xmlns="" id="{B0D4EA0B-5333-4DA9-8EC3-458A7015C5D2}"/>
              </a:ext>
            </a:extLst>
          </p:cNvPr>
          <p:cNvSpPr/>
          <p:nvPr/>
        </p:nvSpPr>
        <p:spPr>
          <a:xfrm>
            <a:off x="5961776" y="2169113"/>
            <a:ext cx="3673475" cy="974725"/>
          </a:xfrm>
          <a:custGeom>
            <a:avLst/>
            <a:gdLst/>
            <a:ahLst/>
            <a:cxnLst/>
            <a:rect l="l" t="t" r="r" b="b"/>
            <a:pathLst>
              <a:path w="3673475" h="974725">
                <a:moveTo>
                  <a:pt x="1055878" y="74930"/>
                </a:moveTo>
                <a:lnTo>
                  <a:pt x="1005916" y="50165"/>
                </a:lnTo>
                <a:lnTo>
                  <a:pt x="904748" y="0"/>
                </a:lnTo>
                <a:lnTo>
                  <a:pt x="904913" y="50266"/>
                </a:lnTo>
                <a:lnTo>
                  <a:pt x="0" y="53467"/>
                </a:lnTo>
                <a:lnTo>
                  <a:pt x="254" y="103759"/>
                </a:lnTo>
                <a:lnTo>
                  <a:pt x="905078" y="100558"/>
                </a:lnTo>
                <a:lnTo>
                  <a:pt x="905256" y="150876"/>
                </a:lnTo>
                <a:lnTo>
                  <a:pt x="1055878" y="74930"/>
                </a:lnTo>
                <a:close/>
              </a:path>
              <a:path w="3673475" h="974725">
                <a:moveTo>
                  <a:pt x="3673475" y="823595"/>
                </a:moveTo>
                <a:lnTo>
                  <a:pt x="3623183" y="823595"/>
                </a:lnTo>
                <a:lnTo>
                  <a:pt x="3623183" y="766191"/>
                </a:lnTo>
                <a:lnTo>
                  <a:pt x="3623183" y="715899"/>
                </a:lnTo>
                <a:lnTo>
                  <a:pt x="1913509" y="715899"/>
                </a:lnTo>
                <a:lnTo>
                  <a:pt x="1913509" y="507746"/>
                </a:lnTo>
                <a:lnTo>
                  <a:pt x="1913382" y="507746"/>
                </a:lnTo>
                <a:lnTo>
                  <a:pt x="1863217" y="507746"/>
                </a:lnTo>
                <a:lnTo>
                  <a:pt x="1863090" y="507746"/>
                </a:lnTo>
                <a:lnTo>
                  <a:pt x="1863090" y="715899"/>
                </a:lnTo>
                <a:lnTo>
                  <a:pt x="170053" y="715899"/>
                </a:lnTo>
                <a:lnTo>
                  <a:pt x="170053" y="823595"/>
                </a:lnTo>
                <a:lnTo>
                  <a:pt x="119761" y="823595"/>
                </a:lnTo>
                <a:lnTo>
                  <a:pt x="195199" y="974471"/>
                </a:lnTo>
                <a:lnTo>
                  <a:pt x="258064" y="848741"/>
                </a:lnTo>
                <a:lnTo>
                  <a:pt x="270637" y="823595"/>
                </a:lnTo>
                <a:lnTo>
                  <a:pt x="220345" y="823595"/>
                </a:lnTo>
                <a:lnTo>
                  <a:pt x="220345" y="766191"/>
                </a:lnTo>
                <a:lnTo>
                  <a:pt x="1863217" y="766191"/>
                </a:lnTo>
                <a:lnTo>
                  <a:pt x="1913382" y="766191"/>
                </a:lnTo>
                <a:lnTo>
                  <a:pt x="3572891" y="766191"/>
                </a:lnTo>
                <a:lnTo>
                  <a:pt x="3572891" y="823595"/>
                </a:lnTo>
                <a:lnTo>
                  <a:pt x="3522599" y="823595"/>
                </a:lnTo>
                <a:lnTo>
                  <a:pt x="3598037" y="974471"/>
                </a:lnTo>
                <a:lnTo>
                  <a:pt x="3660902" y="848741"/>
                </a:lnTo>
                <a:lnTo>
                  <a:pt x="3673475" y="823595"/>
                </a:lnTo>
                <a:close/>
              </a:path>
            </a:pathLst>
          </a:custGeom>
          <a:solidFill>
            <a:srgbClr val="A9D18E"/>
          </a:solidFill>
        </p:spPr>
        <p:txBody>
          <a:bodyPr wrap="square" lIns="0" tIns="0" rIns="0" bIns="0" rtlCol="0"/>
          <a:lstStyle/>
          <a:p>
            <a:endParaRPr dirty="0"/>
          </a:p>
        </p:txBody>
      </p:sp>
      <p:sp>
        <p:nvSpPr>
          <p:cNvPr id="19" name="object 23">
            <a:extLst>
              <a:ext uri="{FF2B5EF4-FFF2-40B4-BE49-F238E27FC236}">
                <a16:creationId xmlns:a16="http://schemas.microsoft.com/office/drawing/2014/main" xmlns="" id="{FF148E7C-7FD2-45D2-A21F-D64B7678C8C4}"/>
              </a:ext>
            </a:extLst>
          </p:cNvPr>
          <p:cNvSpPr txBox="1"/>
          <p:nvPr/>
        </p:nvSpPr>
        <p:spPr>
          <a:xfrm>
            <a:off x="5608766" y="3143838"/>
            <a:ext cx="1150034" cy="629660"/>
          </a:xfrm>
          <a:prstGeom prst="rect">
            <a:avLst/>
          </a:prstGeom>
          <a:solidFill>
            <a:srgbClr val="A9D18E"/>
          </a:solidFill>
          <a:ln w="12192">
            <a:solidFill>
              <a:srgbClr val="538235"/>
            </a:solidFill>
          </a:ln>
        </p:spPr>
        <p:txBody>
          <a:bodyPr vert="horz" wrap="square" lIns="0" tIns="74930" rIns="0" bIns="0" rtlCol="0">
            <a:spAutoFit/>
          </a:bodyPr>
          <a:lstStyle/>
          <a:p>
            <a:pPr marL="361950" marR="193040" indent="-161925">
              <a:lnSpc>
                <a:spcPct val="100000"/>
              </a:lnSpc>
              <a:spcBef>
                <a:spcPts val="590"/>
              </a:spcBef>
            </a:pPr>
            <a:r>
              <a:rPr sz="1800" spc="-110" dirty="0">
                <a:solidFill>
                  <a:srgbClr val="FFFFFF"/>
                </a:solidFill>
                <a:latin typeface="Carlito"/>
                <a:cs typeface="Carlito"/>
              </a:rPr>
              <a:t>T</a:t>
            </a:r>
            <a:r>
              <a:rPr sz="1800" spc="-40" dirty="0">
                <a:solidFill>
                  <a:srgbClr val="FFFFFF"/>
                </a:solidFill>
                <a:latin typeface="Carlito"/>
                <a:cs typeface="Carlito"/>
              </a:rPr>
              <a:t>r</a:t>
            </a:r>
            <a:r>
              <a:rPr sz="1800" dirty="0">
                <a:solidFill>
                  <a:srgbClr val="FFFFFF"/>
                </a:solidFill>
                <a:latin typeface="Carlito"/>
                <a:cs typeface="Carlito"/>
              </a:rPr>
              <a:t>ain</a:t>
            </a:r>
            <a:r>
              <a:rPr sz="1800" spc="-10" dirty="0">
                <a:solidFill>
                  <a:srgbClr val="FFFFFF"/>
                </a:solidFill>
                <a:latin typeface="Carlito"/>
                <a:cs typeface="Carlito"/>
              </a:rPr>
              <a:t>i</a:t>
            </a:r>
            <a:r>
              <a:rPr sz="1800" spc="-5" dirty="0">
                <a:solidFill>
                  <a:srgbClr val="FFFFFF"/>
                </a:solidFill>
                <a:latin typeface="Carlito"/>
                <a:cs typeface="Carlito"/>
              </a:rPr>
              <a:t>ng  </a:t>
            </a:r>
            <a:r>
              <a:rPr sz="1800" spc="-15" dirty="0">
                <a:solidFill>
                  <a:srgbClr val="FFFFFF"/>
                </a:solidFill>
                <a:latin typeface="Carlito"/>
                <a:cs typeface="Carlito"/>
              </a:rPr>
              <a:t>data</a:t>
            </a:r>
            <a:endParaRPr sz="1800" dirty="0">
              <a:latin typeface="Carlito"/>
              <a:cs typeface="Carlito"/>
            </a:endParaRPr>
          </a:p>
        </p:txBody>
      </p:sp>
      <p:sp>
        <p:nvSpPr>
          <p:cNvPr id="20" name="object 24">
            <a:extLst>
              <a:ext uri="{FF2B5EF4-FFF2-40B4-BE49-F238E27FC236}">
                <a16:creationId xmlns:a16="http://schemas.microsoft.com/office/drawing/2014/main" xmlns="" id="{11B9BFED-FE03-41AB-A37E-1648564B2D92}"/>
              </a:ext>
            </a:extLst>
          </p:cNvPr>
          <p:cNvSpPr txBox="1"/>
          <p:nvPr/>
        </p:nvSpPr>
        <p:spPr>
          <a:xfrm>
            <a:off x="9067561" y="3143838"/>
            <a:ext cx="1135380" cy="728980"/>
          </a:xfrm>
          <a:prstGeom prst="rect">
            <a:avLst/>
          </a:prstGeom>
          <a:solidFill>
            <a:srgbClr val="A9D18E"/>
          </a:solidFill>
          <a:ln w="12192">
            <a:solidFill>
              <a:srgbClr val="538235"/>
            </a:solidFill>
          </a:ln>
        </p:spPr>
        <p:txBody>
          <a:bodyPr vert="horz" wrap="square" lIns="0" tIns="635" rIns="0" bIns="0" rtlCol="0">
            <a:spAutoFit/>
          </a:bodyPr>
          <a:lstStyle/>
          <a:p>
            <a:pPr>
              <a:lnSpc>
                <a:spcPct val="100000"/>
              </a:lnSpc>
              <a:spcBef>
                <a:spcPts val="5"/>
              </a:spcBef>
            </a:pPr>
            <a:endParaRPr sz="1450" dirty="0">
              <a:latin typeface="Times New Roman"/>
              <a:cs typeface="Times New Roman"/>
            </a:endParaRPr>
          </a:p>
          <a:p>
            <a:pPr marL="151765">
              <a:lnSpc>
                <a:spcPct val="100000"/>
              </a:lnSpc>
            </a:pPr>
            <a:r>
              <a:rPr sz="1800" spc="-45" dirty="0">
                <a:solidFill>
                  <a:srgbClr val="FFFFFF"/>
                </a:solidFill>
                <a:latin typeface="Carlito"/>
                <a:cs typeface="Carlito"/>
              </a:rPr>
              <a:t>Test</a:t>
            </a:r>
            <a:r>
              <a:rPr sz="1800" spc="-25" dirty="0">
                <a:solidFill>
                  <a:srgbClr val="FFFFFF"/>
                </a:solidFill>
                <a:latin typeface="Carlito"/>
                <a:cs typeface="Carlito"/>
              </a:rPr>
              <a:t> </a:t>
            </a:r>
            <a:r>
              <a:rPr sz="1800" spc="-15" dirty="0">
                <a:solidFill>
                  <a:srgbClr val="FFFFFF"/>
                </a:solidFill>
                <a:latin typeface="Carlito"/>
                <a:cs typeface="Carlito"/>
              </a:rPr>
              <a:t>data</a:t>
            </a:r>
            <a:endParaRPr sz="1800" dirty="0">
              <a:latin typeface="Carlito"/>
              <a:cs typeface="Carlito"/>
            </a:endParaRPr>
          </a:p>
        </p:txBody>
      </p:sp>
      <p:sp>
        <p:nvSpPr>
          <p:cNvPr id="21" name="object 29">
            <a:extLst>
              <a:ext uri="{FF2B5EF4-FFF2-40B4-BE49-F238E27FC236}">
                <a16:creationId xmlns:a16="http://schemas.microsoft.com/office/drawing/2014/main" xmlns="" id="{F16A28B5-7A55-4212-A74B-DBB62EC8198A}"/>
              </a:ext>
            </a:extLst>
          </p:cNvPr>
          <p:cNvSpPr/>
          <p:nvPr/>
        </p:nvSpPr>
        <p:spPr>
          <a:xfrm>
            <a:off x="3648303" y="3415402"/>
            <a:ext cx="2020570" cy="1706880"/>
          </a:xfrm>
          <a:custGeom>
            <a:avLst/>
            <a:gdLst/>
            <a:ahLst/>
            <a:cxnLst/>
            <a:rect l="l" t="t" r="r" b="b"/>
            <a:pathLst>
              <a:path w="2020570" h="1706879">
                <a:moveTo>
                  <a:pt x="1959610" y="0"/>
                </a:moveTo>
                <a:lnTo>
                  <a:pt x="50292" y="0"/>
                </a:lnTo>
                <a:lnTo>
                  <a:pt x="50292" y="280162"/>
                </a:lnTo>
                <a:lnTo>
                  <a:pt x="0" y="280162"/>
                </a:lnTo>
                <a:lnTo>
                  <a:pt x="75438" y="431038"/>
                </a:lnTo>
                <a:lnTo>
                  <a:pt x="138303" y="305308"/>
                </a:lnTo>
                <a:lnTo>
                  <a:pt x="150876" y="280162"/>
                </a:lnTo>
                <a:lnTo>
                  <a:pt x="100584" y="280162"/>
                </a:lnTo>
                <a:lnTo>
                  <a:pt x="100584" y="50304"/>
                </a:lnTo>
                <a:lnTo>
                  <a:pt x="1959610" y="50304"/>
                </a:lnTo>
                <a:lnTo>
                  <a:pt x="1959610" y="25146"/>
                </a:lnTo>
                <a:lnTo>
                  <a:pt x="1959610" y="0"/>
                </a:lnTo>
                <a:close/>
              </a:path>
              <a:path w="2020570" h="1706879">
                <a:moveTo>
                  <a:pt x="2020062" y="1630934"/>
                </a:moveTo>
                <a:lnTo>
                  <a:pt x="1969770" y="1605788"/>
                </a:lnTo>
                <a:lnTo>
                  <a:pt x="1869186" y="1555496"/>
                </a:lnTo>
                <a:lnTo>
                  <a:pt x="1869186" y="1605788"/>
                </a:lnTo>
                <a:lnTo>
                  <a:pt x="1709928" y="1605788"/>
                </a:lnTo>
                <a:lnTo>
                  <a:pt x="1709928" y="1162812"/>
                </a:lnTo>
                <a:lnTo>
                  <a:pt x="1709928" y="1137666"/>
                </a:lnTo>
                <a:lnTo>
                  <a:pt x="1709928" y="1112520"/>
                </a:lnTo>
                <a:lnTo>
                  <a:pt x="1349502" y="1112520"/>
                </a:lnTo>
                <a:lnTo>
                  <a:pt x="1349502" y="1162812"/>
                </a:lnTo>
                <a:lnTo>
                  <a:pt x="1659636" y="1162812"/>
                </a:lnTo>
                <a:lnTo>
                  <a:pt x="1659636" y="1656080"/>
                </a:lnTo>
                <a:lnTo>
                  <a:pt x="1869186" y="1656080"/>
                </a:lnTo>
                <a:lnTo>
                  <a:pt x="1869186" y="1706372"/>
                </a:lnTo>
                <a:lnTo>
                  <a:pt x="1969770" y="1656080"/>
                </a:lnTo>
                <a:lnTo>
                  <a:pt x="2020062" y="1630934"/>
                </a:lnTo>
                <a:close/>
              </a:path>
            </a:pathLst>
          </a:custGeom>
          <a:solidFill>
            <a:srgbClr val="2E5496"/>
          </a:solidFill>
        </p:spPr>
        <p:txBody>
          <a:bodyPr wrap="square" lIns="0" tIns="0" rIns="0" bIns="0" rtlCol="0"/>
          <a:lstStyle/>
          <a:p>
            <a:endParaRPr/>
          </a:p>
        </p:txBody>
      </p:sp>
      <p:grpSp>
        <p:nvGrpSpPr>
          <p:cNvPr id="22" name="object 13">
            <a:extLst>
              <a:ext uri="{FF2B5EF4-FFF2-40B4-BE49-F238E27FC236}">
                <a16:creationId xmlns:a16="http://schemas.microsoft.com/office/drawing/2014/main" xmlns="" id="{3CAD008A-9C17-48BD-A8F5-3E97D0E1F372}"/>
              </a:ext>
            </a:extLst>
          </p:cNvPr>
          <p:cNvGrpSpPr/>
          <p:nvPr/>
        </p:nvGrpSpPr>
        <p:grpSpPr>
          <a:xfrm>
            <a:off x="2504239" y="3802198"/>
            <a:ext cx="2562860" cy="1427480"/>
            <a:chOff x="2625598" y="3905758"/>
            <a:chExt cx="2562860" cy="1427480"/>
          </a:xfrm>
        </p:grpSpPr>
        <p:sp>
          <p:nvSpPr>
            <p:cNvPr id="23" name="object 14">
              <a:extLst>
                <a:ext uri="{FF2B5EF4-FFF2-40B4-BE49-F238E27FC236}">
                  <a16:creationId xmlns:a16="http://schemas.microsoft.com/office/drawing/2014/main" xmlns="" id="{AB630C0D-3288-4201-9074-286348E0540C}"/>
                </a:ext>
              </a:extLst>
            </p:cNvPr>
            <p:cNvSpPr/>
            <p:nvPr/>
          </p:nvSpPr>
          <p:spPr>
            <a:xfrm>
              <a:off x="2631948" y="3912108"/>
              <a:ext cx="2550160" cy="1414780"/>
            </a:xfrm>
            <a:custGeom>
              <a:avLst/>
              <a:gdLst/>
              <a:ahLst/>
              <a:cxnLst/>
              <a:rect l="l" t="t" r="r" b="b"/>
              <a:pathLst>
                <a:path w="2550160" h="1414779">
                  <a:moveTo>
                    <a:pt x="2313940" y="0"/>
                  </a:moveTo>
                  <a:lnTo>
                    <a:pt x="235712" y="0"/>
                  </a:lnTo>
                  <a:lnTo>
                    <a:pt x="188209" y="4789"/>
                  </a:lnTo>
                  <a:lnTo>
                    <a:pt x="143964" y="18524"/>
                  </a:lnTo>
                  <a:lnTo>
                    <a:pt x="103925" y="40257"/>
                  </a:lnTo>
                  <a:lnTo>
                    <a:pt x="69040" y="69040"/>
                  </a:lnTo>
                  <a:lnTo>
                    <a:pt x="40257" y="103925"/>
                  </a:lnTo>
                  <a:lnTo>
                    <a:pt x="18524" y="143964"/>
                  </a:lnTo>
                  <a:lnTo>
                    <a:pt x="4789" y="188209"/>
                  </a:lnTo>
                  <a:lnTo>
                    <a:pt x="0" y="235712"/>
                  </a:lnTo>
                  <a:lnTo>
                    <a:pt x="0" y="1178560"/>
                  </a:lnTo>
                  <a:lnTo>
                    <a:pt x="4789" y="1226062"/>
                  </a:lnTo>
                  <a:lnTo>
                    <a:pt x="18524" y="1270307"/>
                  </a:lnTo>
                  <a:lnTo>
                    <a:pt x="40257" y="1310346"/>
                  </a:lnTo>
                  <a:lnTo>
                    <a:pt x="69040" y="1345231"/>
                  </a:lnTo>
                  <a:lnTo>
                    <a:pt x="103925" y="1374014"/>
                  </a:lnTo>
                  <a:lnTo>
                    <a:pt x="143964" y="1395747"/>
                  </a:lnTo>
                  <a:lnTo>
                    <a:pt x="188209" y="1409482"/>
                  </a:lnTo>
                  <a:lnTo>
                    <a:pt x="235712" y="1414272"/>
                  </a:lnTo>
                  <a:lnTo>
                    <a:pt x="2313940" y="1414272"/>
                  </a:lnTo>
                  <a:lnTo>
                    <a:pt x="2361442" y="1409482"/>
                  </a:lnTo>
                  <a:lnTo>
                    <a:pt x="2405687" y="1395747"/>
                  </a:lnTo>
                  <a:lnTo>
                    <a:pt x="2445726" y="1374014"/>
                  </a:lnTo>
                  <a:lnTo>
                    <a:pt x="2480611" y="1345231"/>
                  </a:lnTo>
                  <a:lnTo>
                    <a:pt x="2509394" y="1310346"/>
                  </a:lnTo>
                  <a:lnTo>
                    <a:pt x="2531127" y="1270307"/>
                  </a:lnTo>
                  <a:lnTo>
                    <a:pt x="2544862" y="1226062"/>
                  </a:lnTo>
                  <a:lnTo>
                    <a:pt x="2549652" y="1178560"/>
                  </a:lnTo>
                  <a:lnTo>
                    <a:pt x="2549652" y="235712"/>
                  </a:lnTo>
                  <a:lnTo>
                    <a:pt x="2544862" y="188209"/>
                  </a:lnTo>
                  <a:lnTo>
                    <a:pt x="2531127" y="143964"/>
                  </a:lnTo>
                  <a:lnTo>
                    <a:pt x="2509394" y="103925"/>
                  </a:lnTo>
                  <a:lnTo>
                    <a:pt x="2480611" y="69040"/>
                  </a:lnTo>
                  <a:lnTo>
                    <a:pt x="2445726" y="40257"/>
                  </a:lnTo>
                  <a:lnTo>
                    <a:pt x="2405687" y="18524"/>
                  </a:lnTo>
                  <a:lnTo>
                    <a:pt x="2361442" y="4789"/>
                  </a:lnTo>
                  <a:lnTo>
                    <a:pt x="2313940" y="0"/>
                  </a:lnTo>
                  <a:close/>
                </a:path>
              </a:pathLst>
            </a:custGeom>
            <a:solidFill>
              <a:srgbClr val="833E91"/>
            </a:solidFill>
          </p:spPr>
          <p:txBody>
            <a:bodyPr wrap="square" lIns="0" tIns="0" rIns="0" bIns="0" rtlCol="0"/>
            <a:lstStyle/>
            <a:p>
              <a:pPr algn="ctr">
                <a:lnSpc>
                  <a:spcPct val="100000"/>
                </a:lnSpc>
                <a:spcBef>
                  <a:spcPts val="100"/>
                </a:spcBef>
              </a:pPr>
              <a:endParaRPr lang="en-IN" dirty="0">
                <a:solidFill>
                  <a:srgbClr val="FFFFFF"/>
                </a:solidFill>
                <a:latin typeface="Carlito"/>
                <a:cs typeface="Carlito"/>
              </a:endParaRPr>
            </a:p>
            <a:p>
              <a:pPr algn="ctr">
                <a:lnSpc>
                  <a:spcPct val="100000"/>
                </a:lnSpc>
                <a:spcBef>
                  <a:spcPts val="100"/>
                </a:spcBef>
              </a:pPr>
              <a:r>
                <a:rPr lang="en-IN" sz="2400" dirty="0">
                  <a:solidFill>
                    <a:srgbClr val="FFFFFF"/>
                  </a:solidFill>
                  <a:latin typeface="Carlito"/>
                  <a:cs typeface="Carlito"/>
                </a:rPr>
                <a:t>Machine</a:t>
              </a:r>
              <a:r>
                <a:rPr lang="en-IN" sz="2400" spc="-85" dirty="0">
                  <a:solidFill>
                    <a:srgbClr val="FFFFFF"/>
                  </a:solidFill>
                  <a:latin typeface="Carlito"/>
                  <a:cs typeface="Carlito"/>
                </a:rPr>
                <a:t> </a:t>
              </a:r>
              <a:r>
                <a:rPr lang="en-IN" sz="2400" spc="-5" dirty="0">
                  <a:solidFill>
                    <a:srgbClr val="FFFFFF"/>
                  </a:solidFill>
                  <a:latin typeface="Carlito"/>
                  <a:cs typeface="Carlito"/>
                </a:rPr>
                <a:t>Learning</a:t>
              </a:r>
              <a:endParaRPr lang="en-IN" sz="2400" dirty="0">
                <a:latin typeface="Carlito"/>
                <a:cs typeface="Carlito"/>
              </a:endParaRPr>
            </a:p>
            <a:p>
              <a:pPr marL="635" algn="ctr">
                <a:lnSpc>
                  <a:spcPct val="100000"/>
                </a:lnSpc>
                <a:spcBef>
                  <a:spcPts val="5"/>
                </a:spcBef>
              </a:pPr>
              <a:r>
                <a:rPr lang="en-IN" sz="2400" spc="-5" dirty="0">
                  <a:solidFill>
                    <a:srgbClr val="FFFFFF"/>
                  </a:solidFill>
                  <a:latin typeface="Carlito"/>
                  <a:cs typeface="Carlito"/>
                </a:rPr>
                <a:t>algorithm</a:t>
              </a:r>
              <a:endParaRPr lang="en-IN" sz="2400" dirty="0">
                <a:latin typeface="Carlito"/>
                <a:cs typeface="Carlito"/>
              </a:endParaRPr>
            </a:p>
            <a:p>
              <a:endParaRPr dirty="0"/>
            </a:p>
          </p:txBody>
        </p:sp>
        <p:sp>
          <p:nvSpPr>
            <p:cNvPr id="24" name="object 15">
              <a:extLst>
                <a:ext uri="{FF2B5EF4-FFF2-40B4-BE49-F238E27FC236}">
                  <a16:creationId xmlns:a16="http://schemas.microsoft.com/office/drawing/2014/main" xmlns="" id="{EC219CD2-1338-4922-BB53-80C2F2F94742}"/>
                </a:ext>
              </a:extLst>
            </p:cNvPr>
            <p:cNvSpPr/>
            <p:nvPr/>
          </p:nvSpPr>
          <p:spPr>
            <a:xfrm>
              <a:off x="2631948" y="3912108"/>
              <a:ext cx="2550160" cy="1414780"/>
            </a:xfrm>
            <a:custGeom>
              <a:avLst/>
              <a:gdLst/>
              <a:ahLst/>
              <a:cxnLst/>
              <a:rect l="l" t="t" r="r" b="b"/>
              <a:pathLst>
                <a:path w="2550160" h="1414779">
                  <a:moveTo>
                    <a:pt x="0" y="235712"/>
                  </a:moveTo>
                  <a:lnTo>
                    <a:pt x="4789" y="188209"/>
                  </a:lnTo>
                  <a:lnTo>
                    <a:pt x="18524" y="143964"/>
                  </a:lnTo>
                  <a:lnTo>
                    <a:pt x="40257" y="103925"/>
                  </a:lnTo>
                  <a:lnTo>
                    <a:pt x="69040" y="69040"/>
                  </a:lnTo>
                  <a:lnTo>
                    <a:pt x="103925" y="40257"/>
                  </a:lnTo>
                  <a:lnTo>
                    <a:pt x="143964" y="18524"/>
                  </a:lnTo>
                  <a:lnTo>
                    <a:pt x="188209" y="4789"/>
                  </a:lnTo>
                  <a:lnTo>
                    <a:pt x="235712" y="0"/>
                  </a:lnTo>
                  <a:lnTo>
                    <a:pt x="2313940" y="0"/>
                  </a:lnTo>
                  <a:lnTo>
                    <a:pt x="2361442" y="4789"/>
                  </a:lnTo>
                  <a:lnTo>
                    <a:pt x="2405687" y="18524"/>
                  </a:lnTo>
                  <a:lnTo>
                    <a:pt x="2445726" y="40257"/>
                  </a:lnTo>
                  <a:lnTo>
                    <a:pt x="2480611" y="69040"/>
                  </a:lnTo>
                  <a:lnTo>
                    <a:pt x="2509394" y="103925"/>
                  </a:lnTo>
                  <a:lnTo>
                    <a:pt x="2531127" y="143964"/>
                  </a:lnTo>
                  <a:lnTo>
                    <a:pt x="2544862" y="188209"/>
                  </a:lnTo>
                  <a:lnTo>
                    <a:pt x="2549652" y="235712"/>
                  </a:lnTo>
                  <a:lnTo>
                    <a:pt x="2549652" y="1178560"/>
                  </a:lnTo>
                  <a:lnTo>
                    <a:pt x="2544862" y="1226062"/>
                  </a:lnTo>
                  <a:lnTo>
                    <a:pt x="2531127" y="1270307"/>
                  </a:lnTo>
                  <a:lnTo>
                    <a:pt x="2509394" y="1310346"/>
                  </a:lnTo>
                  <a:lnTo>
                    <a:pt x="2480611" y="1345231"/>
                  </a:lnTo>
                  <a:lnTo>
                    <a:pt x="2445726" y="1374014"/>
                  </a:lnTo>
                  <a:lnTo>
                    <a:pt x="2405687" y="1395747"/>
                  </a:lnTo>
                  <a:lnTo>
                    <a:pt x="2361442" y="1409482"/>
                  </a:lnTo>
                  <a:lnTo>
                    <a:pt x="2313940" y="1414272"/>
                  </a:lnTo>
                  <a:lnTo>
                    <a:pt x="235712" y="1414272"/>
                  </a:lnTo>
                  <a:lnTo>
                    <a:pt x="188209" y="1409482"/>
                  </a:lnTo>
                  <a:lnTo>
                    <a:pt x="143964" y="1395747"/>
                  </a:lnTo>
                  <a:lnTo>
                    <a:pt x="103925" y="1374014"/>
                  </a:lnTo>
                  <a:lnTo>
                    <a:pt x="69040" y="1345231"/>
                  </a:lnTo>
                  <a:lnTo>
                    <a:pt x="40257" y="1310346"/>
                  </a:lnTo>
                  <a:lnTo>
                    <a:pt x="18524" y="1270307"/>
                  </a:lnTo>
                  <a:lnTo>
                    <a:pt x="4789" y="1226062"/>
                  </a:lnTo>
                  <a:lnTo>
                    <a:pt x="0" y="1178560"/>
                  </a:lnTo>
                  <a:lnTo>
                    <a:pt x="0" y="235712"/>
                  </a:lnTo>
                  <a:close/>
                </a:path>
              </a:pathLst>
            </a:custGeom>
            <a:ln w="12192">
              <a:solidFill>
                <a:srgbClr val="6F2F9F"/>
              </a:solidFill>
            </a:ln>
          </p:spPr>
          <p:txBody>
            <a:bodyPr wrap="square" lIns="0" tIns="0" rIns="0" bIns="0" rtlCol="0"/>
            <a:lstStyle/>
            <a:p>
              <a:endParaRPr/>
            </a:p>
          </p:txBody>
        </p:sp>
      </p:grpSp>
      <p:sp>
        <p:nvSpPr>
          <p:cNvPr id="25" name="object 17">
            <a:extLst>
              <a:ext uri="{FF2B5EF4-FFF2-40B4-BE49-F238E27FC236}">
                <a16:creationId xmlns:a16="http://schemas.microsoft.com/office/drawing/2014/main" xmlns="" id="{0A741429-090A-4CB9-81BF-DB455C5D591E}"/>
              </a:ext>
            </a:extLst>
          </p:cNvPr>
          <p:cNvSpPr txBox="1"/>
          <p:nvPr/>
        </p:nvSpPr>
        <p:spPr>
          <a:xfrm>
            <a:off x="5668873" y="4599741"/>
            <a:ext cx="1774189" cy="1004569"/>
          </a:xfrm>
          <a:prstGeom prst="rect">
            <a:avLst/>
          </a:prstGeom>
          <a:solidFill>
            <a:srgbClr val="BE9000"/>
          </a:solidFill>
          <a:ln w="12192">
            <a:solidFill>
              <a:srgbClr val="7E5F00"/>
            </a:solidFill>
          </a:ln>
        </p:spPr>
        <p:txBody>
          <a:bodyPr vert="horz" wrap="square" lIns="0" tIns="5715" rIns="0" bIns="0" rtlCol="0">
            <a:spAutoFit/>
          </a:bodyPr>
          <a:lstStyle/>
          <a:p>
            <a:pPr>
              <a:lnSpc>
                <a:spcPct val="100000"/>
              </a:lnSpc>
              <a:spcBef>
                <a:spcPts val="45"/>
              </a:spcBef>
            </a:pPr>
            <a:endParaRPr sz="2250" dirty="0">
              <a:latin typeface="Times New Roman"/>
              <a:cs typeface="Times New Roman"/>
            </a:endParaRPr>
          </a:p>
          <a:p>
            <a:pPr marL="147320">
              <a:lnSpc>
                <a:spcPct val="100000"/>
              </a:lnSpc>
            </a:pPr>
            <a:r>
              <a:rPr sz="2000" spc="-25" dirty="0">
                <a:solidFill>
                  <a:srgbClr val="FFFFFF"/>
                </a:solidFill>
                <a:latin typeface="Carlito"/>
                <a:cs typeface="Carlito"/>
              </a:rPr>
              <a:t>Trained</a:t>
            </a:r>
            <a:r>
              <a:rPr sz="2000" spc="-30" dirty="0">
                <a:solidFill>
                  <a:srgbClr val="FFFFFF"/>
                </a:solidFill>
                <a:latin typeface="Carlito"/>
                <a:cs typeface="Carlito"/>
              </a:rPr>
              <a:t> </a:t>
            </a:r>
            <a:r>
              <a:rPr sz="2000" dirty="0">
                <a:solidFill>
                  <a:srgbClr val="FFFFFF"/>
                </a:solidFill>
                <a:latin typeface="Carlito"/>
                <a:cs typeface="Carlito"/>
              </a:rPr>
              <a:t>model</a:t>
            </a:r>
            <a:endParaRPr sz="2000" dirty="0">
              <a:latin typeface="Carlito"/>
              <a:cs typeface="Carlito"/>
            </a:endParaRPr>
          </a:p>
        </p:txBody>
      </p:sp>
      <p:sp>
        <p:nvSpPr>
          <p:cNvPr id="26" name="object 30">
            <a:extLst>
              <a:ext uri="{FF2B5EF4-FFF2-40B4-BE49-F238E27FC236}">
                <a16:creationId xmlns:a16="http://schemas.microsoft.com/office/drawing/2014/main" xmlns="" id="{6B962D76-80A6-4B8D-A22E-BFC9C5C343D8}"/>
              </a:ext>
            </a:extLst>
          </p:cNvPr>
          <p:cNvSpPr/>
          <p:nvPr/>
        </p:nvSpPr>
        <p:spPr>
          <a:xfrm>
            <a:off x="6144623" y="3787807"/>
            <a:ext cx="3452495" cy="1320165"/>
          </a:xfrm>
          <a:custGeom>
            <a:avLst/>
            <a:gdLst/>
            <a:ahLst/>
            <a:cxnLst/>
            <a:rect l="l" t="t" r="r" b="b"/>
            <a:pathLst>
              <a:path w="3452495" h="1320164">
                <a:moveTo>
                  <a:pt x="1920621" y="1269492"/>
                </a:moveTo>
                <a:lnTo>
                  <a:pt x="1844675" y="1269492"/>
                </a:lnTo>
                <a:lnTo>
                  <a:pt x="1819478" y="1269492"/>
                </a:lnTo>
                <a:lnTo>
                  <a:pt x="1819275" y="1319657"/>
                </a:lnTo>
                <a:lnTo>
                  <a:pt x="1920621" y="1269492"/>
                </a:lnTo>
                <a:close/>
              </a:path>
              <a:path w="3452495" h="1320164">
                <a:moveTo>
                  <a:pt x="1970405" y="1244854"/>
                </a:moveTo>
                <a:lnTo>
                  <a:pt x="1819910" y="1168781"/>
                </a:lnTo>
                <a:lnTo>
                  <a:pt x="1819694" y="1219098"/>
                </a:lnTo>
                <a:lnTo>
                  <a:pt x="1291717" y="1216914"/>
                </a:lnTo>
                <a:lnTo>
                  <a:pt x="1291463" y="1267206"/>
                </a:lnTo>
                <a:lnTo>
                  <a:pt x="1819478" y="1269390"/>
                </a:lnTo>
                <a:lnTo>
                  <a:pt x="1844675" y="1269492"/>
                </a:lnTo>
                <a:lnTo>
                  <a:pt x="1920836" y="1269390"/>
                </a:lnTo>
                <a:lnTo>
                  <a:pt x="1970405" y="1244854"/>
                </a:lnTo>
                <a:close/>
              </a:path>
              <a:path w="3452495" h="1320164">
                <a:moveTo>
                  <a:pt x="3452495" y="0"/>
                </a:moveTo>
                <a:lnTo>
                  <a:pt x="3402203" y="0"/>
                </a:lnTo>
                <a:lnTo>
                  <a:pt x="3402203" y="297688"/>
                </a:lnTo>
                <a:lnTo>
                  <a:pt x="3216021" y="297688"/>
                </a:lnTo>
                <a:lnTo>
                  <a:pt x="3165348" y="297688"/>
                </a:lnTo>
                <a:lnTo>
                  <a:pt x="50292" y="297688"/>
                </a:lnTo>
                <a:lnTo>
                  <a:pt x="50292" y="0"/>
                </a:lnTo>
                <a:lnTo>
                  <a:pt x="0" y="0"/>
                </a:lnTo>
                <a:lnTo>
                  <a:pt x="0" y="347980"/>
                </a:lnTo>
                <a:lnTo>
                  <a:pt x="3165348" y="347980"/>
                </a:lnTo>
                <a:lnTo>
                  <a:pt x="3165348" y="494792"/>
                </a:lnTo>
                <a:lnTo>
                  <a:pt x="3115437" y="494792"/>
                </a:lnTo>
                <a:lnTo>
                  <a:pt x="3115056" y="494792"/>
                </a:lnTo>
                <a:lnTo>
                  <a:pt x="3190494" y="645668"/>
                </a:lnTo>
                <a:lnTo>
                  <a:pt x="3190684" y="645287"/>
                </a:lnTo>
                <a:lnTo>
                  <a:pt x="3190875" y="645668"/>
                </a:lnTo>
                <a:lnTo>
                  <a:pt x="3253740" y="519938"/>
                </a:lnTo>
                <a:lnTo>
                  <a:pt x="3266313" y="494792"/>
                </a:lnTo>
                <a:lnTo>
                  <a:pt x="3265932" y="494792"/>
                </a:lnTo>
                <a:lnTo>
                  <a:pt x="3216021" y="494792"/>
                </a:lnTo>
                <a:lnTo>
                  <a:pt x="3216021" y="347980"/>
                </a:lnTo>
                <a:lnTo>
                  <a:pt x="3452495" y="347980"/>
                </a:lnTo>
                <a:lnTo>
                  <a:pt x="3452495" y="297688"/>
                </a:lnTo>
                <a:lnTo>
                  <a:pt x="3452495" y="0"/>
                </a:lnTo>
                <a:close/>
              </a:path>
            </a:pathLst>
          </a:custGeom>
          <a:solidFill>
            <a:srgbClr val="B4C6E7"/>
          </a:solidFill>
        </p:spPr>
        <p:txBody>
          <a:bodyPr wrap="square" lIns="0" tIns="0" rIns="0" bIns="0" rtlCol="0"/>
          <a:lstStyle/>
          <a:p>
            <a:endParaRPr/>
          </a:p>
        </p:txBody>
      </p:sp>
      <p:grpSp>
        <p:nvGrpSpPr>
          <p:cNvPr id="27" name="object 18">
            <a:extLst>
              <a:ext uri="{FF2B5EF4-FFF2-40B4-BE49-F238E27FC236}">
                <a16:creationId xmlns:a16="http://schemas.microsoft.com/office/drawing/2014/main" xmlns="" id="{953D5329-DE3C-48CE-84AC-ED7E44D29FC3}"/>
              </a:ext>
            </a:extLst>
          </p:cNvPr>
          <p:cNvGrpSpPr/>
          <p:nvPr/>
        </p:nvGrpSpPr>
        <p:grpSpPr>
          <a:xfrm>
            <a:off x="8113368" y="4431546"/>
            <a:ext cx="2454275" cy="1209040"/>
            <a:chOff x="8297926" y="4510785"/>
            <a:chExt cx="2454275" cy="1209040"/>
          </a:xfrm>
        </p:grpSpPr>
        <p:sp>
          <p:nvSpPr>
            <p:cNvPr id="28" name="object 19">
              <a:extLst>
                <a:ext uri="{FF2B5EF4-FFF2-40B4-BE49-F238E27FC236}">
                  <a16:creationId xmlns:a16="http://schemas.microsoft.com/office/drawing/2014/main" xmlns="" id="{2A8632D8-73DC-4C31-A0A9-C7F92D95EA65}"/>
                </a:ext>
              </a:extLst>
            </p:cNvPr>
            <p:cNvSpPr/>
            <p:nvPr/>
          </p:nvSpPr>
          <p:spPr>
            <a:xfrm>
              <a:off x="8304276" y="4517135"/>
              <a:ext cx="2441575" cy="1196340"/>
            </a:xfrm>
            <a:custGeom>
              <a:avLst/>
              <a:gdLst/>
              <a:ahLst/>
              <a:cxnLst/>
              <a:rect l="l" t="t" r="r" b="b"/>
              <a:pathLst>
                <a:path w="2441575" h="1196339">
                  <a:moveTo>
                    <a:pt x="2242057" y="0"/>
                  </a:moveTo>
                  <a:lnTo>
                    <a:pt x="199390" y="0"/>
                  </a:lnTo>
                  <a:lnTo>
                    <a:pt x="153675" y="5266"/>
                  </a:lnTo>
                  <a:lnTo>
                    <a:pt x="111708" y="20268"/>
                  </a:lnTo>
                  <a:lnTo>
                    <a:pt x="74686" y="43807"/>
                  </a:lnTo>
                  <a:lnTo>
                    <a:pt x="43807" y="74686"/>
                  </a:lnTo>
                  <a:lnTo>
                    <a:pt x="20268" y="111708"/>
                  </a:lnTo>
                  <a:lnTo>
                    <a:pt x="5266" y="153675"/>
                  </a:lnTo>
                  <a:lnTo>
                    <a:pt x="0" y="199389"/>
                  </a:lnTo>
                  <a:lnTo>
                    <a:pt x="0" y="996950"/>
                  </a:lnTo>
                  <a:lnTo>
                    <a:pt x="5266" y="1042668"/>
                  </a:lnTo>
                  <a:lnTo>
                    <a:pt x="20268" y="1084637"/>
                  </a:lnTo>
                  <a:lnTo>
                    <a:pt x="43807" y="1121658"/>
                  </a:lnTo>
                  <a:lnTo>
                    <a:pt x="74686" y="1152536"/>
                  </a:lnTo>
                  <a:lnTo>
                    <a:pt x="111708" y="1176074"/>
                  </a:lnTo>
                  <a:lnTo>
                    <a:pt x="153675" y="1191074"/>
                  </a:lnTo>
                  <a:lnTo>
                    <a:pt x="199390" y="1196339"/>
                  </a:lnTo>
                  <a:lnTo>
                    <a:pt x="2242057" y="1196339"/>
                  </a:lnTo>
                  <a:lnTo>
                    <a:pt x="2287772" y="1191074"/>
                  </a:lnTo>
                  <a:lnTo>
                    <a:pt x="2329739" y="1176074"/>
                  </a:lnTo>
                  <a:lnTo>
                    <a:pt x="2366761" y="1152536"/>
                  </a:lnTo>
                  <a:lnTo>
                    <a:pt x="2397640" y="1121658"/>
                  </a:lnTo>
                  <a:lnTo>
                    <a:pt x="2421179" y="1084637"/>
                  </a:lnTo>
                  <a:lnTo>
                    <a:pt x="2436181" y="1042668"/>
                  </a:lnTo>
                  <a:lnTo>
                    <a:pt x="2441448" y="996950"/>
                  </a:lnTo>
                  <a:lnTo>
                    <a:pt x="2441448" y="199389"/>
                  </a:lnTo>
                  <a:lnTo>
                    <a:pt x="2436181" y="153675"/>
                  </a:lnTo>
                  <a:lnTo>
                    <a:pt x="2421179" y="111708"/>
                  </a:lnTo>
                  <a:lnTo>
                    <a:pt x="2397640" y="74686"/>
                  </a:lnTo>
                  <a:lnTo>
                    <a:pt x="2366761" y="43807"/>
                  </a:lnTo>
                  <a:lnTo>
                    <a:pt x="2329739" y="20268"/>
                  </a:lnTo>
                  <a:lnTo>
                    <a:pt x="2287772" y="5266"/>
                  </a:lnTo>
                  <a:lnTo>
                    <a:pt x="2242057" y="0"/>
                  </a:lnTo>
                  <a:close/>
                </a:path>
              </a:pathLst>
            </a:custGeom>
            <a:solidFill>
              <a:srgbClr val="4471C4"/>
            </a:solidFill>
          </p:spPr>
          <p:txBody>
            <a:bodyPr wrap="square" lIns="0" tIns="0" rIns="0" bIns="0" rtlCol="0"/>
            <a:lstStyle/>
            <a:p>
              <a:endParaRPr lang="en-IN" spc="-65" dirty="0">
                <a:solidFill>
                  <a:srgbClr val="FFFFFF"/>
                </a:solidFill>
                <a:latin typeface="Carlito"/>
                <a:cs typeface="Carlito"/>
              </a:endParaRPr>
            </a:p>
            <a:p>
              <a:r>
                <a:rPr lang="en-IN" spc="-65" dirty="0">
                  <a:solidFill>
                    <a:srgbClr val="FFFFFF"/>
                  </a:solidFill>
                  <a:latin typeface="Carlito"/>
                  <a:cs typeface="Carlito"/>
                </a:rPr>
                <a:t>             </a:t>
              </a:r>
              <a:r>
                <a:rPr lang="en-IN" sz="2800" spc="-65" dirty="0">
                  <a:solidFill>
                    <a:srgbClr val="FFFFFF"/>
                  </a:solidFill>
                  <a:latin typeface="Carlito"/>
                  <a:cs typeface="Carlito"/>
                </a:rPr>
                <a:t>E</a:t>
              </a:r>
              <a:r>
                <a:rPr lang="en-IN" sz="2800" spc="-45" dirty="0">
                  <a:solidFill>
                    <a:srgbClr val="FFFFFF"/>
                  </a:solidFill>
                  <a:latin typeface="Carlito"/>
                  <a:cs typeface="Carlito"/>
                </a:rPr>
                <a:t>v</a:t>
              </a:r>
              <a:r>
                <a:rPr lang="en-IN" sz="2800" spc="-5" dirty="0">
                  <a:solidFill>
                    <a:srgbClr val="FFFFFF"/>
                  </a:solidFill>
                  <a:latin typeface="Carlito"/>
                  <a:cs typeface="Carlito"/>
                </a:rPr>
                <a:t>alu</a:t>
              </a:r>
              <a:r>
                <a:rPr lang="en-IN" sz="2800" spc="-35" dirty="0">
                  <a:solidFill>
                    <a:srgbClr val="FFFFFF"/>
                  </a:solidFill>
                  <a:latin typeface="Carlito"/>
                  <a:cs typeface="Carlito"/>
                </a:rPr>
                <a:t>a</a:t>
              </a:r>
              <a:r>
                <a:rPr lang="en-IN" sz="2800" spc="-5" dirty="0">
                  <a:solidFill>
                    <a:srgbClr val="FFFFFF"/>
                  </a:solidFill>
                  <a:latin typeface="Carlito"/>
                  <a:cs typeface="Carlito"/>
                </a:rPr>
                <a:t>tion</a:t>
              </a:r>
              <a:endParaRPr sz="2800" dirty="0"/>
            </a:p>
          </p:txBody>
        </p:sp>
        <p:sp>
          <p:nvSpPr>
            <p:cNvPr id="29" name="object 20">
              <a:extLst>
                <a:ext uri="{FF2B5EF4-FFF2-40B4-BE49-F238E27FC236}">
                  <a16:creationId xmlns:a16="http://schemas.microsoft.com/office/drawing/2014/main" xmlns="" id="{92F6C51A-8B39-44AB-9C87-E43CF5E0EBA8}"/>
                </a:ext>
              </a:extLst>
            </p:cNvPr>
            <p:cNvSpPr/>
            <p:nvPr/>
          </p:nvSpPr>
          <p:spPr>
            <a:xfrm>
              <a:off x="8304276" y="4517135"/>
              <a:ext cx="2441575" cy="1196340"/>
            </a:xfrm>
            <a:custGeom>
              <a:avLst/>
              <a:gdLst/>
              <a:ahLst/>
              <a:cxnLst/>
              <a:rect l="l" t="t" r="r" b="b"/>
              <a:pathLst>
                <a:path w="2441575" h="1196339">
                  <a:moveTo>
                    <a:pt x="0" y="199389"/>
                  </a:moveTo>
                  <a:lnTo>
                    <a:pt x="5266" y="153675"/>
                  </a:lnTo>
                  <a:lnTo>
                    <a:pt x="20268" y="111708"/>
                  </a:lnTo>
                  <a:lnTo>
                    <a:pt x="43807" y="74686"/>
                  </a:lnTo>
                  <a:lnTo>
                    <a:pt x="74686" y="43807"/>
                  </a:lnTo>
                  <a:lnTo>
                    <a:pt x="111708" y="20268"/>
                  </a:lnTo>
                  <a:lnTo>
                    <a:pt x="153675" y="5266"/>
                  </a:lnTo>
                  <a:lnTo>
                    <a:pt x="199390" y="0"/>
                  </a:lnTo>
                  <a:lnTo>
                    <a:pt x="2242057" y="0"/>
                  </a:lnTo>
                  <a:lnTo>
                    <a:pt x="2287772" y="5266"/>
                  </a:lnTo>
                  <a:lnTo>
                    <a:pt x="2329739" y="20268"/>
                  </a:lnTo>
                  <a:lnTo>
                    <a:pt x="2366761" y="43807"/>
                  </a:lnTo>
                  <a:lnTo>
                    <a:pt x="2397640" y="74686"/>
                  </a:lnTo>
                  <a:lnTo>
                    <a:pt x="2421179" y="111708"/>
                  </a:lnTo>
                  <a:lnTo>
                    <a:pt x="2436181" y="153675"/>
                  </a:lnTo>
                  <a:lnTo>
                    <a:pt x="2441448" y="199389"/>
                  </a:lnTo>
                  <a:lnTo>
                    <a:pt x="2441448" y="996950"/>
                  </a:lnTo>
                  <a:lnTo>
                    <a:pt x="2436181" y="1042668"/>
                  </a:lnTo>
                  <a:lnTo>
                    <a:pt x="2421179" y="1084637"/>
                  </a:lnTo>
                  <a:lnTo>
                    <a:pt x="2397640" y="1121658"/>
                  </a:lnTo>
                  <a:lnTo>
                    <a:pt x="2366761" y="1152536"/>
                  </a:lnTo>
                  <a:lnTo>
                    <a:pt x="2329739" y="1176074"/>
                  </a:lnTo>
                  <a:lnTo>
                    <a:pt x="2287772" y="1191074"/>
                  </a:lnTo>
                  <a:lnTo>
                    <a:pt x="2242057" y="1196339"/>
                  </a:lnTo>
                  <a:lnTo>
                    <a:pt x="199390" y="1196339"/>
                  </a:lnTo>
                  <a:lnTo>
                    <a:pt x="153675" y="1191074"/>
                  </a:lnTo>
                  <a:lnTo>
                    <a:pt x="111708" y="1176074"/>
                  </a:lnTo>
                  <a:lnTo>
                    <a:pt x="74686" y="1152536"/>
                  </a:lnTo>
                  <a:lnTo>
                    <a:pt x="43807" y="1121658"/>
                  </a:lnTo>
                  <a:lnTo>
                    <a:pt x="20268" y="1084637"/>
                  </a:lnTo>
                  <a:lnTo>
                    <a:pt x="5266" y="1042668"/>
                  </a:lnTo>
                  <a:lnTo>
                    <a:pt x="0" y="996950"/>
                  </a:lnTo>
                  <a:lnTo>
                    <a:pt x="0" y="199389"/>
                  </a:lnTo>
                  <a:close/>
                </a:path>
              </a:pathLst>
            </a:custGeom>
            <a:ln w="12192">
              <a:solidFill>
                <a:srgbClr val="2E528F"/>
              </a:solidFill>
            </a:ln>
          </p:spPr>
          <p:txBody>
            <a:bodyPr wrap="square" lIns="0" tIns="0" rIns="0" bIns="0" rtlCol="0"/>
            <a:lstStyle/>
            <a:p>
              <a:endParaRPr/>
            </a:p>
          </p:txBody>
        </p:sp>
      </p:grpSp>
    </p:spTree>
    <p:extLst>
      <p:ext uri="{BB962C8B-B14F-4D97-AF65-F5344CB8AC3E}">
        <p14:creationId xmlns:p14="http://schemas.microsoft.com/office/powerpoint/2010/main" val="199439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8BAD9-E27C-4B2D-B5B0-610762B2A540}"/>
              </a:ext>
            </a:extLst>
          </p:cNvPr>
          <p:cNvSpPr>
            <a:spLocks noGrp="1"/>
          </p:cNvSpPr>
          <p:nvPr>
            <p:ph type="title"/>
          </p:nvPr>
        </p:nvSpPr>
        <p:spPr/>
        <p:txBody>
          <a:bodyPr/>
          <a:lstStyle/>
          <a:p>
            <a:r>
              <a:rPr lang="en-IN" dirty="0"/>
              <a:t>Types of Neural networks</a:t>
            </a:r>
          </a:p>
        </p:txBody>
      </p:sp>
      <p:sp>
        <p:nvSpPr>
          <p:cNvPr id="3" name="Content Placeholder 2">
            <a:extLst>
              <a:ext uri="{FF2B5EF4-FFF2-40B4-BE49-F238E27FC236}">
                <a16:creationId xmlns:a16="http://schemas.microsoft.com/office/drawing/2014/main" xmlns="" id="{78FE1830-200A-4128-B866-F385B14C66D1}"/>
              </a:ext>
            </a:extLst>
          </p:cNvPr>
          <p:cNvSpPr>
            <a:spLocks noGrp="1"/>
          </p:cNvSpPr>
          <p:nvPr>
            <p:ph idx="1"/>
          </p:nvPr>
        </p:nvSpPr>
        <p:spPr/>
        <p:txBody>
          <a:bodyPr>
            <a:normAutofit fontScale="85000" lnSpcReduction="10000"/>
          </a:bodyPr>
          <a:lstStyle/>
          <a:p>
            <a:pPr marL="0" indent="0" fontAlgn="base">
              <a:buNone/>
            </a:pPr>
            <a:r>
              <a:rPr lang="en-IN" dirty="0"/>
              <a:t>There are </a:t>
            </a:r>
            <a:r>
              <a:rPr lang="en-IN" i="1" dirty="0"/>
              <a:t>seven </a:t>
            </a:r>
            <a:r>
              <a:rPr lang="en-IN" dirty="0"/>
              <a:t>types of neural networks that can be used.</a:t>
            </a:r>
          </a:p>
          <a:p>
            <a:pPr fontAlgn="base"/>
            <a:r>
              <a:rPr lang="en-IN" dirty="0"/>
              <a:t>The first is a multilayer perceptron which has three or more layers and uses a nonlinear activation function.</a:t>
            </a:r>
          </a:p>
          <a:p>
            <a:pPr fontAlgn="base"/>
            <a:r>
              <a:rPr lang="en-IN" dirty="0"/>
              <a:t>The second is the convolutional neural network that uses a variation of the multilayer </a:t>
            </a:r>
            <a:r>
              <a:rPr lang="en-IN" dirty="0" err="1"/>
              <a:t>perceptrons</a:t>
            </a:r>
            <a:r>
              <a:rPr lang="en-IN" dirty="0"/>
              <a:t>.</a:t>
            </a:r>
          </a:p>
          <a:p>
            <a:pPr fontAlgn="base"/>
            <a:r>
              <a:rPr lang="en-IN" dirty="0"/>
              <a:t>The third is the recursive neural network that uses weights to make structured predictions.</a:t>
            </a:r>
          </a:p>
          <a:p>
            <a:pPr fontAlgn="base"/>
            <a:r>
              <a:rPr lang="en-IN" dirty="0"/>
              <a:t>The fourth is a recurrent neural network that makes connections between the neurons in a directed cycle. The long short-term memory neural network uses the recurrent neural network architecture and does not use activation function.</a:t>
            </a:r>
          </a:p>
          <a:p>
            <a:pPr fontAlgn="base"/>
            <a:r>
              <a:rPr lang="en-IN" dirty="0"/>
              <a:t>The final two are sequence to sequence modules which uses two recurrent networks and shallow neural networks which produces a vector space from an amount of text.</a:t>
            </a:r>
          </a:p>
          <a:p>
            <a:endParaRPr lang="en-IN" dirty="0"/>
          </a:p>
        </p:txBody>
      </p:sp>
    </p:spTree>
    <p:extLst>
      <p:ext uri="{BB962C8B-B14F-4D97-AF65-F5344CB8AC3E}">
        <p14:creationId xmlns:p14="http://schemas.microsoft.com/office/powerpoint/2010/main" val="10396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26D85-CC6E-48D8-9A3A-46F866F60E50}"/>
              </a:ext>
            </a:extLst>
          </p:cNvPr>
          <p:cNvSpPr>
            <a:spLocks noGrp="1"/>
          </p:cNvSpPr>
          <p:nvPr>
            <p:ph type="title"/>
          </p:nvPr>
        </p:nvSpPr>
        <p:spPr>
          <a:xfrm>
            <a:off x="1154954" y="965279"/>
            <a:ext cx="8761413" cy="706964"/>
          </a:xfrm>
        </p:spPr>
        <p:txBody>
          <a:bodyPr/>
          <a:lstStyle/>
          <a:p>
            <a:r>
              <a:rPr lang="en-IN" dirty="0"/>
              <a:t/>
            </a:r>
            <a:br>
              <a:rPr lang="en-IN" dirty="0"/>
            </a:br>
            <a:r>
              <a:rPr lang="en-IN" dirty="0"/>
              <a:t>Elements of neural networks</a:t>
            </a:r>
          </a:p>
        </p:txBody>
      </p:sp>
      <p:sp>
        <p:nvSpPr>
          <p:cNvPr id="3" name="Content Placeholder 2">
            <a:extLst>
              <a:ext uri="{FF2B5EF4-FFF2-40B4-BE49-F238E27FC236}">
                <a16:creationId xmlns:a16="http://schemas.microsoft.com/office/drawing/2014/main" xmlns="" id="{54D23D17-A913-4CB7-85EE-AFBF8F142474}"/>
              </a:ext>
            </a:extLst>
          </p:cNvPr>
          <p:cNvSpPr>
            <a:spLocks noGrp="1"/>
          </p:cNvSpPr>
          <p:nvPr>
            <p:ph idx="1"/>
          </p:nvPr>
        </p:nvSpPr>
        <p:spPr/>
        <p:txBody>
          <a:bodyPr/>
          <a:lstStyle/>
          <a:p>
            <a:pPr marL="0" indent="0">
              <a:buNone/>
            </a:pPr>
            <a:r>
              <a:rPr lang="en-IN" b="1" i="1" dirty="0"/>
              <a:t>Input Layer :- </a:t>
            </a:r>
            <a:r>
              <a:rPr lang="en-IN" dirty="0"/>
              <a:t>This layer accepts input features. It provides information from the outside world to the network, no computation is performed at this layer, nodes here just pass on the information(features) to the hidden layer.</a:t>
            </a:r>
          </a:p>
          <a:p>
            <a:pPr marL="0" indent="0">
              <a:buNone/>
            </a:pPr>
            <a:r>
              <a:rPr lang="en-IN" dirty="0"/>
              <a:t/>
            </a:r>
            <a:br>
              <a:rPr lang="en-IN" dirty="0"/>
            </a:br>
            <a:r>
              <a:rPr lang="en-IN" b="1" i="1" dirty="0"/>
              <a:t>Hidden Layer :- </a:t>
            </a:r>
            <a:r>
              <a:rPr lang="en-IN" dirty="0"/>
              <a:t>Nodes of this layer are not exposed to the outer world, they are the part of the abstraction provided by any neural network. Hidden layer performs all sort of computation on the features entered through the input layer and transfer the result to the output layer.</a:t>
            </a:r>
          </a:p>
          <a:p>
            <a:pPr marL="0" indent="0">
              <a:buNone/>
            </a:pPr>
            <a:r>
              <a:rPr lang="en-IN" dirty="0"/>
              <a:t/>
            </a:r>
            <a:br>
              <a:rPr lang="en-IN" dirty="0"/>
            </a:br>
            <a:r>
              <a:rPr lang="en-IN" b="1" i="1" dirty="0"/>
              <a:t>Output Layer :- </a:t>
            </a:r>
            <a:r>
              <a:rPr lang="en-IN" dirty="0"/>
              <a:t>This layer bring up the information learned by the network to the outer world.</a:t>
            </a:r>
          </a:p>
        </p:txBody>
      </p:sp>
    </p:spTree>
    <p:extLst>
      <p:ext uri="{BB962C8B-B14F-4D97-AF65-F5344CB8AC3E}">
        <p14:creationId xmlns:p14="http://schemas.microsoft.com/office/powerpoint/2010/main" val="3397561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3F8D9-FBC7-4839-A1DE-7F99281C84F5}"/>
              </a:ext>
            </a:extLst>
          </p:cNvPr>
          <p:cNvSpPr>
            <a:spLocks noGrp="1"/>
          </p:cNvSpPr>
          <p:nvPr>
            <p:ph type="title"/>
          </p:nvPr>
        </p:nvSpPr>
        <p:spPr/>
        <p:txBody>
          <a:bodyPr/>
          <a:lstStyle/>
          <a:p>
            <a:r>
              <a:rPr lang="en-IN" dirty="0"/>
              <a:t>Activation functions</a:t>
            </a:r>
          </a:p>
        </p:txBody>
      </p:sp>
      <p:sp>
        <p:nvSpPr>
          <p:cNvPr id="3" name="Content Placeholder 2">
            <a:extLst>
              <a:ext uri="{FF2B5EF4-FFF2-40B4-BE49-F238E27FC236}">
                <a16:creationId xmlns:a16="http://schemas.microsoft.com/office/drawing/2014/main" xmlns="" id="{39101349-DFC6-4B1D-9CB2-895BC29D9B20}"/>
              </a:ext>
            </a:extLst>
          </p:cNvPr>
          <p:cNvSpPr>
            <a:spLocks noGrp="1"/>
          </p:cNvSpPr>
          <p:nvPr>
            <p:ph idx="1"/>
          </p:nvPr>
        </p:nvSpPr>
        <p:spPr/>
        <p:txBody>
          <a:bodyPr>
            <a:normAutofit/>
          </a:bodyPr>
          <a:lstStyle/>
          <a:p>
            <a:pPr marL="0" indent="0">
              <a:buNone/>
            </a:pPr>
            <a:r>
              <a:rPr lang="en-IN" dirty="0"/>
              <a:t>What is activation function?</a:t>
            </a:r>
          </a:p>
          <a:p>
            <a:pPr marL="0" indent="0">
              <a:buNone/>
            </a:pPr>
            <a:r>
              <a:rPr lang="en-IN" dirty="0"/>
              <a:t>Activation function decides, whether a neuron should be activated or not by calculating weighted sum and further adding bias with it. The purpose of the activation function is to </a:t>
            </a:r>
            <a:r>
              <a:rPr lang="en-IN" b="1" dirty="0"/>
              <a:t>introduce non-linearity</a:t>
            </a:r>
            <a:r>
              <a:rPr lang="en-IN" dirty="0"/>
              <a:t> into the output of a neuron.</a:t>
            </a:r>
          </a:p>
          <a:p>
            <a:pPr marL="0" indent="0">
              <a:buNone/>
            </a:pPr>
            <a:r>
              <a:rPr lang="en-IN" dirty="0"/>
              <a:t>Neural network has neurons that work in correspondence of </a:t>
            </a:r>
            <a:r>
              <a:rPr lang="en-IN" i="1" dirty="0"/>
              <a:t>weight, bias</a:t>
            </a:r>
            <a:r>
              <a:rPr lang="en-IN" dirty="0"/>
              <a:t> and their respective activation function. In a neural network, we would update the weights and biases of the neurons on the basis of the error at the output. This process is known as </a:t>
            </a:r>
            <a:r>
              <a:rPr lang="en-IN" i="1" dirty="0"/>
              <a:t>back-propagation</a:t>
            </a:r>
            <a:r>
              <a:rPr lang="en-IN" dirty="0"/>
              <a:t>. Activation functions make the back-propagation possible since the gradients are supplied along with the error to update the weights and biases.</a:t>
            </a:r>
          </a:p>
        </p:txBody>
      </p:sp>
    </p:spTree>
    <p:extLst>
      <p:ext uri="{BB962C8B-B14F-4D97-AF65-F5344CB8AC3E}">
        <p14:creationId xmlns:p14="http://schemas.microsoft.com/office/powerpoint/2010/main" val="2375925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A73C9-9CD7-4B54-AA65-03CB423A509C}"/>
              </a:ext>
            </a:extLst>
          </p:cNvPr>
          <p:cNvSpPr>
            <a:spLocks noGrp="1"/>
          </p:cNvSpPr>
          <p:nvPr>
            <p:ph type="title"/>
          </p:nvPr>
        </p:nvSpPr>
        <p:spPr/>
        <p:txBody>
          <a:bodyPr/>
          <a:lstStyle/>
          <a:p>
            <a:r>
              <a:rPr lang="en-IN" dirty="0"/>
              <a:t>Why we use activation function with neural networks?</a:t>
            </a:r>
          </a:p>
        </p:txBody>
      </p:sp>
      <p:sp>
        <p:nvSpPr>
          <p:cNvPr id="3" name="Content Placeholder 2">
            <a:extLst>
              <a:ext uri="{FF2B5EF4-FFF2-40B4-BE49-F238E27FC236}">
                <a16:creationId xmlns:a16="http://schemas.microsoft.com/office/drawing/2014/main" xmlns="" id="{23B06F18-A8CD-42BC-A927-40156F5AB420}"/>
              </a:ext>
            </a:extLst>
          </p:cNvPr>
          <p:cNvSpPr>
            <a:spLocks noGrp="1"/>
          </p:cNvSpPr>
          <p:nvPr>
            <p:ph idx="1"/>
          </p:nvPr>
        </p:nvSpPr>
        <p:spPr/>
        <p:txBody>
          <a:bodyPr/>
          <a:lstStyle/>
          <a:p>
            <a:pPr marL="0" indent="0">
              <a:buNone/>
            </a:pPr>
            <a:r>
              <a:rPr lang="en-IN" dirty="0"/>
              <a:t>It is used to determine the output of neural network like yes or no.</a:t>
            </a:r>
          </a:p>
          <a:p>
            <a:pPr marL="0" indent="0">
              <a:buNone/>
            </a:pPr>
            <a:r>
              <a:rPr lang="en-IN" dirty="0"/>
              <a:t>It maps the resulting values in between 0 to 1 or -1 to 1etc.(depending upon the function)</a:t>
            </a:r>
          </a:p>
          <a:p>
            <a:pPr marL="0" indent="0">
              <a:buNone/>
            </a:pPr>
            <a:r>
              <a:rPr lang="en-IN" dirty="0"/>
              <a:t>The Activation Functions can be basically divided into 2 types:</a:t>
            </a:r>
          </a:p>
          <a:p>
            <a:r>
              <a:rPr lang="en-IN" dirty="0"/>
              <a:t>Linear Activation Function</a:t>
            </a:r>
          </a:p>
          <a:p>
            <a:r>
              <a:rPr lang="en-IN" dirty="0"/>
              <a:t>Non-linear Activation Functions</a:t>
            </a:r>
          </a:p>
          <a:p>
            <a:pPr marL="0" indent="0">
              <a:buNone/>
            </a:pPr>
            <a:endParaRPr lang="en-IN" dirty="0"/>
          </a:p>
        </p:txBody>
      </p:sp>
    </p:spTree>
    <p:extLst>
      <p:ext uri="{BB962C8B-B14F-4D97-AF65-F5344CB8AC3E}">
        <p14:creationId xmlns:p14="http://schemas.microsoft.com/office/powerpoint/2010/main" val="34356349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1823</TotalTime>
  <Words>477</Words>
  <Application>Microsoft Office PowerPoint</Application>
  <PresentationFormat>Custom</PresentationFormat>
  <Paragraphs>134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DEEP LEARNING WITH TENSORFLOW</vt:lpstr>
      <vt:lpstr>Neural Networks</vt:lpstr>
      <vt:lpstr>Supervised learning</vt:lpstr>
      <vt:lpstr>Unsupervised learning</vt:lpstr>
      <vt:lpstr>PowerPoint Presentation</vt:lpstr>
      <vt:lpstr>Types of Neural networks</vt:lpstr>
      <vt:lpstr> Elements of neural networks</vt:lpstr>
      <vt:lpstr>Activation functions</vt:lpstr>
      <vt:lpstr>Why we use activation function with neural networks?</vt:lpstr>
      <vt:lpstr>Linear or Identity Activation Function </vt:lpstr>
      <vt:lpstr>Non-linear Activation Function </vt:lpstr>
      <vt:lpstr>Weight and Bias</vt:lpstr>
      <vt:lpstr>Bias</vt:lpstr>
      <vt:lpstr>Forward Propagation</vt:lpstr>
      <vt:lpstr>Processing </vt:lpstr>
      <vt:lpstr>Backward Propagation</vt:lpstr>
      <vt:lpstr>How it works?</vt:lpstr>
      <vt:lpstr>Loss Function</vt:lpstr>
      <vt:lpstr>Introduction to TensorFlow</vt:lpstr>
      <vt:lpstr>TensorFlow APIs</vt:lpstr>
      <vt:lpstr>Basics of TensorFlow core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varshinivarsha16@gmail.com</dc:creator>
  <cp:lastModifiedBy>Windows User</cp:lastModifiedBy>
  <cp:revision>27</cp:revision>
  <dcterms:created xsi:type="dcterms:W3CDTF">2020-03-02T01:55:18Z</dcterms:created>
  <dcterms:modified xsi:type="dcterms:W3CDTF">2020-03-03T09:51:32Z</dcterms:modified>
</cp:coreProperties>
</file>