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3" r:id="rId5"/>
    <p:sldId id="262" r:id="rId6"/>
    <p:sldId id="267" r:id="rId7"/>
    <p:sldId id="261" r:id="rId8"/>
    <p:sldId id="268" r:id="rId9"/>
    <p:sldId id="265" r:id="rId10"/>
    <p:sldId id="259" r:id="rId11"/>
    <p:sldId id="264" r:id="rId12"/>
    <p:sldId id="269" r:id="rId13"/>
    <p:sldId id="270" r:id="rId14"/>
    <p:sldId id="271" r:id="rId15"/>
    <p:sldId id="266"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3" y="4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8/31/2018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303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p:txBody>
      </p:sp>
      <p:sp>
        <p:nvSpPr>
          <p:cNvPr id="2" name="Title 1"/>
          <p:cNvSpPr>
            <a:spLocks noGrp="1"/>
          </p:cNvSpPr>
          <p:nvPr>
            <p:ph type="title"/>
          </p:nvPr>
        </p:nvSpPr>
        <p:spPr/>
        <p:txBody>
          <a:bodyPr/>
          <a:lstStyle/>
          <a:p>
            <a:r>
              <a:rPr lang="en-US" baseline="0" dirty="0" smtClean="0"/>
              <a:t>Time</a:t>
            </a:r>
            <a:endParaRPr lang="en-US" dirty="0"/>
          </a:p>
        </p:txBody>
      </p:sp>
    </p:spTree>
    <p:extLst>
      <p:ext uri="{BB962C8B-B14F-4D97-AF65-F5344CB8AC3E}">
        <p14:creationId xmlns:p14="http://schemas.microsoft.com/office/powerpoint/2010/main" val="428426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p>
          <a:p>
            <a:pPr lvl="1">
              <a:buFont typeface="Wingdings" panose="05000000000000000000" pitchFamily="2" charset="2"/>
              <a:buChar char="ü"/>
            </a:pPr>
            <a:r>
              <a:rPr lang="en-US" sz="2000" dirty="0"/>
              <a:t>A player cannot use rotation gears in consecutive moves.</a:t>
            </a:r>
          </a:p>
          <a:p>
            <a:pPr lvl="1">
              <a:buFont typeface="Wingdings" panose="05000000000000000000" pitchFamily="2" charset="2"/>
              <a:buChar char="ü"/>
            </a:pPr>
            <a:r>
              <a:rPr lang="en-US" sz="2000" dirty="0"/>
              <a:t>A room cannot be rotated if the opponent’s King is present in that room.</a:t>
            </a:r>
          </a:p>
          <a:p>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
        <p:nvSpPr>
          <p:cNvPr id="6" name="Content Placeholder 2"/>
          <p:cNvSpPr txBox="1">
            <a:spLocks/>
          </p:cNvSpPr>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p>
          <a:p>
            <a:pPr lvl="1">
              <a:buFont typeface="Wingdings" panose="05000000000000000000" pitchFamily="2" charset="2"/>
              <a:buChar char="ü"/>
            </a:pPr>
            <a:r>
              <a:rPr lang="en-US" dirty="0"/>
              <a:t>The bishop cannot cross a </a:t>
            </a:r>
            <a:r>
              <a:rPr lang="en-US" dirty="0" smtClean="0"/>
              <a:t>cornered wall as shown in move A.</a:t>
            </a:r>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grpSp>
        <p:nvGrpSpPr>
          <p:cNvPr id="4" name="Group 3"/>
          <p:cNvGrpSpPr/>
          <p:nvPr/>
        </p:nvGrpSpPr>
        <p:grpSpPr>
          <a:xfrm>
            <a:off x="6477000" y="4267200"/>
            <a:ext cx="2229612" cy="2239518"/>
            <a:chOff x="6477000" y="4267200"/>
            <a:chExt cx="2229612" cy="2239518"/>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96" b="373"/>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grpSp>
    </p:spTree>
    <p:extLst>
      <p:ext uri="{BB962C8B-B14F-4D97-AF65-F5344CB8AC3E}">
        <p14:creationId xmlns:p14="http://schemas.microsoft.com/office/powerpoint/2010/main" val="21910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p>
          <a:p>
            <a:pPr lvl="1">
              <a:buFont typeface="Wingdings" panose="05000000000000000000" pitchFamily="2" charset="2"/>
              <a:buChar char="ü"/>
            </a:pPr>
            <a:r>
              <a:rPr lang="en-IN" dirty="0" smtClean="0"/>
              <a:t>During this movement if it comes across only one wall as in move A, it is a valid move.</a:t>
            </a:r>
          </a:p>
          <a:p>
            <a:pPr lvl="1">
              <a:buFont typeface="Wingdings" panose="05000000000000000000" pitchFamily="2" charset="2"/>
              <a:buChar char="ü"/>
            </a:pPr>
            <a:r>
              <a:rPr lang="en-IN" dirty="0" smtClean="0"/>
              <a:t>If the it comes across more than 1 wall as in move B, it is invalid.</a:t>
            </a:r>
            <a:endParaRPr lang="en-US" dirty="0" smtClean="0"/>
          </a:p>
        </p:txBody>
      </p:sp>
      <p:grpSp>
        <p:nvGrpSpPr>
          <p:cNvPr id="2" name="Group 1"/>
          <p:cNvGrpSpPr/>
          <p:nvPr/>
        </p:nvGrpSpPr>
        <p:grpSpPr>
          <a:xfrm>
            <a:off x="6294497" y="300335"/>
            <a:ext cx="2059679" cy="1604665"/>
            <a:chOff x="6294497" y="300335"/>
            <a:chExt cx="2059679" cy="1604665"/>
          </a:xfrm>
        </p:grpSpPr>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0492" b="3108"/>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grpSp>
      <p:grpSp>
        <p:nvGrpSpPr>
          <p:cNvPr id="3" name="Group 2"/>
          <p:cNvGrpSpPr/>
          <p:nvPr/>
        </p:nvGrpSpPr>
        <p:grpSpPr>
          <a:xfrm>
            <a:off x="6309360" y="2173224"/>
            <a:ext cx="2072640" cy="1554480"/>
            <a:chOff x="6309360" y="2173224"/>
            <a:chExt cx="2072640" cy="155448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grpSp>
    </p:spTree>
    <p:extLst>
      <p:ext uri="{BB962C8B-B14F-4D97-AF65-F5344CB8AC3E}">
        <p14:creationId xmlns:p14="http://schemas.microsoft.com/office/powerpoint/2010/main" val="46989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p>
          <a:p>
            <a:pPr lvl="4"/>
            <a:r>
              <a:rPr lang="en-US" dirty="0" smtClean="0"/>
              <a:t>King	-	70 points</a:t>
            </a:r>
          </a:p>
          <a:p>
            <a:pPr lvl="4"/>
            <a:r>
              <a:rPr lang="en-US" dirty="0" smtClean="0"/>
              <a:t>Knight 	- 	40 points</a:t>
            </a:r>
          </a:p>
          <a:p>
            <a:pPr lvl="4"/>
            <a:r>
              <a:rPr lang="en-US" dirty="0" smtClean="0"/>
              <a:t>Rook	- 	35 points</a:t>
            </a:r>
          </a:p>
          <a:p>
            <a:pPr lvl="4"/>
            <a:r>
              <a:rPr lang="en-US" dirty="0" smtClean="0"/>
              <a:t>Bishop	-	35 points	</a:t>
            </a:r>
          </a:p>
          <a:p>
            <a:r>
              <a:rPr lang="en-US" dirty="0" smtClean="0"/>
              <a:t>For the each check a player makes </a:t>
            </a:r>
            <a:r>
              <a:rPr lang="en-US" dirty="0"/>
              <a:t>to </a:t>
            </a:r>
            <a:r>
              <a:rPr lang="en-US" dirty="0" smtClean="0"/>
              <a:t>the opponent’s king, he gets 5 extra points(only if your move leads to check).</a:t>
            </a:r>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extLst>
      <p:ext uri="{BB962C8B-B14F-4D97-AF65-F5344CB8AC3E}">
        <p14:creationId xmlns:p14="http://schemas.microsoft.com/office/powerpoint/2010/main" val="6563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990600"/>
            <a:ext cx="7745505" cy="5181600"/>
          </a:xfrm>
        </p:spPr>
        <p:txBody>
          <a:bodyPr>
            <a:noAutofit/>
          </a:bodyPr>
          <a:lstStyle/>
          <a:p>
            <a:r>
              <a:rPr lang="en-US" sz="1800" b="1" u="sng" dirty="0"/>
              <a:t>Normal game: </a:t>
            </a:r>
            <a:endParaRPr lang="en-US" sz="1800" b="1" u="sng" dirty="0" smtClean="0"/>
          </a:p>
          <a:p>
            <a:pPr marL="411480" lvl="1" indent="0">
              <a:buNone/>
            </a:pPr>
            <a:r>
              <a:rPr lang="en-US" sz="1600" dirty="0"/>
              <a:t> </a:t>
            </a:r>
            <a:r>
              <a:rPr lang="en-US" sz="1600" dirty="0" smtClean="0"/>
              <a:t>The </a:t>
            </a:r>
            <a:r>
              <a:rPr lang="en-US" sz="1600" dirty="0"/>
              <a:t>game continues with some kills and then one of the king is killed, then</a:t>
            </a:r>
          </a:p>
          <a:p>
            <a:pPr lvl="2" fontAlgn="base"/>
            <a:r>
              <a:rPr lang="en-US" sz="1600" dirty="0"/>
              <a:t>Each player gets the sum of the value of pieces they killed.</a:t>
            </a:r>
          </a:p>
          <a:p>
            <a:pPr lvl="2" fontAlgn="base"/>
            <a:r>
              <a:rPr lang="en-US" sz="1600" dirty="0"/>
              <a:t>Time isn't considered for giving points.</a:t>
            </a:r>
          </a:p>
          <a:p>
            <a:pPr lvl="2"/>
            <a:r>
              <a:rPr lang="en-US" sz="1600" dirty="0"/>
              <a:t>The Winner is </a:t>
            </a:r>
            <a:r>
              <a:rPr lang="en-US" sz="1600" dirty="0" smtClean="0"/>
              <a:t>decided.</a:t>
            </a:r>
            <a:endParaRPr lang="en-US" sz="1600" dirty="0"/>
          </a:p>
          <a:p>
            <a:r>
              <a:rPr lang="en-US" sz="1800" b="1" u="sng" dirty="0"/>
              <a:t>Draw Type 1:</a:t>
            </a:r>
            <a:endParaRPr lang="en-US" sz="1800" u="sng" dirty="0"/>
          </a:p>
          <a:p>
            <a:pPr marL="0" indent="0">
              <a:buNone/>
            </a:pPr>
            <a:r>
              <a:rPr lang="en-US" sz="1800" dirty="0" smtClean="0"/>
              <a:t>	If </a:t>
            </a:r>
            <a:r>
              <a:rPr lang="en-US" sz="1800" dirty="0"/>
              <a:t>the game is draw type1 (time drains completely for a player), </a:t>
            </a:r>
            <a:r>
              <a:rPr lang="en-US" sz="1800" dirty="0" smtClean="0"/>
              <a:t>	the winner will </a:t>
            </a:r>
            <a:r>
              <a:rPr lang="en-US" sz="1800" dirty="0"/>
              <a:t>be getting points from his </a:t>
            </a:r>
            <a:r>
              <a:rPr lang="en-US" sz="1800" dirty="0" smtClean="0"/>
              <a:t>time</a:t>
            </a:r>
          </a:p>
          <a:p>
            <a:pPr marL="0" indent="0">
              <a:buNone/>
            </a:pPr>
            <a:r>
              <a:rPr lang="en-US" sz="1400" dirty="0" smtClean="0"/>
              <a:t>	</a:t>
            </a:r>
            <a:r>
              <a:rPr lang="en-US" sz="1600" dirty="0" smtClean="0">
                <a:solidFill>
                  <a:srgbClr val="FF0000"/>
                </a:solidFill>
                <a:effectLst>
                  <a:glow rad="139700">
                    <a:schemeClr val="accent3">
                      <a:satMod val="175000"/>
                      <a:alpha val="40000"/>
                    </a:schemeClr>
                  </a:glow>
                </a:effectLst>
              </a:rPr>
              <a:t>( </a:t>
            </a:r>
            <a:r>
              <a:rPr lang="en-US" sz="1600" dirty="0">
                <a:solidFill>
                  <a:srgbClr val="FF0000"/>
                </a:solidFill>
                <a:effectLst>
                  <a:glow rad="139700">
                    <a:schemeClr val="accent3">
                      <a:satMod val="175000"/>
                      <a:alpha val="40000"/>
                    </a:schemeClr>
                  </a:glow>
                </a:effectLst>
              </a:rPr>
              <a:t>minutes </a:t>
            </a:r>
            <a:r>
              <a:rPr lang="en-US" sz="1600" dirty="0" smtClean="0">
                <a:solidFill>
                  <a:srgbClr val="FF0000"/>
                </a:solidFill>
                <a:effectLst>
                  <a:glow rad="139700">
                    <a:schemeClr val="accent3">
                      <a:satMod val="175000"/>
                      <a:alpha val="40000"/>
                    </a:schemeClr>
                  </a:glow>
                </a:effectLst>
              </a:rPr>
              <a:t>left </a:t>
            </a:r>
            <a:r>
              <a:rPr lang="en-US" sz="1600" dirty="0">
                <a:solidFill>
                  <a:srgbClr val="FF0000"/>
                </a:solidFill>
                <a:effectLst>
                  <a:glow rad="139700">
                    <a:schemeClr val="accent3">
                      <a:satMod val="175000"/>
                      <a:alpha val="40000"/>
                    </a:schemeClr>
                  </a:glow>
                </a:effectLst>
              </a:rPr>
              <a:t>* 10 </a:t>
            </a:r>
            <a:r>
              <a:rPr lang="en-US" sz="1600" dirty="0" smtClean="0">
                <a:solidFill>
                  <a:srgbClr val="FF0000"/>
                </a:solidFill>
                <a:effectLst>
                  <a:glow rad="139700">
                    <a:schemeClr val="accent3">
                      <a:satMod val="175000"/>
                      <a:alpha val="40000"/>
                    </a:schemeClr>
                  </a:glow>
                </a:effectLst>
              </a:rPr>
              <a:t>+ </a:t>
            </a:r>
            <a:r>
              <a:rPr lang="en-US" sz="1600" dirty="0">
                <a:solidFill>
                  <a:srgbClr val="FF0000"/>
                </a:solidFill>
                <a:effectLst>
                  <a:glow rad="139700">
                    <a:schemeClr val="accent3">
                      <a:satMod val="175000"/>
                      <a:alpha val="40000"/>
                    </a:schemeClr>
                  </a:glow>
                </a:effectLst>
              </a:rPr>
              <a:t>half of </a:t>
            </a:r>
            <a:r>
              <a:rPr lang="en-US" sz="1600" dirty="0" smtClean="0">
                <a:solidFill>
                  <a:srgbClr val="FF0000"/>
                </a:solidFill>
                <a:effectLst>
                  <a:glow rad="139700">
                    <a:schemeClr val="accent3">
                      <a:satMod val="175000"/>
                      <a:alpha val="40000"/>
                    </a:schemeClr>
                  </a:glow>
                </a:effectLst>
              </a:rPr>
              <a:t>the </a:t>
            </a:r>
            <a:r>
              <a:rPr lang="en-US" sz="1600" dirty="0">
                <a:solidFill>
                  <a:srgbClr val="FF0000"/>
                </a:solidFill>
                <a:effectLst>
                  <a:glow rad="139700">
                    <a:schemeClr val="accent3">
                      <a:satMod val="175000"/>
                      <a:alpha val="40000"/>
                    </a:schemeClr>
                  </a:glow>
                </a:effectLst>
              </a:rPr>
              <a:t>value of the </a:t>
            </a:r>
            <a:r>
              <a:rPr lang="en-US" sz="1600" dirty="0" smtClean="0">
                <a:solidFill>
                  <a:srgbClr val="FF0000"/>
                </a:solidFill>
                <a:effectLst>
                  <a:glow rad="139700">
                    <a:schemeClr val="accent3">
                      <a:satMod val="175000"/>
                      <a:alpha val="40000"/>
                    </a:schemeClr>
                  </a:glow>
                </a:effectLst>
              </a:rPr>
              <a:t>opponent </a:t>
            </a:r>
            <a:r>
              <a:rPr lang="en-US" sz="1600" dirty="0">
                <a:solidFill>
                  <a:srgbClr val="FF0000"/>
                </a:solidFill>
                <a:effectLst>
                  <a:glow rad="139700">
                    <a:schemeClr val="accent3">
                      <a:satMod val="175000"/>
                      <a:alpha val="40000"/>
                    </a:schemeClr>
                  </a:glow>
                </a:effectLst>
              </a:rPr>
              <a:t>pieces left </a:t>
            </a:r>
            <a:r>
              <a:rPr lang="en-US" sz="1600" dirty="0" smtClean="0">
                <a:solidFill>
                  <a:srgbClr val="FF0000"/>
                </a:solidFill>
                <a:effectLst>
                  <a:glow rad="139700">
                    <a:schemeClr val="accent3">
                      <a:satMod val="175000"/>
                      <a:alpha val="40000"/>
                    </a:schemeClr>
                  </a:glow>
                </a:effectLst>
              </a:rPr>
              <a:t>on </a:t>
            </a:r>
            <a:r>
              <a:rPr lang="en-US" sz="1600" dirty="0">
                <a:solidFill>
                  <a:srgbClr val="FF0000"/>
                </a:solidFill>
                <a:effectLst>
                  <a:glow rad="139700">
                    <a:schemeClr val="accent3">
                      <a:satMod val="175000"/>
                      <a:alpha val="40000"/>
                    </a:schemeClr>
                  </a:glow>
                </a:effectLst>
              </a:rPr>
              <a:t>board) </a:t>
            </a:r>
            <a:r>
              <a:rPr lang="en-US" sz="1600" dirty="0" smtClean="0"/>
              <a:t>	</a:t>
            </a:r>
            <a:r>
              <a:rPr lang="en-US" sz="1800" dirty="0" smtClean="0"/>
              <a:t>apart from </a:t>
            </a:r>
            <a:r>
              <a:rPr lang="en-US" sz="1800" dirty="0"/>
              <a:t>the points </a:t>
            </a:r>
            <a:r>
              <a:rPr lang="en-US" sz="1800" dirty="0" smtClean="0"/>
              <a:t>each </a:t>
            </a:r>
            <a:r>
              <a:rPr lang="en-US" sz="1800" dirty="0"/>
              <a:t>player gets </a:t>
            </a:r>
            <a:r>
              <a:rPr lang="en-US" sz="1800" dirty="0" smtClean="0"/>
              <a:t>according </a:t>
            </a:r>
            <a:r>
              <a:rPr lang="en-US" sz="1800" dirty="0"/>
              <a:t>to </a:t>
            </a:r>
            <a:r>
              <a:rPr lang="en-US" sz="1800" dirty="0" smtClean="0"/>
              <a:t>their </a:t>
            </a:r>
            <a:r>
              <a:rPr lang="en-US" sz="1800" dirty="0"/>
              <a:t>kills.</a:t>
            </a:r>
          </a:p>
          <a:p>
            <a:r>
              <a:rPr lang="en-US" sz="1800" b="1" u="sng" dirty="0"/>
              <a:t>Draw Type 2:</a:t>
            </a:r>
            <a:endParaRPr lang="en-US" sz="1800" u="sng" dirty="0"/>
          </a:p>
          <a:p>
            <a:pPr marL="0" indent="0">
              <a:buNone/>
            </a:pPr>
            <a:r>
              <a:rPr lang="en-US" sz="1800" dirty="0" smtClean="0"/>
              <a:t>	If </a:t>
            </a:r>
            <a:r>
              <a:rPr lang="en-US" sz="1800" dirty="0"/>
              <a:t>one player is left with only King, he should defend it in 7 </a:t>
            </a:r>
            <a:r>
              <a:rPr lang="en-US" sz="1800" dirty="0" smtClean="0"/>
              <a:t>	moves</a:t>
            </a:r>
            <a:r>
              <a:rPr lang="en-US" sz="1800" dirty="0"/>
              <a:t>.</a:t>
            </a:r>
          </a:p>
          <a:p>
            <a:pPr lvl="2"/>
            <a:r>
              <a:rPr lang="en-US" sz="1600" dirty="0"/>
              <a:t>1.If he isn't killed, the game is draw type 2, the player with more time gets points from his time </a:t>
            </a:r>
            <a:r>
              <a:rPr lang="en-US" sz="1600" dirty="0">
                <a:solidFill>
                  <a:srgbClr val="FF0000"/>
                </a:solidFill>
                <a:effectLst>
                  <a:glow rad="101600">
                    <a:schemeClr val="accent3">
                      <a:satMod val="175000"/>
                      <a:alpha val="40000"/>
                    </a:schemeClr>
                  </a:glow>
                </a:effectLst>
              </a:rPr>
              <a:t>(minutes left * 10)</a:t>
            </a:r>
            <a:r>
              <a:rPr lang="en-US" sz="1600" dirty="0"/>
              <a:t> apart from the kill points.</a:t>
            </a:r>
          </a:p>
          <a:p>
            <a:pPr lvl="2"/>
            <a:r>
              <a:rPr lang="en-US" sz="1600" dirty="0"/>
              <a:t>2.If he is killed, the points will be given like normal game</a:t>
            </a:r>
            <a:r>
              <a:rPr lang="en-US" sz="1600" dirty="0" smtClean="0"/>
              <a:t>.</a:t>
            </a:r>
            <a:r>
              <a:rPr lang="en-US" sz="1600" dirty="0"/>
              <a:t/>
            </a:r>
            <a:br>
              <a:rPr lang="en-US" sz="1600" dirty="0"/>
            </a:br>
            <a:endParaRPr lang="en-US" sz="1600" dirty="0"/>
          </a:p>
        </p:txBody>
      </p:sp>
    </p:spTree>
    <p:extLst>
      <p:ext uri="{BB962C8B-B14F-4D97-AF65-F5344CB8AC3E}">
        <p14:creationId xmlns:p14="http://schemas.microsoft.com/office/powerpoint/2010/main" val="300122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500"/>
                                        <p:tgtEl>
                                          <p:spTgt spid="2">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fade">
                                      <p:cBhvr>
                                        <p:cTn id="5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order to escape from Marauders Game, you need to escape 8 of the dungeons defeating your enemies who will be decided by the Marauders(The Creators)</a:t>
            </a:r>
          </a:p>
          <a:p>
            <a:r>
              <a:rPr lang="en-IN" dirty="0" smtClean="0"/>
              <a:t>The scores in each game are tracked by the Marauders.</a:t>
            </a:r>
            <a:endParaRPr lang="en-US" dirty="0"/>
          </a:p>
        </p:txBody>
      </p:sp>
      <p:sp>
        <p:nvSpPr>
          <p:cNvPr id="2" name="Title 1"/>
          <p:cNvSpPr>
            <a:spLocks noGrp="1"/>
          </p:cNvSpPr>
          <p:nvPr>
            <p:ph type="title"/>
          </p:nvPr>
        </p:nvSpPr>
        <p:spPr/>
        <p:txBody>
          <a:bodyPr/>
          <a:lstStyle/>
          <a:p>
            <a:r>
              <a:rPr lang="en-US" dirty="0" smtClean="0"/>
              <a:t>End of the Event</a:t>
            </a:r>
            <a:endParaRPr lang="en-US" dirty="0"/>
          </a:p>
        </p:txBody>
      </p:sp>
    </p:spTree>
    <p:extLst>
      <p:ext uri="{BB962C8B-B14F-4D97-AF65-F5344CB8AC3E}">
        <p14:creationId xmlns:p14="http://schemas.microsoft.com/office/powerpoint/2010/main" val="152290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23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28600"/>
            <a:ext cx="6324600" cy="4154984"/>
          </a:xfrm>
          <a:prstGeom prst="rect">
            <a:avLst/>
          </a:prstGeom>
          <a:noFill/>
        </p:spPr>
        <p:txBody>
          <a:bodyPr wrap="square" lIns="91440" tIns="45720" rIns="91440" bIns="45720">
            <a:spAutoFit/>
          </a:bodyPr>
          <a:lstStyle/>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88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
        <p:nvSpPr>
          <p:cNvPr id="5" name="Content Placeholder 2"/>
          <p:cNvSpPr>
            <a:spLocks noGrp="1"/>
          </p:cNvSpPr>
          <p:nvPr>
            <p:ph idx="1"/>
          </p:nvPr>
        </p:nvSpPr>
        <p:spPr>
          <a:xfrm>
            <a:off x="5722351" y="4648200"/>
            <a:ext cx="3415553" cy="2133599"/>
          </a:xfrm>
        </p:spPr>
        <p:txBody>
          <a:bodyPr>
            <a:normAutofit/>
          </a:bodyPr>
          <a:lstStyle/>
          <a:p>
            <a:pPr marL="0" indent="0">
              <a:buNone/>
            </a:pPr>
            <a:r>
              <a:rPr lang="en-IN" sz="1800" dirty="0" smtClean="0"/>
              <a:t>By the Marauders :</a:t>
            </a:r>
          </a:p>
          <a:p>
            <a:pPr lvl="1">
              <a:buFont typeface="Wingdings" panose="05000000000000000000" pitchFamily="2" charset="2"/>
              <a:buChar char="Ø"/>
            </a:pPr>
            <a:r>
              <a:rPr lang="en-IN" sz="1800" dirty="0" err="1" smtClean="0"/>
              <a:t>Prathik</a:t>
            </a:r>
            <a:r>
              <a:rPr lang="en-IN" sz="1800" dirty="0" smtClean="0"/>
              <a:t> S. </a:t>
            </a:r>
            <a:r>
              <a:rPr lang="en-IN" sz="1800" dirty="0" err="1" smtClean="0"/>
              <a:t>Nayak</a:t>
            </a:r>
            <a:endParaRPr lang="en-IN" sz="1800" dirty="0" smtClean="0"/>
          </a:p>
          <a:p>
            <a:pPr lvl="1">
              <a:buFont typeface="Wingdings" panose="05000000000000000000" pitchFamily="2" charset="2"/>
              <a:buChar char="Ø"/>
            </a:pPr>
            <a:r>
              <a:rPr lang="en-IN" sz="1800" dirty="0" smtClean="0"/>
              <a:t>P. </a:t>
            </a:r>
            <a:r>
              <a:rPr lang="en-IN" sz="1800" dirty="0" err="1" smtClean="0"/>
              <a:t>Suhas</a:t>
            </a:r>
            <a:endParaRPr lang="en-IN" sz="1800" dirty="0" smtClean="0"/>
          </a:p>
          <a:p>
            <a:pPr lvl="1">
              <a:buFont typeface="Wingdings" panose="05000000000000000000" pitchFamily="2" charset="2"/>
              <a:buChar char="Ø"/>
            </a:pPr>
            <a:r>
              <a:rPr lang="en-IN" sz="1800" dirty="0" err="1" smtClean="0"/>
              <a:t>Yash</a:t>
            </a:r>
            <a:r>
              <a:rPr lang="en-IN" sz="1800" dirty="0" smtClean="0"/>
              <a:t> Kumar</a:t>
            </a:r>
          </a:p>
          <a:p>
            <a:pPr lvl="1">
              <a:buFont typeface="Wingdings" panose="05000000000000000000" pitchFamily="2" charset="2"/>
              <a:buChar char="Ø"/>
            </a:pPr>
            <a:r>
              <a:rPr lang="en-IN" sz="1800" dirty="0" err="1" smtClean="0"/>
              <a:t>Aman</a:t>
            </a:r>
            <a:r>
              <a:rPr lang="en-IN" sz="1800" dirty="0" smtClean="0"/>
              <a:t> Raj</a:t>
            </a:r>
          </a:p>
          <a:p>
            <a:pPr lvl="1">
              <a:buFont typeface="Wingdings" panose="05000000000000000000" pitchFamily="2" charset="2"/>
              <a:buChar char="Ø"/>
            </a:pPr>
            <a:r>
              <a:rPr lang="en-IN" sz="1800" dirty="0" err="1" smtClean="0"/>
              <a:t>Ankur</a:t>
            </a:r>
            <a:r>
              <a:rPr lang="en-IN" sz="1800" dirty="0" smtClean="0"/>
              <a:t> </a:t>
            </a:r>
            <a:r>
              <a:rPr lang="en-IN" sz="1800" dirty="0" err="1" smtClean="0"/>
              <a:t>Ingale</a:t>
            </a:r>
            <a:endParaRPr lang="en-US" sz="1800" dirty="0" smtClean="0"/>
          </a:p>
        </p:txBody>
      </p:sp>
    </p:spTree>
    <p:extLst>
      <p:ext uri="{BB962C8B-B14F-4D97-AF65-F5344CB8AC3E}">
        <p14:creationId xmlns:p14="http://schemas.microsoft.com/office/powerpoint/2010/main" val="764351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p>
        </p:txBody>
      </p:sp>
    </p:spTree>
    <p:extLst>
      <p:ext uri="{BB962C8B-B14F-4D97-AF65-F5344CB8AC3E}">
        <p14:creationId xmlns:p14="http://schemas.microsoft.com/office/powerpoint/2010/main" val="1042317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All the players are trapped in dungeons(main board), which consists of 6 square rooms. </a:t>
            </a:r>
            <a:r>
              <a:rPr lang="en-US" dirty="0"/>
              <a:t>Each </a:t>
            </a:r>
            <a:r>
              <a:rPr lang="en-US" dirty="0" smtClean="0"/>
              <a:t>square room </a:t>
            </a:r>
            <a:r>
              <a:rPr lang="en-US" dirty="0"/>
              <a:t>is a 5x5 maze with some walls </a:t>
            </a:r>
            <a:r>
              <a:rPr lang="en-US" dirty="0" smtClean="0"/>
              <a:t>blocking the movement of pieces through them.</a:t>
            </a:r>
          </a:p>
          <a:p>
            <a:r>
              <a:rPr lang="en-US" dirty="0"/>
              <a:t>Each player begins the game with 4 pieces: one king, one rook, one knights and one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extLst>
      <p:ext uri="{BB962C8B-B14F-4D97-AF65-F5344CB8AC3E}">
        <p14:creationId xmlns:p14="http://schemas.microsoft.com/office/powerpoint/2010/main" val="31340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p>
          <a:p>
            <a:r>
              <a:rPr lang="en-US" dirty="0" smtClean="0"/>
              <a:t>As the pieces are trapped in a maze, the giant walls block the direct movement of King, Rook, Bishop through them.</a:t>
            </a:r>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extLst>
      <p:ext uri="{BB962C8B-B14F-4D97-AF65-F5344CB8AC3E}">
        <p14:creationId xmlns:p14="http://schemas.microsoft.com/office/powerpoint/2010/main" val="24356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p>
          <a:p>
            <a:r>
              <a:rPr lang="en-US" dirty="0" smtClean="0"/>
              <a:t>The rooms can be rotated clockwise 90</a:t>
            </a:r>
            <a:r>
              <a:rPr lang="en-US" dirty="0" smtClean="0">
                <a:latin typeface="Book Antiqua"/>
                <a:sym typeface="Symbol"/>
              </a:rPr>
              <a:t>º.</a:t>
            </a:r>
            <a:r>
              <a:rPr lang="en-US" dirty="0"/>
              <a:t> The Rotation Gear which triggers this movement is represented by a colored </a:t>
            </a:r>
            <a:r>
              <a:rPr lang="en-US" dirty="0" smtClean="0"/>
              <a:t>button on the left side of the screen.</a:t>
            </a:r>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extLst>
      <p:ext uri="{BB962C8B-B14F-4D97-AF65-F5344CB8AC3E}">
        <p14:creationId xmlns:p14="http://schemas.microsoft.com/office/powerpoint/2010/main" val="24462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start the game, each player has to transfer 4 of his pieces onto the board from a starting platform within 30 seconds.</a:t>
            </a:r>
          </a:p>
          <a:p>
            <a:r>
              <a:rPr lang="en-US" dirty="0" smtClean="0"/>
              <a:t>The game will be a turn based , in which he can decide to either move one of his pieces or Rotate one of the Rooms.</a:t>
            </a:r>
          </a:p>
          <a:p>
            <a:r>
              <a:rPr lang="en-US" dirty="0" smtClean="0"/>
              <a:t>Each player has 15 minutes (max 1 min each turn) which automatically halts during the opponents turn.</a:t>
            </a:r>
            <a:endParaRPr lang="en-US" dirty="0"/>
          </a:p>
        </p:txBody>
      </p:sp>
      <p:sp>
        <p:nvSpPr>
          <p:cNvPr id="2" name="Title 1"/>
          <p:cNvSpPr>
            <a:spLocks noGrp="1"/>
          </p:cNvSpPr>
          <p:nvPr>
            <p:ph type="title"/>
          </p:nvPr>
        </p:nvSpPr>
        <p:spPr/>
        <p:txBody>
          <a:bodyPr/>
          <a:lstStyle/>
          <a:p>
            <a:r>
              <a:rPr lang="en-US" dirty="0" smtClean="0"/>
              <a:t>How to play</a:t>
            </a:r>
            <a:endParaRPr lang="en-US" dirty="0"/>
          </a:p>
        </p:txBody>
      </p:sp>
    </p:spTree>
    <p:extLst>
      <p:ext uri="{BB962C8B-B14F-4D97-AF65-F5344CB8AC3E}">
        <p14:creationId xmlns:p14="http://schemas.microsoft.com/office/powerpoint/2010/main" val="14598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p>
          <a:p>
            <a:r>
              <a:rPr lang="en-US" dirty="0" smtClean="0"/>
              <a:t>To initiate a move, select the piece and then select the destination cell. The piece can be moved only if it is its valid movement and no other piece or wall is blocking its way.</a:t>
            </a:r>
          </a:p>
          <a:p>
            <a:r>
              <a:rPr lang="en-US" dirty="0" smtClean="0"/>
              <a:t>To Rotate a Room, just click on the respective Rotate gear button on the left side of the screen.</a:t>
            </a:r>
          </a:p>
          <a:p>
            <a:pPr marL="0" indent="0">
              <a:buNone/>
            </a:pPr>
            <a:endParaRPr lang="en-US" dirty="0" smtClean="0"/>
          </a:p>
        </p:txBody>
      </p:sp>
    </p:spTree>
    <p:extLst>
      <p:ext uri="{BB962C8B-B14F-4D97-AF65-F5344CB8AC3E}">
        <p14:creationId xmlns:p14="http://schemas.microsoft.com/office/powerpoint/2010/main" val="15521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You may leave the dungeon in different scenarios :</a:t>
            </a:r>
          </a:p>
          <a:p>
            <a:pPr lvl="1">
              <a:buFont typeface="Wingdings" panose="05000000000000000000" pitchFamily="2" charset="2"/>
              <a:buChar char="q"/>
            </a:pPr>
            <a:r>
              <a:rPr lang="en-US" dirty="0" smtClean="0"/>
              <a:t>The </a:t>
            </a:r>
            <a:r>
              <a:rPr lang="en-US" dirty="0"/>
              <a:t>opponent is defeated if his King is </a:t>
            </a:r>
            <a:r>
              <a:rPr lang="en-US" dirty="0" smtClean="0"/>
              <a:t>killed =&gt; </a:t>
            </a:r>
            <a:r>
              <a:rPr lang="en-US" dirty="0"/>
              <a:t>The game ends and you escape the Labyrinth</a:t>
            </a:r>
            <a:r>
              <a:rPr lang="en-US" dirty="0" smtClean="0"/>
              <a:t>.</a:t>
            </a:r>
          </a:p>
          <a:p>
            <a:pPr lvl="1">
              <a:buFont typeface="Wingdings" panose="05000000000000000000" pitchFamily="2" charset="2"/>
              <a:buChar char="q"/>
            </a:pPr>
            <a:r>
              <a:rPr lang="en-US" dirty="0" smtClean="0"/>
              <a:t>A player runs out of his time =&gt; His forces are down and the other player can escape the Labyrinth without any fear.</a:t>
            </a:r>
          </a:p>
          <a:p>
            <a:pPr lvl="1">
              <a:buFont typeface="Wingdings" panose="05000000000000000000" pitchFamily="2" charset="2"/>
              <a:buChar char="q"/>
            </a:pPr>
            <a:r>
              <a:rPr lang="en-US" dirty="0" smtClean="0"/>
              <a:t>Unable to kill the king =&gt; If only the king is left and the other player is unable to kill it within 7 of its moves, both must give up and leave the Labyrinth.</a:t>
            </a:r>
            <a:endParaRPr lang="en-US" dirty="0"/>
          </a:p>
          <a:p>
            <a:pPr marL="0" indent="0">
              <a:buNone/>
            </a:pPr>
            <a:r>
              <a:rPr lang="en-US" dirty="0"/>
              <a:t>			</a:t>
            </a:r>
          </a:p>
          <a:p>
            <a:pPr marL="0" indent="0">
              <a:buNone/>
            </a:pPr>
            <a:r>
              <a:rPr lang="en-US" dirty="0" smtClean="0"/>
              <a:t>Each of the player gets points according to his performance in the game.</a:t>
            </a:r>
          </a:p>
          <a:p>
            <a:pPr marL="0" indent="0">
              <a:buNone/>
            </a:pPr>
            <a:r>
              <a:rPr lang="en-US" dirty="0" smtClean="0"/>
              <a:t>   </a:t>
            </a:r>
          </a:p>
          <a:p>
            <a:pPr marL="0" indent="0">
              <a:buNone/>
            </a:pPr>
            <a:r>
              <a:rPr lang="en-US" dirty="0"/>
              <a:t>	</a:t>
            </a:r>
            <a:r>
              <a:rPr lang="en-US" dirty="0" smtClean="0"/>
              <a:t>	 </a:t>
            </a:r>
            <a:r>
              <a:rPr lang="en-US" dirty="0"/>
              <a:t>But!!! Do not rest </a:t>
            </a:r>
            <a:r>
              <a:rPr lang="en-US" dirty="0" smtClean="0"/>
              <a:t>here…..</a:t>
            </a:r>
            <a:endParaRPr lang="en-US" dirty="0"/>
          </a:p>
          <a:p>
            <a:pPr marL="0" indent="0">
              <a:buNone/>
            </a:pPr>
            <a:r>
              <a:rPr lang="en-US" dirty="0"/>
              <a:t>There are many more deepest Dungeons you need to escape by defeating </a:t>
            </a:r>
            <a:r>
              <a:rPr lang="en-US" dirty="0" smtClean="0"/>
              <a:t>your </a:t>
            </a:r>
            <a:r>
              <a:rPr lang="en-US" dirty="0"/>
              <a:t>enemy forces.</a:t>
            </a:r>
          </a:p>
          <a:p>
            <a:endParaRPr lang="en-US" dirty="0"/>
          </a:p>
        </p:txBody>
      </p:sp>
      <p:sp>
        <p:nvSpPr>
          <p:cNvPr id="2" name="Title 1"/>
          <p:cNvSpPr>
            <a:spLocks noGrp="1"/>
          </p:cNvSpPr>
          <p:nvPr>
            <p:ph type="title"/>
          </p:nvPr>
        </p:nvSpPr>
        <p:spPr/>
        <p:txBody>
          <a:bodyPr/>
          <a:lstStyle/>
          <a:p>
            <a:r>
              <a:rPr lang="en-US" dirty="0" smtClean="0"/>
              <a:t>How does it End?</a:t>
            </a:r>
            <a:endParaRPr lang="en-US" dirty="0"/>
          </a:p>
        </p:txBody>
      </p:sp>
    </p:spTree>
    <p:extLst>
      <p:ext uri="{BB962C8B-B14F-4D97-AF65-F5344CB8AC3E}">
        <p14:creationId xmlns:p14="http://schemas.microsoft.com/office/powerpoint/2010/main" val="37507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254</TotalTime>
  <Words>789</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Hardcover</vt:lpstr>
      <vt:lpstr>PowerPoint Presentation</vt:lpstr>
      <vt:lpstr>PowerPoint Presentation</vt:lpstr>
      <vt:lpstr>Object of the Game</vt:lpstr>
      <vt:lpstr>Setup at the Start </vt:lpstr>
      <vt:lpstr>Movements of the pieces</vt:lpstr>
      <vt:lpstr>Mazes in Motion!</vt:lpstr>
      <vt:lpstr>How to play</vt:lpstr>
      <vt:lpstr>PowerPoint Presentation</vt:lpstr>
      <vt:lpstr>How does it End?</vt:lpstr>
      <vt:lpstr>Time</vt:lpstr>
      <vt:lpstr>Special Rules</vt:lpstr>
      <vt:lpstr>PowerPoint Presentation</vt:lpstr>
      <vt:lpstr>POINTS</vt:lpstr>
      <vt:lpstr>PowerPoint Presentation</vt:lpstr>
      <vt:lpstr>End of the Event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Suhas</cp:lastModifiedBy>
  <cp:revision>56</cp:revision>
  <dcterms:created xsi:type="dcterms:W3CDTF">2006-08-16T00:00:00Z</dcterms:created>
  <dcterms:modified xsi:type="dcterms:W3CDTF">2018-08-31T15:41:11Z</dcterms:modified>
</cp:coreProperties>
</file>