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3" r:id="rId9"/>
    <p:sldId id="262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704133" TargetMode="External"/><Relationship Id="rId3" Type="http://schemas.openxmlformats.org/officeDocument/2006/relationships/hyperlink" Target="https://patents.google.com/patent/CN203072684U/en?oq=water+monitoring+system+using+iot+for+fish+farm" TargetMode="External"/><Relationship Id="rId7" Type="http://schemas.openxmlformats.org/officeDocument/2006/relationships/hyperlink" Target="https://www.sciencepubco.com/index.php/ijet/article/view/24214https:/iopscience.iop.org/article/10.1088/1757-899X/340/1/012014" TargetMode="External"/><Relationship Id="rId2" Type="http://schemas.openxmlformats.org/officeDocument/2006/relationships/hyperlink" Target="https://patents.google.com/patent/CN105052814A/en?oq=water+monitoring+system+using+iot+for+fish+far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tents.google.com/patent/CN204904072U/en?oq=water+monitoring+system+using+iot+for+fish+farm" TargetMode="External"/><Relationship Id="rId5" Type="http://schemas.openxmlformats.org/officeDocument/2006/relationships/hyperlink" Target="https://patents.google.com/patent/CN204495401U/en?oq=water+monitoring+system+using+iot+for+fish+farm" TargetMode="External"/><Relationship Id="rId4" Type="http://schemas.openxmlformats.org/officeDocument/2006/relationships/hyperlink" Target="https://patents.google.com/patent/CN203799237U/en?oq=water+monitoring+system+using+iot+for+fish+far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AFDA16-6CA6-4349-B5C1-B67A78D65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121" y="3429000"/>
            <a:ext cx="8045373" cy="1066130"/>
          </a:xfrm>
        </p:spPr>
        <p:txBody>
          <a:bodyPr>
            <a:normAutofit/>
          </a:bodyPr>
          <a:lstStyle/>
          <a:p>
            <a:r>
              <a:rPr lang="en-US" sz="5400" dirty="0"/>
              <a:t>E  qua</a:t>
            </a:r>
            <a:endParaRPr lang="en-IN" sz="5400" dirty="0"/>
          </a:p>
        </p:txBody>
      </p:sp>
      <p:pic>
        <p:nvPicPr>
          <p:cNvPr id="5" name="Graphic 4" descr="Atom">
            <a:extLst>
              <a:ext uri="{FF2B5EF4-FFF2-40B4-BE49-F238E27FC236}">
                <a16:creationId xmlns:a16="http://schemas.microsoft.com/office/drawing/2014/main" id="{1DB0F768-7D5D-4ADF-8081-C5F67DE7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336" y="1788057"/>
            <a:ext cx="1797327" cy="1797327"/>
          </a:xfrm>
          <a:prstGeom prst="rect">
            <a:avLst/>
          </a:prstGeom>
        </p:spPr>
      </p:pic>
      <p:pic>
        <p:nvPicPr>
          <p:cNvPr id="7" name="Graphic 6" descr="Fish">
            <a:extLst>
              <a:ext uri="{FF2B5EF4-FFF2-40B4-BE49-F238E27FC236}">
                <a16:creationId xmlns:a16="http://schemas.microsoft.com/office/drawing/2014/main" id="{EA8ECBCB-5F1F-488D-8B8F-144C6B40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67256">
            <a:off x="5628939" y="2219660"/>
            <a:ext cx="934120" cy="934120"/>
          </a:xfrm>
          <a:prstGeom prst="rect">
            <a:avLst/>
          </a:prstGeom>
        </p:spPr>
      </p:pic>
      <p:pic>
        <p:nvPicPr>
          <p:cNvPr id="8" name="Graphic 7" descr="Fish">
            <a:extLst>
              <a:ext uri="{FF2B5EF4-FFF2-40B4-BE49-F238E27FC236}">
                <a16:creationId xmlns:a16="http://schemas.microsoft.com/office/drawing/2014/main" id="{BDA10FE9-3254-4A49-AB4E-45678C09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849" y="3711514"/>
            <a:ext cx="463828" cy="3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C9F5-B04E-4B15-90AE-BD174ADD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104F6-5746-407C-86BC-214185C85AFE}"/>
              </a:ext>
            </a:extLst>
          </p:cNvPr>
          <p:cNvSpPr txBox="1"/>
          <p:nvPr/>
        </p:nvSpPr>
        <p:spPr>
          <a:xfrm>
            <a:off x="1152939" y="1722783"/>
            <a:ext cx="1017832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800" b="1" dirty="0"/>
              <a:t>Our product is mostly useful for the Aqua Cultivation farmers. There are around </a:t>
            </a:r>
            <a:r>
              <a:rPr lang="en-IN" sz="2800" b="1" dirty="0">
                <a:solidFill>
                  <a:srgbClr val="00B0F0"/>
                </a:solidFill>
              </a:rPr>
              <a:t>Thousands of Aqua Cultivation farmers </a:t>
            </a:r>
            <a:r>
              <a:rPr lang="en-IN" sz="2800" b="1" dirty="0"/>
              <a:t>in South India who are facing difficulty to </a:t>
            </a:r>
            <a:r>
              <a:rPr lang="en-US" sz="2800" b="1" dirty="0"/>
              <a:t>increase their productivity. 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reach out to them by </a:t>
            </a:r>
            <a:r>
              <a:rPr lang="en-US" sz="2800" b="1" dirty="0">
                <a:solidFill>
                  <a:srgbClr val="00B0F0"/>
                </a:solidFill>
              </a:rPr>
              <a:t>word of mouth </a:t>
            </a:r>
            <a:r>
              <a:rPr lang="en-US" sz="2800" b="1" dirty="0"/>
              <a:t>or by </a:t>
            </a:r>
            <a:r>
              <a:rPr lang="en-US" sz="2800" b="1" dirty="0">
                <a:solidFill>
                  <a:srgbClr val="00B0F0"/>
                </a:solidFill>
              </a:rPr>
              <a:t>spreading awareness </a:t>
            </a:r>
            <a:r>
              <a:rPr lang="en-US" sz="2800" b="1" dirty="0"/>
              <a:t>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</a:rPr>
              <a:t>Our marketing channels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      1. </a:t>
            </a:r>
            <a:r>
              <a:rPr lang="en-US" sz="2800" b="1" dirty="0">
                <a:solidFill>
                  <a:srgbClr val="00B0F0"/>
                </a:solidFill>
              </a:rPr>
              <a:t>Direct selling</a:t>
            </a:r>
          </a:p>
          <a:p>
            <a:r>
              <a:rPr lang="en-US" sz="2800" b="1" dirty="0"/>
              <a:t>      2. Selling through </a:t>
            </a:r>
            <a:r>
              <a:rPr lang="en-US" sz="2800" b="1" dirty="0">
                <a:solidFill>
                  <a:srgbClr val="00B0F0"/>
                </a:solidFill>
              </a:rPr>
              <a:t>intermediaries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86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F852D5-6633-4045-9EBE-065AC7CAF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65379"/>
              </p:ext>
            </p:extLst>
          </p:nvPr>
        </p:nvGraphicFramePr>
        <p:xfrm>
          <a:off x="2032000" y="2111144"/>
          <a:ext cx="8127999" cy="4011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57495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8970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826471"/>
                    </a:ext>
                  </a:extLst>
                </a:gridCol>
              </a:tblGrid>
              <a:tr h="802272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62655"/>
                  </a:ext>
                </a:extLst>
              </a:tr>
              <a:tr h="802272">
                <a:tc>
                  <a:txBody>
                    <a:bodyPr/>
                    <a:lstStyle/>
                    <a:p>
                      <a:r>
                        <a:rPr lang="en-IN" dirty="0"/>
                        <a:t>G </a:t>
                      </a:r>
                      <a:r>
                        <a:rPr lang="en-IN" dirty="0" err="1"/>
                        <a:t>Suhas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18241A04Q0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9247073758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83195"/>
                  </a:ext>
                </a:extLst>
              </a:tr>
              <a:tr h="802272">
                <a:tc>
                  <a:txBody>
                    <a:bodyPr/>
                    <a:lstStyle/>
                    <a:p>
                      <a:r>
                        <a:rPr lang="en-IN" dirty="0"/>
                        <a:t>K Bharath varma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18241A04P0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7093914413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90888"/>
                  </a:ext>
                </a:extLst>
              </a:tr>
              <a:tr h="802272">
                <a:tc>
                  <a:txBody>
                    <a:bodyPr/>
                    <a:lstStyle/>
                    <a:p>
                      <a:r>
                        <a:rPr lang="en-IN" dirty="0"/>
                        <a:t>Ankith </a:t>
                      </a:r>
                      <a:r>
                        <a:rPr lang="en-IN" dirty="0" err="1"/>
                        <a:t>Cirgir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18211A0515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7386991912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0209"/>
                  </a:ext>
                </a:extLst>
              </a:tr>
              <a:tr h="802272">
                <a:tc>
                  <a:txBody>
                    <a:bodyPr/>
                    <a:lstStyle/>
                    <a:p>
                      <a:r>
                        <a:rPr lang="en-IN" dirty="0"/>
                        <a:t>Arjun Alluri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18211A0518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9381621241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90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9A585F-ABF0-441F-9D0B-821D90ACF58C}"/>
              </a:ext>
            </a:extLst>
          </p:cNvPr>
          <p:cNvSpPr txBox="1"/>
          <p:nvPr/>
        </p:nvSpPr>
        <p:spPr>
          <a:xfrm>
            <a:off x="3034747" y="350775"/>
            <a:ext cx="6347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TEAM  NUMBER : 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25F8E-7FDF-4604-85B8-2E49A924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65" y="0"/>
            <a:ext cx="1266825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118CE-3CF4-4F9F-80D7-D690EF64BE68}"/>
              </a:ext>
            </a:extLst>
          </p:cNvPr>
          <p:cNvSpPr txBox="1"/>
          <p:nvPr/>
        </p:nvSpPr>
        <p:spPr>
          <a:xfrm>
            <a:off x="4929808" y="1266825"/>
            <a:ext cx="324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E-QUA</a:t>
            </a:r>
          </a:p>
        </p:txBody>
      </p:sp>
    </p:spTree>
    <p:extLst>
      <p:ext uri="{BB962C8B-B14F-4D97-AF65-F5344CB8AC3E}">
        <p14:creationId xmlns:p14="http://schemas.microsoft.com/office/powerpoint/2010/main" val="189648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F7FD-BA2E-4122-BBFA-AFC665EB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71" y="1707988"/>
            <a:ext cx="10318418" cy="4394988"/>
          </a:xfrm>
        </p:spPr>
        <p:txBody>
          <a:bodyPr/>
          <a:lstStyle/>
          <a:p>
            <a:r>
              <a:rPr lang="en-IN" dirty="0" err="1"/>
              <a:t>Q&amp;a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51517-E6A7-4FF9-A6E8-62311EAB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7" y="1801675"/>
            <a:ext cx="1266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2C19-B174-4970-9391-8F0EB1C2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11" y="-38372"/>
            <a:ext cx="5198705" cy="75204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15FB-879A-42CC-9A00-6F127C04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113" y="1038355"/>
            <a:ext cx="9134600" cy="5647368"/>
          </a:xfrm>
        </p:spPr>
        <p:txBody>
          <a:bodyPr>
            <a:normAutofit/>
          </a:bodyPr>
          <a:lstStyle/>
          <a:p>
            <a:endParaRPr lang="en-US" sz="24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DFB87B-2C0D-41F8-945C-34B191B7F0CD}"/>
              </a:ext>
            </a:extLst>
          </p:cNvPr>
          <p:cNvSpPr txBox="1">
            <a:spLocks/>
          </p:cNvSpPr>
          <p:nvPr/>
        </p:nvSpPr>
        <p:spPr>
          <a:xfrm>
            <a:off x="3070651" y="1038354"/>
            <a:ext cx="9028583" cy="548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cap="none" dirty="0"/>
              <a:t>Farmers are </a:t>
            </a:r>
            <a:r>
              <a:rPr lang="en-US" sz="2400" b="0" cap="none" dirty="0">
                <a:solidFill>
                  <a:srgbClr val="FFFF00"/>
                </a:solidFill>
              </a:rPr>
              <a:t>unable to determine </a:t>
            </a:r>
            <a:r>
              <a:rPr lang="en-US" sz="2400" b="0" cap="none" dirty="0"/>
              <a:t>the </a:t>
            </a:r>
            <a:r>
              <a:rPr lang="en-US" sz="2400" b="0" cap="none" dirty="0">
                <a:solidFill>
                  <a:srgbClr val="FFFF00"/>
                </a:solidFill>
              </a:rPr>
              <a:t>percentage of chemicals </a:t>
            </a:r>
            <a:r>
              <a:rPr lang="en-US" sz="2400" b="0" cap="none" dirty="0"/>
              <a:t>present in the fish pond </a:t>
            </a:r>
            <a:r>
              <a:rPr lang="en-US" sz="2400" b="0" cap="none" dirty="0">
                <a:solidFill>
                  <a:srgbClr val="FFFF00"/>
                </a:solidFill>
              </a:rPr>
              <a:t>time to time</a:t>
            </a:r>
            <a:r>
              <a:rPr lang="en-US" sz="2400" b="0" cap="none" dirty="0"/>
              <a:t>.</a:t>
            </a:r>
          </a:p>
          <a:p>
            <a:endParaRPr lang="en-US" sz="2400" b="0" cap="none" dirty="0"/>
          </a:p>
          <a:p>
            <a:r>
              <a:rPr lang="en-US" sz="2400" b="0" cap="none" dirty="0"/>
              <a:t>they use traditional technique of maintaining lake which may result in </a:t>
            </a:r>
            <a:r>
              <a:rPr lang="en-US" sz="2400" b="0" cap="none" dirty="0">
                <a:solidFill>
                  <a:srgbClr val="FFFF00"/>
                </a:solidFill>
              </a:rPr>
              <a:t>overrated</a:t>
            </a:r>
            <a:r>
              <a:rPr lang="en-US" sz="2400" b="0" cap="none" dirty="0"/>
              <a:t> or </a:t>
            </a:r>
            <a:r>
              <a:rPr lang="en-US" sz="2400" b="0" cap="none" dirty="0">
                <a:solidFill>
                  <a:srgbClr val="FFFF00"/>
                </a:solidFill>
              </a:rPr>
              <a:t>under rated</a:t>
            </a:r>
            <a:r>
              <a:rPr lang="en-US" sz="2400" b="0" cap="none" dirty="0"/>
              <a:t> chemical </a:t>
            </a:r>
            <a:r>
              <a:rPr lang="en-US" sz="2400" b="0" cap="none" dirty="0">
                <a:solidFill>
                  <a:srgbClr val="FFFF00"/>
                </a:solidFill>
              </a:rPr>
              <a:t>composition</a:t>
            </a:r>
            <a:r>
              <a:rPr lang="en-US" sz="2400" b="0" cap="none" dirty="0"/>
              <a:t> .</a:t>
            </a:r>
          </a:p>
          <a:p>
            <a:endParaRPr lang="en-US" sz="2400" b="0" cap="none" dirty="0"/>
          </a:p>
          <a:p>
            <a:r>
              <a:rPr lang="en-US" sz="2400" b="0" cap="none" dirty="0"/>
              <a:t>Every day the farmers have to </a:t>
            </a:r>
            <a:r>
              <a:rPr lang="en-US" sz="2400" b="0" cap="none" dirty="0">
                <a:solidFill>
                  <a:srgbClr val="FFFF00"/>
                </a:solidFill>
              </a:rPr>
              <a:t>visit the lake </a:t>
            </a:r>
            <a:r>
              <a:rPr lang="en-US" sz="2400" b="0" cap="none" dirty="0"/>
              <a:t>on a </a:t>
            </a:r>
            <a:r>
              <a:rPr lang="en-US" sz="2400" b="0" cap="none" dirty="0">
                <a:solidFill>
                  <a:srgbClr val="FFFF00"/>
                </a:solidFill>
              </a:rPr>
              <a:t>timely basis </a:t>
            </a:r>
            <a:r>
              <a:rPr lang="en-US" sz="2400" b="0" cap="none" dirty="0"/>
              <a:t>to maintain the composition, but it is not being followed due to </a:t>
            </a:r>
            <a:r>
              <a:rPr lang="en-US" sz="2400" b="0" cap="none" dirty="0">
                <a:solidFill>
                  <a:srgbClr val="FFFF00"/>
                </a:solidFill>
              </a:rPr>
              <a:t>lack of information </a:t>
            </a:r>
            <a:r>
              <a:rPr lang="en-US" sz="2400" b="0" cap="none" dirty="0"/>
              <a:t>regarding the changing chemical composition of the lake </a:t>
            </a:r>
          </a:p>
          <a:p>
            <a:endParaRPr lang="en-IN" b="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6CA2D-7DF6-4F49-9549-2C068DE1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9" y="2795587"/>
            <a:ext cx="1266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9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CF24-08CE-45B3-9DED-248FC176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965" y="180569"/>
            <a:ext cx="2561523" cy="56651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052-D247-4F92-8F86-F5A234B8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651" y="1007165"/>
            <a:ext cx="8564757" cy="5670266"/>
          </a:xfrm>
        </p:spPr>
        <p:txBody>
          <a:bodyPr>
            <a:normAutofit lnSpcReduction="10000"/>
          </a:bodyPr>
          <a:lstStyle/>
          <a:p>
            <a:r>
              <a:rPr lang="en-US" sz="2800" b="0" cap="none" dirty="0"/>
              <a:t>E-qua is an </a:t>
            </a:r>
            <a:r>
              <a:rPr lang="en-US" sz="2800" b="0" cap="none" dirty="0">
                <a:solidFill>
                  <a:srgbClr val="FFFF00"/>
                </a:solidFill>
              </a:rPr>
              <a:t>Automated IOT device</a:t>
            </a:r>
            <a:r>
              <a:rPr lang="en-US" sz="2800" b="0" cap="none" dirty="0"/>
              <a:t> which helps to maintain a </a:t>
            </a:r>
            <a:r>
              <a:rPr lang="en-US" sz="2800" b="0" cap="none" dirty="0">
                <a:solidFill>
                  <a:srgbClr val="FFFF00"/>
                </a:solidFill>
              </a:rPr>
              <a:t>constant  chemical composition </a:t>
            </a:r>
            <a:r>
              <a:rPr lang="en-US" sz="2800" b="0" cap="none" dirty="0"/>
              <a:t>of the lake.</a:t>
            </a:r>
          </a:p>
          <a:p>
            <a:endParaRPr lang="en-US" sz="2800" b="0" cap="none" dirty="0"/>
          </a:p>
          <a:p>
            <a:r>
              <a:rPr lang="en-US" sz="2800" b="0" cap="none" dirty="0"/>
              <a:t>It </a:t>
            </a:r>
            <a:r>
              <a:rPr lang="en-US" sz="2800" b="0" cap="none" dirty="0">
                <a:solidFill>
                  <a:srgbClr val="FFFF00"/>
                </a:solidFill>
              </a:rPr>
              <a:t>automatically dispenses </a:t>
            </a:r>
            <a:r>
              <a:rPr lang="en-US" sz="2800" b="0" cap="none" dirty="0"/>
              <a:t>the </a:t>
            </a:r>
            <a:r>
              <a:rPr lang="en-US" sz="2800" b="0" cap="none" dirty="0">
                <a:solidFill>
                  <a:srgbClr val="FFFF00"/>
                </a:solidFill>
              </a:rPr>
              <a:t>chemical or fertilizers</a:t>
            </a:r>
          </a:p>
          <a:p>
            <a:r>
              <a:rPr lang="en-US" sz="2800" b="0" cap="none" dirty="0"/>
              <a:t>To maintain the </a:t>
            </a:r>
            <a:r>
              <a:rPr lang="en-US" sz="2800" b="0" cap="none" dirty="0">
                <a:solidFill>
                  <a:srgbClr val="FFFF00"/>
                </a:solidFill>
              </a:rPr>
              <a:t>desired eco-system</a:t>
            </a:r>
            <a:r>
              <a:rPr lang="en-US" sz="2800" b="0" cap="none" dirty="0"/>
              <a:t>.</a:t>
            </a:r>
          </a:p>
          <a:p>
            <a:endParaRPr lang="en-US" sz="2800" b="0" cap="none" dirty="0"/>
          </a:p>
          <a:p>
            <a:r>
              <a:rPr lang="en-US" sz="2800" b="0" cap="none" dirty="0"/>
              <a:t>The user can </a:t>
            </a:r>
            <a:r>
              <a:rPr lang="en-US" sz="2800" b="0" cap="none" dirty="0">
                <a:solidFill>
                  <a:srgbClr val="FFFF00"/>
                </a:solidFill>
              </a:rPr>
              <a:t>always monitor </a:t>
            </a:r>
            <a:r>
              <a:rPr lang="en-US" sz="2800" b="0" cap="none" dirty="0"/>
              <a:t>his lake from anywhere and anytime with the help of the </a:t>
            </a:r>
            <a:r>
              <a:rPr lang="en-US" sz="2800" b="0" cap="none" dirty="0">
                <a:solidFill>
                  <a:srgbClr val="FFFF00"/>
                </a:solidFill>
              </a:rPr>
              <a:t>E-qua Mobile application .</a:t>
            </a:r>
          </a:p>
          <a:p>
            <a:r>
              <a:rPr lang="en-US" sz="2800" b="0" cap="none" dirty="0"/>
              <a:t> </a:t>
            </a:r>
          </a:p>
          <a:p>
            <a:endParaRPr lang="en-IN" b="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E7588-4598-45F8-9FD8-2765ADD2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9" y="2795587"/>
            <a:ext cx="1266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8632-6548-41A5-8181-4FFBF2E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VALUE STATEMENT</a:t>
            </a:r>
            <a:endParaRPr lang="en-IN" sz="4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92C6D-22DC-4C86-BE10-C32C0CAFEB12}"/>
              </a:ext>
            </a:extLst>
          </p:cNvPr>
          <p:cNvSpPr/>
          <p:nvPr/>
        </p:nvSpPr>
        <p:spPr>
          <a:xfrm>
            <a:off x="2010265" y="1458857"/>
            <a:ext cx="91480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For </a:t>
            </a:r>
            <a:r>
              <a:rPr lang="en-US" sz="4000" dirty="0">
                <a:solidFill>
                  <a:srgbClr val="FF0000"/>
                </a:solidFill>
              </a:rPr>
              <a:t>Aqua cultivation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Who are dissatisfied with </a:t>
            </a:r>
            <a:r>
              <a:rPr lang="en-US" sz="4000" dirty="0">
                <a:solidFill>
                  <a:srgbClr val="FF0000"/>
                </a:solidFill>
              </a:rPr>
              <a:t>the Healthy growth of their farm</a:t>
            </a:r>
            <a:r>
              <a:rPr lang="en-US" sz="4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Our product is a </a:t>
            </a:r>
            <a:r>
              <a:rPr lang="en-US" sz="4000" dirty="0">
                <a:solidFill>
                  <a:srgbClr val="FF0000"/>
                </a:solidFill>
              </a:rPr>
              <a:t>autonomous machine which helps to maintain desired ecosystem</a:t>
            </a:r>
            <a:r>
              <a:rPr lang="en-US" sz="4000" dirty="0"/>
              <a:t>.</a:t>
            </a:r>
            <a:endParaRPr lang="en-US" sz="4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That ensures </a:t>
            </a:r>
            <a:r>
              <a:rPr lang="en-US" sz="4000" dirty="0">
                <a:solidFill>
                  <a:srgbClr val="FF0000"/>
                </a:solidFill>
              </a:rPr>
              <a:t>healthy growth of the fishes</a:t>
            </a:r>
            <a:r>
              <a:rPr lang="en-US" sz="4000" dirty="0"/>
              <a:t>.</a:t>
            </a:r>
          </a:p>
          <a:p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5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9816-62EB-4D3F-8A8F-2E605105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/>
              <a:t>Competitors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CACC3-9D26-4EFC-A006-13AC23FD5F76}"/>
              </a:ext>
            </a:extLst>
          </p:cNvPr>
          <p:cNvSpPr txBox="1"/>
          <p:nvPr/>
        </p:nvSpPr>
        <p:spPr>
          <a:xfrm>
            <a:off x="1895061" y="1643270"/>
            <a:ext cx="90452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https://patents.google.com/patent/CN105052814A/en?oq=water+monitoring+system+using+iot+for+fish+farm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https://patents.google.com/patent/CN203072684U/en?oq=water+monitoring+system+using+iot+for+fish+farm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https://patents.google.com/patent/CN203799237U/en?oq=water+monitoring+system+using+iot+for+fish+farm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https://patents.google.com/patent/CN204495401U/en?oq=water+monitoring+system+using+iot+for+fish+farm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https://patents.google.com/patent/CN204904072U/en?oq=water+monitoring+system+using+iot+for+fish+farm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https://www.sciencepubco.com/index.php/ijet/article/view/24214https://iopscience.iop.org/article/10.1088/1757-899X/340/1/012014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https://ieeexplore.ieee.org/document/8704133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48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8171-524F-496A-8344-C9543881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research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93432-CC05-40CA-9795-35145F864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"/>
          <a:stretch/>
        </p:blipFill>
        <p:spPr>
          <a:xfrm>
            <a:off x="1990309" y="1232451"/>
            <a:ext cx="8346387" cy="54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0D1DE-4AC6-45DC-A872-73E0F885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65" y="39362"/>
            <a:ext cx="5749787" cy="3237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989AD-04E5-4811-A6F5-8FD0F023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65" y="3429000"/>
            <a:ext cx="5749787" cy="3237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C865F-CAA2-4405-BA10-8540B1A03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352" y="207994"/>
            <a:ext cx="3626753" cy="6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E5B-B39B-470D-A8C6-4EB690CB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78" y="435394"/>
            <a:ext cx="5977383" cy="1492132"/>
          </a:xfrm>
        </p:spPr>
        <p:txBody>
          <a:bodyPr/>
          <a:lstStyle/>
          <a:p>
            <a:r>
              <a:rPr lang="en-IN" dirty="0"/>
              <a:t>Technology stack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73553-47C7-4A2E-9F58-0792EADABEA0}"/>
              </a:ext>
            </a:extLst>
          </p:cNvPr>
          <p:cNvSpPr txBox="1">
            <a:spLocks/>
          </p:cNvSpPr>
          <p:nvPr/>
        </p:nvSpPr>
        <p:spPr>
          <a:xfrm>
            <a:off x="1767237" y="1449172"/>
            <a:ext cx="9497109" cy="5264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Node MCU</a:t>
            </a:r>
          </a:p>
          <a:p>
            <a:r>
              <a:rPr lang="en-US" sz="2800" dirty="0"/>
              <a:t>PH sensor</a:t>
            </a:r>
          </a:p>
          <a:p>
            <a:r>
              <a:rPr lang="en-US" sz="2800" dirty="0"/>
              <a:t>DO sensor</a:t>
            </a:r>
          </a:p>
          <a:p>
            <a:r>
              <a:rPr lang="en-US" sz="2800" dirty="0"/>
              <a:t>Temperature sensor</a:t>
            </a:r>
          </a:p>
          <a:p>
            <a:r>
              <a:rPr lang="en-US" sz="2800" dirty="0"/>
              <a:t>Salinity sensor</a:t>
            </a:r>
          </a:p>
          <a:p>
            <a:r>
              <a:rPr lang="en-US" sz="2800" dirty="0"/>
              <a:t>Ammonia and nitrate sensor</a:t>
            </a:r>
          </a:p>
          <a:p>
            <a:r>
              <a:rPr lang="en-US" sz="2800" dirty="0"/>
              <a:t>Chemical dispenser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52CCB-DEA5-478F-829C-B968A726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02" y="1449172"/>
            <a:ext cx="2143125" cy="2143125"/>
          </a:xfrm>
          <a:prstGeom prst="rect">
            <a:avLst/>
          </a:prstGeom>
        </p:spPr>
      </p:pic>
      <p:pic>
        <p:nvPicPr>
          <p:cNvPr id="1026" name="Picture 2" descr="Image result for ph sensor arduino amazon">
            <a:extLst>
              <a:ext uri="{FF2B5EF4-FFF2-40B4-BE49-F238E27FC236}">
                <a16:creationId xmlns:a16="http://schemas.microsoft.com/office/drawing/2014/main" id="{9F3881F7-C4EF-43B3-8877-9A63E0A9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63" y="9179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6101E-621A-4A53-97E8-67455DA7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327" y="309851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B678-7EC3-4CBD-8AAA-AC21F135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365" y="236611"/>
            <a:ext cx="3572113" cy="77055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Feasibility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0F4CE78-E76B-4AC5-A663-43915D0F9E81}"/>
              </a:ext>
            </a:extLst>
          </p:cNvPr>
          <p:cNvSpPr txBox="1">
            <a:spLocks/>
          </p:cNvSpPr>
          <p:nvPr/>
        </p:nvSpPr>
        <p:spPr>
          <a:xfrm>
            <a:off x="1926264" y="1356407"/>
            <a:ext cx="9497109" cy="5264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E-qua mobile application has an user friendly UI ,easy to use.</a:t>
            </a:r>
          </a:p>
          <a:p>
            <a:r>
              <a:rPr lang="en-US" sz="2800" dirty="0"/>
              <a:t>User needs a minimum level to internet connection for regular monitoring of the lake</a:t>
            </a:r>
          </a:p>
          <a:p>
            <a:r>
              <a:rPr lang="en-US" sz="2800" dirty="0"/>
              <a:t>It is cost-effective in long run </a:t>
            </a:r>
          </a:p>
          <a:p>
            <a:r>
              <a:rPr lang="en-US" sz="2800" dirty="0"/>
              <a:t>Based on the present development rate there is a high probability for increase in demand for the product</a:t>
            </a:r>
          </a:p>
          <a:p>
            <a:r>
              <a:rPr lang="en-US" sz="2800" dirty="0"/>
              <a:t>Easily serviceable  product.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3201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1259</TotalTime>
  <Words>533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Wingdings</vt:lpstr>
      <vt:lpstr>Badge</vt:lpstr>
      <vt:lpstr>PowerPoint Presentation</vt:lpstr>
      <vt:lpstr>PROBLEM STATEMENT</vt:lpstr>
      <vt:lpstr>solution</vt:lpstr>
      <vt:lpstr>VALUE STATEMENT</vt:lpstr>
      <vt:lpstr>Competitors</vt:lpstr>
      <vt:lpstr>Market research</vt:lpstr>
      <vt:lpstr>PowerPoint Presentation</vt:lpstr>
      <vt:lpstr>Technology stack  </vt:lpstr>
      <vt:lpstr>Feasibility </vt:lpstr>
      <vt:lpstr>Marketing strategy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varma</dc:creator>
  <cp:lastModifiedBy>bharath varma</cp:lastModifiedBy>
  <cp:revision>29</cp:revision>
  <dcterms:created xsi:type="dcterms:W3CDTF">2019-12-24T11:43:46Z</dcterms:created>
  <dcterms:modified xsi:type="dcterms:W3CDTF">2019-12-28T09:35:11Z</dcterms:modified>
</cp:coreProperties>
</file>