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9" r:id="rId2"/>
    <p:sldId id="257" r:id="rId3"/>
    <p:sldId id="258" r:id="rId4"/>
    <p:sldId id="270" r:id="rId5"/>
    <p:sldId id="261" r:id="rId6"/>
    <p:sldId id="262" r:id="rId7"/>
    <p:sldId id="263" r:id="rId8"/>
    <p:sldId id="272" r:id="rId9"/>
    <p:sldId id="273" r:id="rId10"/>
    <p:sldId id="274" r:id="rId11"/>
    <p:sldId id="275" r:id="rId12"/>
    <p:sldId id="276" r:id="rId13"/>
    <p:sldId id="264" r:id="rId14"/>
    <p:sldId id="265" r:id="rId15"/>
    <p:sldId id="266" r:id="rId16"/>
    <p:sldId id="271"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7" d="100"/>
          <a:sy n="67" d="100"/>
        </p:scale>
        <p:origin x="63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spPr>
            <a:noFill/>
          </c:spPr>
          <c:invertIfNegative val="0"/>
          <c:cat>
            <c:strRef>
              <c:f>Sheet1!$A$2:$A$6</c:f>
              <c:strCache>
                <c:ptCount val="5"/>
                <c:pt idx="0">
                  <c:v>Project Planning and design</c:v>
                </c:pt>
                <c:pt idx="1">
                  <c:v>Front end Development</c:v>
                </c:pt>
                <c:pt idx="2">
                  <c:v>Back end Development</c:v>
                </c:pt>
                <c:pt idx="3">
                  <c:v>Database Integration</c:v>
                </c:pt>
                <c:pt idx="4">
                  <c:v>Deployment and Final Testing</c:v>
                </c:pt>
              </c:strCache>
            </c:strRef>
          </c:cat>
          <c:val>
            <c:numRef>
              <c:f>Sheet1!$B$2:$B$6</c:f>
              <c:numCache>
                <c:formatCode>dd/mmm</c:formatCode>
                <c:ptCount val="5"/>
                <c:pt idx="0">
                  <c:v>45547</c:v>
                </c:pt>
                <c:pt idx="1">
                  <c:v>45580</c:v>
                </c:pt>
                <c:pt idx="2">
                  <c:v>45615</c:v>
                </c:pt>
                <c:pt idx="3">
                  <c:v>45643</c:v>
                </c:pt>
                <c:pt idx="4">
                  <c:v>45667</c:v>
                </c:pt>
              </c:numCache>
            </c:numRef>
          </c:val>
          <c:extLst>
            <c:ext xmlns:c16="http://schemas.microsoft.com/office/drawing/2014/chart" uri="{C3380CC4-5D6E-409C-BE32-E72D297353CC}">
              <c16:uniqueId val="{00000000-D8FA-430F-B8B8-9520E67DFC6B}"/>
            </c:ext>
          </c:extLst>
        </c:ser>
        <c:ser>
          <c:idx val="1"/>
          <c:order val="1"/>
          <c:tx>
            <c:strRef>
              <c:f>Sheet1!$D$1</c:f>
              <c:strCache>
                <c:ptCount val="1"/>
                <c:pt idx="0">
                  <c:v>duration</c:v>
                </c:pt>
              </c:strCache>
            </c:strRef>
          </c:tx>
          <c:spPr>
            <a:solidFill>
              <a:schemeClr val="accent6">
                <a:lumMod val="7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Project Planning and design</c:v>
                </c:pt>
                <c:pt idx="1">
                  <c:v>Front end Development</c:v>
                </c:pt>
                <c:pt idx="2">
                  <c:v>Back end Development</c:v>
                </c:pt>
                <c:pt idx="3">
                  <c:v>Database Integration</c:v>
                </c:pt>
                <c:pt idx="4">
                  <c:v>Deployment and Final Testing</c:v>
                </c:pt>
              </c:strCache>
            </c:strRef>
          </c:cat>
          <c:val>
            <c:numRef>
              <c:f>Sheet1!$D$2:$D$6</c:f>
              <c:numCache>
                <c:formatCode>General</c:formatCode>
                <c:ptCount val="5"/>
                <c:pt idx="0">
                  <c:v>11</c:v>
                </c:pt>
                <c:pt idx="1">
                  <c:v>7</c:v>
                </c:pt>
                <c:pt idx="2">
                  <c:v>4</c:v>
                </c:pt>
                <c:pt idx="3">
                  <c:v>4</c:v>
                </c:pt>
                <c:pt idx="4">
                  <c:v>8</c:v>
                </c:pt>
              </c:numCache>
            </c:numRef>
          </c:val>
          <c:extLst>
            <c:ext xmlns:c16="http://schemas.microsoft.com/office/drawing/2014/chart" uri="{C3380CC4-5D6E-409C-BE32-E72D297353CC}">
              <c16:uniqueId val="{00000001-D8FA-430F-B8B8-9520E67DFC6B}"/>
            </c:ext>
          </c:extLst>
        </c:ser>
        <c:dLbls>
          <c:showLegendKey val="0"/>
          <c:showVal val="0"/>
          <c:showCatName val="0"/>
          <c:showSerName val="0"/>
          <c:showPercent val="0"/>
          <c:showBubbleSize val="0"/>
        </c:dLbls>
        <c:gapWidth val="150"/>
        <c:overlap val="100"/>
        <c:axId val="82955648"/>
        <c:axId val="104735104"/>
      </c:barChart>
      <c:catAx>
        <c:axId val="82955648"/>
        <c:scaling>
          <c:orientation val="minMax"/>
        </c:scaling>
        <c:delete val="0"/>
        <c:axPos val="l"/>
        <c:numFmt formatCode="General" sourceLinked="0"/>
        <c:majorTickMark val="out"/>
        <c:minorTickMark val="none"/>
        <c:tickLblPos val="nextTo"/>
        <c:crossAx val="104735104"/>
        <c:crosses val="autoZero"/>
        <c:auto val="1"/>
        <c:lblAlgn val="ctr"/>
        <c:lblOffset val="100"/>
        <c:noMultiLvlLbl val="0"/>
      </c:catAx>
      <c:valAx>
        <c:axId val="104735104"/>
        <c:scaling>
          <c:orientation val="minMax"/>
          <c:max val="45674"/>
          <c:min val="45547"/>
        </c:scaling>
        <c:delete val="0"/>
        <c:axPos val="b"/>
        <c:majorGridlines/>
        <c:numFmt formatCode="dd/mmm" sourceLinked="1"/>
        <c:majorTickMark val="out"/>
        <c:minorTickMark val="none"/>
        <c:tickLblPos val="nextTo"/>
        <c:crossAx val="8295564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3B435-645E-41E9-928E-4CAA66AD249E}" type="datetimeFigureOut">
              <a:rPr lang="en-IN" smtClean="0"/>
              <a:t>26-12-2024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2CC6-3062-4C03-85A8-E31F48A2BFF7}" type="slidenum">
              <a:rPr lang="en-IN" smtClean="0"/>
              <a:t>‹#›</a:t>
            </a:fld>
            <a:endParaRPr lang="en-IN"/>
          </a:p>
        </p:txBody>
      </p:sp>
    </p:spTree>
    <p:extLst>
      <p:ext uri="{BB962C8B-B14F-4D97-AF65-F5344CB8AC3E}">
        <p14:creationId xmlns:p14="http://schemas.microsoft.com/office/powerpoint/2010/main" val="64017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26/12/2024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26/12/2024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26/12/2024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26/12/2024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26/12/2024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26/12/2024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26/12/2024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26/12/2024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26/12/2024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26/12/2024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26/12/2024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26/12/2024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researchgate.net/publica%20tion/33153022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HUMAN WELFARE ASSOCIATION, VARANASI (SMART COMMUNICATION)</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Project Group: CSE-G97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Nithya</a:t>
            </a:r>
            <a:r>
              <a:rPr lang="en-GB" sz="1700" b="1" dirty="0">
                <a:solidFill>
                  <a:srgbClr val="17365D"/>
                </a:solidFill>
                <a:latin typeface="Cambria" panose="02040503050406030204" pitchFamily="18" charset="0"/>
                <a:ea typeface="Cambria" panose="02040503050406030204" pitchFamily="18" charset="0"/>
                <a:cs typeface="Verdana"/>
                <a:sym typeface="Verdana"/>
              </a:rPr>
              <a:t> B A</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B540E335-B2A7-9CEC-B70D-5AB7C6F37932}"/>
              </a:ext>
            </a:extLst>
          </p:cNvPr>
          <p:cNvGraphicFramePr>
            <a:graphicFrameLocks noGrp="1"/>
          </p:cNvGraphicFramePr>
          <p:nvPr/>
        </p:nvGraphicFramePr>
        <p:xfrm>
          <a:off x="790469" y="2683374"/>
          <a:ext cx="5305532" cy="1664691"/>
        </p:xfrm>
        <a:graphic>
          <a:graphicData uri="http://schemas.openxmlformats.org/drawingml/2006/table">
            <a:tbl>
              <a:tblPr firstRow="1" bandRow="1">
                <a:tableStyleId>{3C2FFA5D-87B4-456A-9821-1D502468CF0F}</a:tableStyleId>
              </a:tblPr>
              <a:tblGrid>
                <a:gridCol w="2652766">
                  <a:extLst>
                    <a:ext uri="{9D8B030D-6E8A-4147-A177-3AD203B41FA5}">
                      <a16:colId xmlns:a16="http://schemas.microsoft.com/office/drawing/2014/main" val="3893737617"/>
                    </a:ext>
                  </a:extLst>
                </a:gridCol>
                <a:gridCol w="2652766">
                  <a:extLst>
                    <a:ext uri="{9D8B030D-6E8A-4147-A177-3AD203B41FA5}">
                      <a16:colId xmlns:a16="http://schemas.microsoft.com/office/drawing/2014/main" val="1465775144"/>
                    </a:ext>
                  </a:extLst>
                </a:gridCol>
              </a:tblGrid>
              <a:tr h="397963">
                <a:tc>
                  <a:txBody>
                    <a:bodyPr/>
                    <a:lstStyle/>
                    <a:p>
                      <a:pPr algn="ctr"/>
                      <a:r>
                        <a:rPr lang="en-US" sz="1800" dirty="0"/>
                        <a:t>Roll Number</a:t>
                      </a:r>
                      <a:endParaRPr lang="en-IN" sz="1800" dirty="0"/>
                    </a:p>
                  </a:txBody>
                  <a:tcPr/>
                </a:tc>
                <a:tc>
                  <a:txBody>
                    <a:bodyPr/>
                    <a:lstStyle/>
                    <a:p>
                      <a:pPr algn="ctr"/>
                      <a:r>
                        <a:rPr lang="en-US" sz="1800" dirty="0"/>
                        <a:t>Student Name</a:t>
                      </a:r>
                      <a:endParaRPr lang="en-IN" sz="1800" dirty="0"/>
                    </a:p>
                  </a:txBody>
                  <a:tcPr/>
                </a:tc>
                <a:extLst>
                  <a:ext uri="{0D108BD9-81ED-4DB2-BD59-A6C34878D82A}">
                    <a16:rowId xmlns:a16="http://schemas.microsoft.com/office/drawing/2014/main" val="2636669283"/>
                  </a:ext>
                </a:extLst>
              </a:tr>
              <a:tr h="352328">
                <a:tc>
                  <a:txBody>
                    <a:bodyPr/>
                    <a:lstStyle/>
                    <a:p>
                      <a:pPr algn="ctr"/>
                      <a:r>
                        <a:rPr lang="en-US" sz="1600" b="1" dirty="0"/>
                        <a:t>20211CSE0466</a:t>
                      </a:r>
                      <a:endParaRPr lang="en-IN" sz="1600" b="1" dirty="0"/>
                    </a:p>
                  </a:txBody>
                  <a:tcPr/>
                </a:tc>
                <a:tc>
                  <a:txBody>
                    <a:bodyPr/>
                    <a:lstStyle/>
                    <a:p>
                      <a:pPr algn="ctr"/>
                      <a:r>
                        <a:rPr lang="en-US" sz="1600" b="1" dirty="0"/>
                        <a:t>SUHAS H</a:t>
                      </a:r>
                      <a:endParaRPr lang="en-IN" sz="1600" b="1" dirty="0"/>
                    </a:p>
                  </a:txBody>
                  <a:tcPr/>
                </a:tc>
                <a:extLst>
                  <a:ext uri="{0D108BD9-81ED-4DB2-BD59-A6C34878D82A}">
                    <a16:rowId xmlns:a16="http://schemas.microsoft.com/office/drawing/2014/main" val="4215062265"/>
                  </a:ext>
                </a:extLst>
              </a:tr>
              <a:tr h="326572">
                <a:tc>
                  <a:txBody>
                    <a:bodyPr/>
                    <a:lstStyle/>
                    <a:p>
                      <a:pPr algn="ctr"/>
                      <a:r>
                        <a:rPr lang="en-US" sz="1600" b="1" dirty="0"/>
                        <a:t>20211CSE0565</a:t>
                      </a:r>
                      <a:endParaRPr lang="en-IN" sz="1600" b="1" dirty="0"/>
                    </a:p>
                  </a:txBody>
                  <a:tcPr/>
                </a:tc>
                <a:tc>
                  <a:txBody>
                    <a:bodyPr/>
                    <a:lstStyle/>
                    <a:p>
                      <a:pPr algn="ctr"/>
                      <a:r>
                        <a:rPr lang="en-US" sz="1600" b="1" dirty="0"/>
                        <a:t>K VISHAL</a:t>
                      </a:r>
                      <a:endParaRPr lang="en-IN" sz="1600" b="1" dirty="0"/>
                    </a:p>
                  </a:txBody>
                  <a:tcPr/>
                </a:tc>
                <a:extLst>
                  <a:ext uri="{0D108BD9-81ED-4DB2-BD59-A6C34878D82A}">
                    <a16:rowId xmlns:a16="http://schemas.microsoft.com/office/drawing/2014/main" val="2998825797"/>
                  </a:ext>
                </a:extLst>
              </a:tr>
              <a:tr h="484188">
                <a:tc>
                  <a:txBody>
                    <a:bodyPr/>
                    <a:lstStyle/>
                    <a:p>
                      <a:pPr algn="ctr"/>
                      <a:r>
                        <a:rPr lang="en-US" sz="1600" b="1" dirty="0"/>
                        <a:t>20211CSE0548</a:t>
                      </a:r>
                      <a:endParaRPr lang="en-IN" sz="1600" b="1" dirty="0"/>
                    </a:p>
                  </a:txBody>
                  <a:tcPr/>
                </a:tc>
                <a:tc>
                  <a:txBody>
                    <a:bodyPr/>
                    <a:lstStyle/>
                    <a:p>
                      <a:pPr algn="ctr"/>
                      <a:r>
                        <a:rPr lang="en-US" sz="1600" b="1" dirty="0"/>
                        <a:t>SONAL PRAMOD VERNEKAR</a:t>
                      </a:r>
                      <a:endParaRPr lang="en-IN" sz="1600" b="1" dirty="0"/>
                    </a:p>
                  </a:txBody>
                  <a:tcPr/>
                </a:tc>
                <a:extLst>
                  <a:ext uri="{0D108BD9-81ED-4DB2-BD59-A6C34878D82A}">
                    <a16:rowId xmlns:a16="http://schemas.microsoft.com/office/drawing/2014/main" val="79828692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51D37-AF72-36D8-D267-9ECCCB0F4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D5F52-7685-DBF5-C898-3DDF381B9971}"/>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E4CD65C6-55E7-7B36-0D87-95D3F116037C}"/>
              </a:ext>
            </a:extLst>
          </p:cNvPr>
          <p:cNvSpPr>
            <a:spLocks noGrp="1"/>
          </p:cNvSpPr>
          <p:nvPr>
            <p:ph idx="1"/>
          </p:nvPr>
        </p:nvSpPr>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Event Creation and Participation </a:t>
            </a:r>
          </a:p>
          <a:p>
            <a:pPr algn="just">
              <a:buAutoNum type="arabicPeriod"/>
            </a:pPr>
            <a:r>
              <a:rPr lang="en-US" sz="1800" b="1" dirty="0">
                <a:latin typeface="Times New Roman" panose="02020603050405020304" pitchFamily="18" charset="0"/>
                <a:cs typeface="Times New Roman" panose="02020603050405020304" pitchFamily="18" charset="0"/>
              </a:rPr>
              <a:t> Local Events: </a:t>
            </a:r>
          </a:p>
          <a:p>
            <a:pPr marL="400050" lvl="1" indent="0" algn="just">
              <a:buNone/>
            </a:pPr>
            <a:r>
              <a:rPr lang="en-US" sz="1800" dirty="0">
                <a:latin typeface="Times New Roman" panose="02020603050405020304" pitchFamily="18" charset="0"/>
                <a:cs typeface="Times New Roman" panose="02020603050405020304" pitchFamily="18" charset="0"/>
              </a:rPr>
              <a:t>Allow artisans to create events and join others, thus encouraging mutual collaboration of products.</a:t>
            </a:r>
          </a:p>
          <a:p>
            <a:pPr marL="0" indent="0" algn="just">
              <a:buNone/>
            </a:pPr>
            <a:r>
              <a:rPr lang="en-US" sz="1800" b="1" dirty="0">
                <a:latin typeface="Times New Roman" panose="02020603050405020304" pitchFamily="18" charset="0"/>
                <a:cs typeface="Times New Roman" panose="02020603050405020304" pitchFamily="18" charset="0"/>
              </a:rPr>
              <a:t>2.     Phone Number Transparency: </a:t>
            </a:r>
          </a:p>
          <a:p>
            <a:pPr marL="400050" lvl="1" indent="0" algn="just">
              <a:buNone/>
            </a:pPr>
            <a:r>
              <a:rPr lang="en-US" sz="1800" dirty="0">
                <a:latin typeface="Times New Roman" panose="02020603050405020304" pitchFamily="18" charset="0"/>
                <a:cs typeface="Times New Roman" panose="02020603050405020304" pitchFamily="18" charset="0"/>
              </a:rPr>
              <a:t>Allows direct communication between artisans for possible collaboration and networking. </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Secure Payment Gateway: </a:t>
            </a:r>
          </a:p>
          <a:p>
            <a:pPr marL="0" indent="0" algn="just">
              <a:buNone/>
            </a:pPr>
            <a:r>
              <a:rPr lang="en-US" sz="1800" b="1" dirty="0">
                <a:latin typeface="Times New Roman" panose="02020603050405020304" pitchFamily="18" charset="0"/>
                <a:cs typeface="Times New Roman" panose="02020603050405020304" pitchFamily="18" charset="0"/>
              </a:rPr>
              <a:t>3.     COD (Cash on Delivery): </a:t>
            </a:r>
          </a:p>
          <a:p>
            <a:pPr marL="400050" lvl="1" indent="0" algn="just">
              <a:buNone/>
            </a:pPr>
            <a:r>
              <a:rPr lang="en-US" sz="1800" dirty="0">
                <a:latin typeface="Times New Roman" panose="02020603050405020304" pitchFamily="18" charset="0"/>
                <a:cs typeface="Times New Roman" panose="02020603050405020304" pitchFamily="18" charset="0"/>
              </a:rPr>
              <a:t>This will be a secure payment mechanism and will help the customers to build trust in genuineness. </a:t>
            </a:r>
          </a:p>
          <a:p>
            <a:pPr marL="0" indent="0" algn="just">
              <a:buNone/>
            </a:pPr>
            <a:r>
              <a:rPr lang="en-US" sz="1800" b="1" dirty="0">
                <a:latin typeface="Times New Roman" panose="02020603050405020304" pitchFamily="18" charset="0"/>
                <a:cs typeface="Times New Roman" panose="02020603050405020304" pitchFamily="18" charset="0"/>
              </a:rPr>
              <a:t>4.     Integration of Online Payments: </a:t>
            </a:r>
          </a:p>
          <a:p>
            <a:pPr marL="400050" lvl="1" indent="0" algn="just">
              <a:buNone/>
            </a:pPr>
            <a:r>
              <a:rPr lang="en-US" sz="1800" dirty="0">
                <a:latin typeface="Times New Roman" panose="02020603050405020304" pitchFamily="18" charset="0"/>
                <a:cs typeface="Times New Roman" panose="02020603050405020304" pitchFamily="18" charset="0"/>
              </a:rPr>
              <a:t>Explore the expansion of payment options to allow more online payments that better enable facilitation. Given such a strategy, this platform provides software solutions for profile management, product advertising, performance analytics, and collaboration, creating tremendous growth among the artisans in local and global markets.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63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4AC24-1603-8F2D-5127-72417D78EB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96C2A-D7A9-3649-A4C2-E25045E149F6}"/>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9238FE9C-260D-5426-5389-3E590307FFB7}"/>
              </a:ext>
            </a:extLst>
          </p:cNvPr>
          <p:cNvSpPr>
            <a:spLocks noGrp="1"/>
          </p:cNvSpPr>
          <p:nvPr>
            <p:ph idx="1"/>
          </p:nvPr>
        </p:nvSpPr>
        <p:spPr/>
        <p:txBody>
          <a:bodyPr>
            <a:noAutofit/>
          </a:bodyPr>
          <a:lstStyle/>
          <a:p>
            <a:pPr marL="228600" indent="-228600" algn="just">
              <a:buAutoNum type="arabicPeriod"/>
            </a:pPr>
            <a:r>
              <a:rPr lang="en-US" sz="1800" b="1" dirty="0">
                <a:latin typeface="Times New Roman" panose="02020603050405020304" pitchFamily="18" charset="0"/>
                <a:cs typeface="Times New Roman" panose="02020603050405020304" pitchFamily="18" charset="0"/>
              </a:rPr>
              <a:t>Development</a:t>
            </a:r>
          </a:p>
          <a:p>
            <a:pPr marL="685800" lvl="1"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Front-End Development: Separate Interfaces: </a:t>
            </a:r>
            <a:r>
              <a:rPr lang="en-US" sz="1800" dirty="0">
                <a:latin typeface="Times New Roman" panose="02020603050405020304" pitchFamily="18" charset="0"/>
                <a:cs typeface="Times New Roman" panose="02020603050405020304" pitchFamily="18" charset="0"/>
              </a:rPr>
              <a:t>Artisan (profile, products, analytics) and Customer (browse, purchase, participate). </a:t>
            </a:r>
          </a:p>
          <a:p>
            <a:pPr marL="685800" lvl="1"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Responsive Design: </a:t>
            </a:r>
            <a:r>
              <a:rPr lang="en-US" sz="1800" dirty="0">
                <a:latin typeface="Times New Roman" panose="02020603050405020304" pitchFamily="18" charset="0"/>
                <a:cs typeface="Times New Roman" panose="02020603050405020304" pitchFamily="18" charset="0"/>
              </a:rPr>
              <a:t>Utilize mobile first approach using CSS frameworks. </a:t>
            </a:r>
          </a:p>
          <a:p>
            <a:pPr marL="685800" lvl="1"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Back-End Development: </a:t>
            </a:r>
          </a:p>
          <a:p>
            <a:pPr marL="685800" lvl="1"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APIs: </a:t>
            </a:r>
            <a:r>
              <a:rPr lang="en-US" sz="1800" dirty="0">
                <a:latin typeface="Times New Roman" panose="02020603050405020304" pitchFamily="18" charset="0"/>
                <a:cs typeface="Times New Roman" panose="02020603050405020304" pitchFamily="18" charset="0"/>
              </a:rPr>
              <a:t>RESTful APIs for authentication, product management, analytics, and events. </a:t>
            </a:r>
          </a:p>
          <a:p>
            <a:pPr marL="685800" lvl="1"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Database:</a:t>
            </a:r>
            <a:r>
              <a:rPr lang="en-US" sz="1800" dirty="0">
                <a:latin typeface="Times New Roman" panose="02020603050405020304" pitchFamily="18" charset="0"/>
                <a:cs typeface="Times New Roman" panose="02020603050405020304" pitchFamily="18" charset="0"/>
              </a:rPr>
              <a:t> Define tables for users, products, orders, and events along with role-based access. </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2. Integration</a:t>
            </a:r>
          </a:p>
          <a:p>
            <a:pPr marL="400050" lvl="1" indent="0" algn="just">
              <a:buNone/>
            </a:pPr>
            <a:r>
              <a:rPr lang="en-US" sz="1800" dirty="0">
                <a:latin typeface="Times New Roman" panose="02020603050405020304" pitchFamily="18" charset="0"/>
                <a:cs typeface="Times New Roman" panose="02020603050405020304" pitchFamily="18" charset="0"/>
              </a:rPr>
              <a:t>Connect front-end interfaces with dynamic updates from back-end APIs, real-time analytics for sales, revenue, views, and rankings and show it with charts and graphs, set up initial payment options, such as Cash on Delivery, online payments through UPI for secure transactions.</a:t>
            </a:r>
          </a:p>
          <a:p>
            <a:pPr marL="400050" lvl="1"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3. Testing</a:t>
            </a:r>
          </a:p>
          <a:p>
            <a:pPr marL="742950" lvl="1"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Unit Testing: </a:t>
            </a:r>
            <a:r>
              <a:rPr lang="en-US" sz="1800" dirty="0">
                <a:latin typeface="Times New Roman" panose="02020603050405020304" pitchFamily="18" charset="0"/>
                <a:cs typeface="Times New Roman" panose="02020603050405020304" pitchFamily="18" charset="0"/>
              </a:rPr>
              <a:t>Test modules such as uploading products and creating events.</a:t>
            </a:r>
          </a:p>
        </p:txBody>
      </p:sp>
    </p:spTree>
    <p:extLst>
      <p:ext uri="{BB962C8B-B14F-4D97-AF65-F5344CB8AC3E}">
        <p14:creationId xmlns:p14="http://schemas.microsoft.com/office/powerpoint/2010/main" val="390466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146F6-30C9-FB52-D6E1-D2DCBDEE45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8B00CD-4CFA-4F89-BFA3-A4A425EDEFFA}"/>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691F747E-78B6-CACD-F411-06D6543473F8}"/>
              </a:ext>
            </a:extLst>
          </p:cNvPr>
          <p:cNvSpPr>
            <a:spLocks noGrp="1"/>
          </p:cNvSpPr>
          <p:nvPr>
            <p:ph idx="1"/>
          </p:nvPr>
        </p:nvSpPr>
        <p:spPr/>
        <p:txBody>
          <a:bodyPr>
            <a:noAutofit/>
          </a:bodyPr>
          <a:lstStyle/>
          <a:p>
            <a:pPr marL="742950" lvl="1"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Integration Testing: </a:t>
            </a:r>
            <a:r>
              <a:rPr lang="en-US" sz="1800" dirty="0">
                <a:latin typeface="Times New Roman" panose="02020603050405020304" pitchFamily="18" charset="0"/>
                <a:cs typeface="Times New Roman" panose="02020603050405020304" pitchFamily="18" charset="0"/>
              </a:rPr>
              <a:t>Test inter-module functionality such as updating a product (which would update analytics).</a:t>
            </a:r>
          </a:p>
          <a:p>
            <a:pPr marL="742950" lvl="1"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User Testing:</a:t>
            </a:r>
            <a:r>
              <a:rPr lang="en-US" sz="1800" dirty="0">
                <a:latin typeface="Times New Roman" panose="02020603050405020304" pitchFamily="18" charset="0"/>
                <a:cs typeface="Times New Roman" panose="02020603050405020304" pitchFamily="18" charset="0"/>
              </a:rPr>
              <a:t> Conduct usability testing with artisans and customers on responsiveness and ease of use. </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4. Deployment</a:t>
            </a:r>
          </a:p>
          <a:p>
            <a:pPr marL="571500" lvl="1" indent="-1714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Host the platform in cloud services, such as Netlify or Render or AWS or Google Cloud with Docker for reproducibility.</a:t>
            </a:r>
          </a:p>
          <a:p>
            <a:pPr marL="571500" lvl="1" indent="-1714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Automated backups on user and product data and then utilize cloud monitoring on AWS CloudWatch.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5. Maintenance and Updates Bug Fixing</a:t>
            </a:r>
          </a:p>
          <a:p>
            <a:pPr marL="685800"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Tackle bugs reported and detected within the system as fast as they are found. </a:t>
            </a:r>
          </a:p>
          <a:p>
            <a:pPr marL="685800"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Add payment gateways, advanced analytics, and personalized recommendations.</a:t>
            </a:r>
          </a:p>
          <a:p>
            <a:pPr marL="685800"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Optimize database queries, use load balancers, and enable auto-scaling for addressing increased traffic.</a:t>
            </a:r>
          </a:p>
        </p:txBody>
      </p:sp>
    </p:spTree>
    <p:extLst>
      <p:ext uri="{BB962C8B-B14F-4D97-AF65-F5344CB8AC3E}">
        <p14:creationId xmlns:p14="http://schemas.microsoft.com/office/powerpoint/2010/main" val="377665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the Project</a:t>
            </a:r>
          </a:p>
        </p:txBody>
      </p:sp>
      <p:graphicFrame>
        <p:nvGraphicFramePr>
          <p:cNvPr id="4" name="Content Placeholder 3"/>
          <p:cNvGraphicFramePr>
            <a:graphicFrameLocks noGrp="1"/>
          </p:cNvGraphicFramePr>
          <p:nvPr>
            <p:ph idx="1"/>
          </p:nvPr>
        </p:nvGraphicFramePr>
        <p:xfrm>
          <a:off x="812800" y="1143000"/>
          <a:ext cx="106680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buNone/>
            </a:pPr>
            <a:r>
              <a:rPr lang="en-US" sz="1800" b="1" dirty="0">
                <a:latin typeface="Times New Roman" panose="02020603050405020304" pitchFamily="18" charset="0"/>
                <a:ea typeface="Cambria" pitchFamily="18" charset="0"/>
                <a:cs typeface="Times New Roman" panose="02020603050405020304" pitchFamily="18" charset="0"/>
              </a:rPr>
              <a:t>    1. </a:t>
            </a:r>
            <a:r>
              <a:rPr lang="en-US" sz="1800" b="1" u="sng" dirty="0">
                <a:latin typeface="Times New Roman" panose="02020603050405020304" pitchFamily="18" charset="0"/>
                <a:ea typeface="Cambria" pitchFamily="18" charset="0"/>
                <a:cs typeface="Times New Roman" panose="02020603050405020304" pitchFamily="18" charset="0"/>
              </a:rPr>
              <a:t>Increased Artisan Exposure: </a:t>
            </a:r>
          </a:p>
          <a:p>
            <a:pPr marL="400050" lvl="1" indent="0" algn="just">
              <a:buNone/>
            </a:pPr>
            <a:r>
              <a:rPr lang="en-US" sz="1800" dirty="0">
                <a:latin typeface="Times New Roman" panose="02020603050405020304" pitchFamily="18" charset="0"/>
                <a:ea typeface="Cambria" pitchFamily="18" charset="0"/>
                <a:cs typeface="Times New Roman" panose="02020603050405020304" pitchFamily="18" charset="0"/>
              </a:rPr>
              <a:t>By leveraging the platform, artisans will gain visibility in both local and global markets, leading to increased sales and customer base expansion.   </a:t>
            </a:r>
          </a:p>
          <a:p>
            <a:pPr algn="just">
              <a:buNone/>
            </a:pPr>
            <a:r>
              <a:rPr lang="en-US" sz="1800" dirty="0">
                <a:latin typeface="Times New Roman" panose="02020603050405020304" pitchFamily="18" charset="0"/>
                <a:ea typeface="Cambria" pitchFamily="18" charset="0"/>
                <a:cs typeface="Times New Roman" panose="02020603050405020304" pitchFamily="18" charset="0"/>
              </a:rPr>
              <a:t>    </a:t>
            </a:r>
            <a:r>
              <a:rPr lang="en-US" sz="1800" b="1" dirty="0">
                <a:latin typeface="Times New Roman" panose="02020603050405020304" pitchFamily="18" charset="0"/>
                <a:ea typeface="Cambria" pitchFamily="18" charset="0"/>
                <a:cs typeface="Times New Roman" panose="02020603050405020304" pitchFamily="18" charset="0"/>
              </a:rPr>
              <a:t>2</a:t>
            </a:r>
            <a:r>
              <a:rPr lang="en-US" sz="1800" dirty="0">
                <a:latin typeface="Times New Roman" panose="02020603050405020304" pitchFamily="18" charset="0"/>
                <a:ea typeface="Cambria" pitchFamily="18" charset="0"/>
                <a:cs typeface="Times New Roman" panose="02020603050405020304" pitchFamily="18" charset="0"/>
              </a:rPr>
              <a:t>. </a:t>
            </a:r>
            <a:r>
              <a:rPr lang="en-US" sz="1800" b="1" u="sng" dirty="0">
                <a:latin typeface="Times New Roman" panose="02020603050405020304" pitchFamily="18" charset="0"/>
                <a:ea typeface="Cambria" pitchFamily="18" charset="0"/>
                <a:cs typeface="Times New Roman" panose="02020603050405020304" pitchFamily="18" charset="0"/>
              </a:rPr>
              <a:t>Enhanced Collaboration:</a:t>
            </a:r>
          </a:p>
          <a:p>
            <a:pPr marL="400050" lvl="1" indent="0" algn="just">
              <a:buNone/>
            </a:pPr>
            <a:r>
              <a:rPr lang="en-US" sz="1800" dirty="0">
                <a:latin typeface="Times New Roman" panose="02020603050405020304" pitchFamily="18" charset="0"/>
                <a:ea typeface="Cambria" pitchFamily="18" charset="0"/>
                <a:cs typeface="Times New Roman" panose="02020603050405020304" pitchFamily="18" charset="0"/>
              </a:rPr>
              <a:t>The platform's event creation and participation feature will encourage artisans to collaborate, share knowledge, and collectively promote their products. </a:t>
            </a:r>
          </a:p>
          <a:p>
            <a:pPr algn="just">
              <a:buNone/>
            </a:pPr>
            <a:r>
              <a:rPr lang="en-US" sz="1800" dirty="0">
                <a:latin typeface="Times New Roman" panose="02020603050405020304" pitchFamily="18" charset="0"/>
                <a:ea typeface="Cambria" pitchFamily="18" charset="0"/>
                <a:cs typeface="Times New Roman" panose="02020603050405020304" pitchFamily="18" charset="0"/>
              </a:rPr>
              <a:t>   </a:t>
            </a:r>
            <a:r>
              <a:rPr lang="en-US" sz="1800" b="1" dirty="0">
                <a:latin typeface="Times New Roman" panose="02020603050405020304" pitchFamily="18" charset="0"/>
                <a:ea typeface="Cambria" pitchFamily="18" charset="0"/>
                <a:cs typeface="Times New Roman" panose="02020603050405020304" pitchFamily="18" charset="0"/>
              </a:rPr>
              <a:t> 3</a:t>
            </a:r>
            <a:r>
              <a:rPr lang="en-US" sz="1800" dirty="0">
                <a:latin typeface="Times New Roman" panose="02020603050405020304" pitchFamily="18" charset="0"/>
                <a:ea typeface="Cambria" pitchFamily="18" charset="0"/>
                <a:cs typeface="Times New Roman" panose="02020603050405020304" pitchFamily="18" charset="0"/>
              </a:rPr>
              <a:t>.</a:t>
            </a:r>
            <a:r>
              <a:rPr lang="en-US" sz="1800" b="1" dirty="0">
                <a:latin typeface="Times New Roman" panose="02020603050405020304" pitchFamily="18" charset="0"/>
                <a:ea typeface="Cambria" pitchFamily="18" charset="0"/>
                <a:cs typeface="Times New Roman" panose="02020603050405020304" pitchFamily="18" charset="0"/>
              </a:rPr>
              <a:t> </a:t>
            </a:r>
            <a:r>
              <a:rPr lang="en-US" sz="1800" b="1" u="sng" dirty="0">
                <a:latin typeface="Times New Roman" panose="02020603050405020304" pitchFamily="18" charset="0"/>
                <a:ea typeface="Cambria" pitchFamily="18" charset="0"/>
                <a:cs typeface="Times New Roman" panose="02020603050405020304" pitchFamily="18" charset="0"/>
              </a:rPr>
              <a:t>Secure and Streamlined Payments:</a:t>
            </a:r>
          </a:p>
          <a:p>
            <a:pPr marL="400050" lvl="1" indent="0" algn="just">
              <a:buNone/>
            </a:pPr>
            <a:r>
              <a:rPr lang="en-US" sz="1800" dirty="0">
                <a:latin typeface="Times New Roman" panose="02020603050405020304" pitchFamily="18" charset="0"/>
                <a:ea typeface="Cambria" pitchFamily="18" charset="0"/>
                <a:cs typeface="Times New Roman" panose="02020603050405020304" pitchFamily="18" charset="0"/>
              </a:rPr>
              <a:t>The introduction of COD and subsequent access to online payment methods will ensure trust between buyers and sellers, while enabling artisans to easily manage their transactions. </a:t>
            </a:r>
          </a:p>
          <a:p>
            <a:pPr algn="just">
              <a:buNone/>
            </a:pPr>
            <a:r>
              <a:rPr lang="en-US" sz="1800" b="1" dirty="0">
                <a:latin typeface="Times New Roman" panose="02020603050405020304" pitchFamily="18" charset="0"/>
                <a:ea typeface="Cambria" pitchFamily="18" charset="0"/>
                <a:cs typeface="Times New Roman" panose="02020603050405020304" pitchFamily="18" charset="0"/>
              </a:rPr>
              <a:t>     4. </a:t>
            </a:r>
            <a:r>
              <a:rPr lang="en-US" sz="1800" b="1" u="sng" dirty="0">
                <a:latin typeface="Times New Roman" panose="02020603050405020304" pitchFamily="18" charset="0"/>
                <a:ea typeface="Cambria" pitchFamily="18" charset="0"/>
                <a:cs typeface="Times New Roman" panose="02020603050405020304" pitchFamily="18" charset="0"/>
              </a:rPr>
              <a:t>Motivated Artisan Community:</a:t>
            </a:r>
          </a:p>
          <a:p>
            <a:pPr marL="400050" lvl="1" indent="0" algn="just">
              <a:buNone/>
            </a:pPr>
            <a:r>
              <a:rPr lang="en-US" sz="1800" dirty="0">
                <a:latin typeface="Times New Roman" panose="02020603050405020304" pitchFamily="18" charset="0"/>
                <a:ea typeface="Cambria" pitchFamily="18" charset="0"/>
                <a:cs typeface="Times New Roman" panose="02020603050405020304" pitchFamily="18" charset="0"/>
              </a:rPr>
              <a:t>The platform's analytics, rankings, and “Artisan of the Month” feature will motivate artisans to improve their craft and increase their sales, leading to healthy competition and continuous growth.  </a:t>
            </a:r>
          </a:p>
          <a:p>
            <a:pPr algn="just">
              <a:buNone/>
            </a:pPr>
            <a:r>
              <a:rPr lang="en-US" sz="1800" b="1" dirty="0">
                <a:latin typeface="Times New Roman" panose="02020603050405020304" pitchFamily="18" charset="0"/>
                <a:ea typeface="Cambria" pitchFamily="18" charset="0"/>
                <a:cs typeface="Times New Roman" panose="02020603050405020304" pitchFamily="18" charset="0"/>
              </a:rPr>
              <a:t>     5</a:t>
            </a:r>
            <a:r>
              <a:rPr lang="en-US" sz="1800" dirty="0">
                <a:latin typeface="Times New Roman" panose="02020603050405020304" pitchFamily="18" charset="0"/>
                <a:ea typeface="Cambria" pitchFamily="18" charset="0"/>
                <a:cs typeface="Times New Roman" panose="02020603050405020304" pitchFamily="18" charset="0"/>
              </a:rPr>
              <a:t>. </a:t>
            </a:r>
            <a:r>
              <a:rPr lang="en-US" sz="1800" b="1" u="sng" dirty="0">
                <a:latin typeface="Times New Roman" panose="02020603050405020304" pitchFamily="18" charset="0"/>
                <a:ea typeface="Cambria" pitchFamily="18" charset="0"/>
                <a:cs typeface="Times New Roman" panose="02020603050405020304" pitchFamily="18" charset="0"/>
              </a:rPr>
              <a:t>Support for Government Initiatives:</a:t>
            </a:r>
          </a:p>
          <a:p>
            <a:pPr marL="400050" lvl="1" indent="0" algn="just">
              <a:buNone/>
            </a:pPr>
            <a:r>
              <a:rPr lang="en-US" sz="1800" dirty="0">
                <a:latin typeface="Times New Roman" panose="02020603050405020304" pitchFamily="18" charset="0"/>
                <a:ea typeface="Cambria" pitchFamily="18" charset="0"/>
                <a:cs typeface="Times New Roman" panose="02020603050405020304" pitchFamily="18" charset="0"/>
              </a:rPr>
              <a:t>By promoting government events and exhibitions, the platform will align with national efforts to uplift rural artisans and preserve traditional crafts.</a:t>
            </a:r>
            <a:endParaRPr lang="en-GB" sz="1800" dirty="0">
              <a:latin typeface="Times New Roman" panose="02020603050405020304"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085851"/>
            <a:ext cx="10668000" cy="4952997"/>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The artisan platform project improves the integration of technology with traditional craftsmanship by the benefit of artisans for further sharing in the digital economy. The features such as profile management tools, upload products, analytics, and creation of events have made it possible for the platform to deal with the salient issues of artisans and build community and collaboration. Digital marketplaces reached a higher participation level amongst artisans. Thousands of artisans formerly only found at local market levels now have a global customer base. Interactions between artisan and customer have been immediate, thereby removing mediaries and ensuring that artisan is getting their fair worth. This increased visibility and outreach has not only increased their earnings but also enhanced the status of their crafts, one of which happens to be traditional handloom weaving. Going beyond this, analytics has also enabled artisans to be armed with data-driven insights, ensuring that judgments regarding the price of the products, the amounts in the inventory, and the shifts in the marketplace were well informed. Such information has led to business successes in that most artisans optimize their products in relation to consumers' preferences. The ability to create events has also allowed the network of artisans to support each other and share ideas. Though the project has succeeded in quite a few of its aims, many have not been easy. Some artisans lacked digital literacy, meaning training programs needed to be put in place for inclusivity in participation. There were also some logistical hitches linked to delivery and scaling-up into international markets, so there is much still to be fine-tuned. Another area that would be worth integrating is online secure payment gateways, especially if both artisans and customers find cash-on-delivery cumbersome. It has scalability in terms of including more categories of artisanal communities for the long-term relevance of this initiative. In conclusion, this is a solid foundation for supporting artisans and reviving traditional crafts. The platform shall further stretch its influence by addressing current challenges and enhancing features with an aim to create sustainable and inclusive ecosystems for all those artisans around the world. This initiative's success demonstrates the ultimate change brought by technology in making ancient conventions bridge the gap with the available modernity.</a:t>
            </a:r>
            <a:endParaRPr lang="en-GB" sz="1600" dirty="0">
              <a:latin typeface="Times New Roman" panose="02020603050405020304"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3691672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6D70F-9A4D-2463-8E0E-7CB9A4A68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CC8DDC-60A7-8E06-BEF8-51AE1552EA77}"/>
              </a:ext>
            </a:extLst>
          </p:cNvPr>
          <p:cNvSpPr>
            <a:spLocks noGrp="1"/>
          </p:cNvSpPr>
          <p:nvPr>
            <p:ph type="title"/>
          </p:nvPr>
        </p:nvSpPr>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C4CA4702-569D-FB96-92F8-C254E64B06B6}"/>
              </a:ext>
            </a:extLst>
          </p:cNvPr>
          <p:cNvSpPr>
            <a:spLocks noGrp="1"/>
          </p:cNvSpPr>
          <p:nvPr>
            <p:ph idx="1"/>
          </p:nvPr>
        </p:nvSpPr>
        <p:spPr/>
        <p:txBody>
          <a:bodyPr>
            <a:noAutofit/>
          </a:bodyPr>
          <a:lstStyle/>
          <a:p>
            <a:pPr marL="152400" indent="0" algn="just">
              <a:spcBef>
                <a:spcPts val="0"/>
              </a:spcBef>
              <a:buNone/>
            </a:pPr>
            <a:r>
              <a:rPr lang="en-IN" sz="1600" dirty="0">
                <a:latin typeface="Times New Roman" panose="02020603050405020304" pitchFamily="18" charset="0"/>
                <a:cs typeface="Times New Roman" panose="02020603050405020304" pitchFamily="18" charset="0"/>
              </a:rPr>
              <a:t>[1] A Case Study on Design: Handcraft of </a:t>
            </a:r>
            <a:r>
              <a:rPr lang="en-IN" sz="1600" dirty="0" err="1">
                <a:latin typeface="Times New Roman" panose="02020603050405020304" pitchFamily="18" charset="0"/>
                <a:cs typeface="Times New Roman" panose="02020603050405020304" pitchFamily="18" charset="0"/>
              </a:rPr>
              <a:t>Gulabi</a:t>
            </a:r>
            <a:r>
              <a:rPr lang="en-IN" sz="1600" dirty="0">
                <a:latin typeface="Times New Roman" panose="02020603050405020304" pitchFamily="18" charset="0"/>
                <a:cs typeface="Times New Roman" panose="02020603050405020304" pitchFamily="18" charset="0"/>
              </a:rPr>
              <a:t> Minakari from Banarasi 2018 IJCRT | Volume 6, Issue 2 April 2018 | ISSN: 2320-2882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[2] </a:t>
            </a:r>
            <a:r>
              <a:rPr lang="en-IN" sz="1600" dirty="0" err="1">
                <a:latin typeface="Times New Roman" panose="02020603050405020304" pitchFamily="18" charset="0"/>
                <a:cs typeface="Times New Roman" panose="02020603050405020304" pitchFamily="18" charset="0"/>
              </a:rPr>
              <a:t>Amaravathi</a:t>
            </a:r>
            <a:r>
              <a:rPr lang="en-IN" sz="1600" dirty="0">
                <a:latin typeface="Times New Roman" panose="02020603050405020304" pitchFamily="18" charset="0"/>
                <a:cs typeface="Times New Roman" panose="02020603050405020304" pitchFamily="18" charset="0"/>
              </a:rPr>
              <a:t>. G, and Raj. K, (2019) Indian Handloom Sector, A Glimpse. International Journal of Innovative Technology and Exploring Engineering content/uploads/papers/v8i6s4/F11330486S419.pdf (IJITEE), 8(6S4).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[3] C. </a:t>
            </a:r>
            <a:r>
              <a:rPr lang="en-IN" sz="1600" dirty="0" err="1">
                <a:latin typeface="Times New Roman" panose="02020603050405020304" pitchFamily="18" charset="0"/>
                <a:cs typeface="Times New Roman" panose="02020603050405020304" pitchFamily="18" charset="0"/>
              </a:rPr>
              <a:t>Fossler</a:t>
            </a:r>
            <a:r>
              <a:rPr lang="en-IN" sz="1600" dirty="0">
                <a:latin typeface="Times New Roman" panose="02020603050405020304" pitchFamily="18" charset="0"/>
                <a:cs typeface="Times New Roman" panose="02020603050405020304" pitchFamily="18" charset="0"/>
              </a:rPr>
              <a:t> and P. James, Driving Eco-Innovation: a breakthrough discipline for Innovation and Sustainability. London: Pitman Publishing, 1996. Census of India 2011, “Varanasi City Census 2011 data,” 2015.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[4] D. L. Eck, Banaras: City of Light. Alfred A. Knopf, 1982.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[5] Directorate of Census Operations, “District Census Handbook Varanasi,” Varanasi, 2011.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[6] Dignifying Traditional Craft Communities in-and-around Temple Ghats of Varanasi </a:t>
            </a:r>
            <a:r>
              <a:rPr lang="en-IN" sz="1600" dirty="0" err="1">
                <a:latin typeface="Times New Roman" panose="02020603050405020304" pitchFamily="18" charset="0"/>
                <a:cs typeface="Times New Roman" panose="02020603050405020304" pitchFamily="18" charset="0"/>
              </a:rPr>
              <a:t>Caravati</a:t>
            </a:r>
            <a:r>
              <a:rPr lang="en-IN" sz="1600" dirty="0">
                <a:latin typeface="Times New Roman" panose="02020603050405020304" pitchFamily="18" charset="0"/>
                <a:cs typeface="Times New Roman" panose="02020603050405020304" pitchFamily="18" charset="0"/>
              </a:rPr>
              <a:t> Vol. V Issue 2 (January-June 2022) ISSN: 2456-9690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[7] EXIM Bank (2000): “Indian Handloom: A Sector Study”, Occasional Paper No.79.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[8] IEEE, “Smart Cities,” 2015. [Online]. Available: http://smartcities.ieee.org/about.html. [Accessed: 17-Feb-2016].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[9] Jain, L.C. (1985): “1985 Textile Policy: End of handloom industry”, Economic and Political Weekly, 6 July</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[10] M. Calcagno and F. </a:t>
            </a:r>
            <a:r>
              <a:rPr lang="en-IN" sz="1600" dirty="0" err="1">
                <a:latin typeface="Times New Roman" panose="02020603050405020304" pitchFamily="18" charset="0"/>
                <a:cs typeface="Times New Roman" panose="02020603050405020304" pitchFamily="18" charset="0"/>
              </a:rPr>
              <a:t>Panozzo</a:t>
            </a:r>
            <a:r>
              <a:rPr lang="en-IN" sz="1600" dirty="0">
                <a:latin typeface="Times New Roman" panose="02020603050405020304" pitchFamily="18" charset="0"/>
                <a:cs typeface="Times New Roman" panose="02020603050405020304" pitchFamily="18" charset="0"/>
              </a:rPr>
              <a:t>, “Cultural Entrepreneurship in Creative Atmospheres,” 2013, pp. 1–17.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[11] Problems of Handloom Industry-A Case Study of Guntur District. Journal of Textile Science &amp; Engineering, Volume 13:4, 2023.ISSN:2165-8064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[12] </a:t>
            </a:r>
            <a:r>
              <a:rPr lang="en-IN" sz="1600" dirty="0" err="1">
                <a:latin typeface="Times New Roman" panose="02020603050405020304" pitchFamily="18" charset="0"/>
                <a:cs typeface="Times New Roman" panose="02020603050405020304" pitchFamily="18" charset="0"/>
              </a:rPr>
              <a:t>Roy,A</a:t>
            </a:r>
            <a:r>
              <a:rPr lang="en-IN" sz="1600" dirty="0">
                <a:latin typeface="Times New Roman" panose="02020603050405020304" pitchFamily="18" charset="0"/>
                <a:cs typeface="Times New Roman" panose="02020603050405020304" pitchFamily="18" charset="0"/>
              </a:rPr>
              <a:t>.&amp; </a:t>
            </a:r>
            <a:r>
              <a:rPr lang="en-IN" sz="1600" dirty="0" err="1">
                <a:latin typeface="Times New Roman" panose="02020603050405020304" pitchFamily="18" charset="0"/>
                <a:cs typeface="Times New Roman" panose="02020603050405020304" pitchFamily="18" charset="0"/>
              </a:rPr>
              <a:t>Chouhan.P</a:t>
            </a:r>
            <a:r>
              <a:rPr lang="en-IN" sz="1600" dirty="0">
                <a:latin typeface="Times New Roman" panose="02020603050405020304" pitchFamily="18" charset="0"/>
                <a:cs typeface="Times New Roman" panose="02020603050405020304" pitchFamily="18" charset="0"/>
              </a:rPr>
              <a:t> (2017). Socio-Economic Profile and Social Well-being of Handloom Industry Weavers of Ganga Rampur Block in Dakshin Dinajpur District of West Bengal, International Journal of Research in Geography (IJRG),3(3),1-15.</a:t>
            </a:r>
          </a:p>
        </p:txBody>
      </p:sp>
    </p:spTree>
    <p:extLst>
      <p:ext uri="{BB962C8B-B14F-4D97-AF65-F5344CB8AC3E}">
        <p14:creationId xmlns:p14="http://schemas.microsoft.com/office/powerpoint/2010/main" val="157759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p:cNvSpPr>
            <a:spLocks noGrp="1"/>
          </p:cNvSpPr>
          <p:nvPr>
            <p:ph idx="1"/>
          </p:nvPr>
        </p:nvSpPr>
        <p:spPr/>
        <p:txBody>
          <a:bodyPr>
            <a:normAutofit/>
          </a:bodyPr>
          <a:lstStyle/>
          <a:p>
            <a:pPr marL="152400" indent="0" algn="just">
              <a:spcBef>
                <a:spcPts val="0"/>
              </a:spcBef>
              <a:buNone/>
            </a:pPr>
            <a:r>
              <a:rPr lang="en-IN" sz="1600" dirty="0">
                <a:latin typeface="Times New Roman" panose="02020603050405020304" pitchFamily="18" charset="0"/>
                <a:cs typeface="Times New Roman" panose="02020603050405020304" pitchFamily="18" charset="0"/>
              </a:rPr>
              <a:t>[13] Singh, Rana P.B. 2017. Varanasi, the Heritage Capital of India: Valuing the Sacred capes; in, Tripathi, Atul (ed.) Book of Abstracts Souvenir, International Seminar on Indian Art Heritage in a Changing World: Challenges and Prospects: 27 Feb. - 01 March 2017, Dept. of History of Art, Banaras Hindu University, Varanasi, INDIA: pp. 19~38.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[14] Sen Joy: Significance of regional networks in traditional cultural industries: case of handloom industry in Varanasi district, India </a:t>
            </a:r>
            <a:r>
              <a:rPr lang="en-IN" sz="1600" dirty="0">
                <a:latin typeface="Times New Roman" panose="02020603050405020304" pitchFamily="18" charset="0"/>
                <a:cs typeface="Times New Roman" panose="02020603050405020304" pitchFamily="18" charset="0"/>
                <a:hlinkClick r:id="rId2"/>
              </a:rPr>
              <a:t>https://www.researchgate.net/publica </a:t>
            </a:r>
            <a:r>
              <a:rPr lang="en-IN" sz="1600" dirty="0" err="1">
                <a:latin typeface="Times New Roman" panose="02020603050405020304" pitchFamily="18" charset="0"/>
                <a:cs typeface="Times New Roman" panose="02020603050405020304" pitchFamily="18" charset="0"/>
                <a:hlinkClick r:id="rId2"/>
              </a:rPr>
              <a:t>tion</a:t>
            </a:r>
            <a:r>
              <a:rPr lang="en-IN" sz="1600" dirty="0">
                <a:latin typeface="Times New Roman" panose="02020603050405020304" pitchFamily="18" charset="0"/>
                <a:cs typeface="Times New Roman" panose="02020603050405020304" pitchFamily="18" charset="0"/>
                <a:hlinkClick r:id="rId2"/>
              </a:rPr>
              <a:t>/331530225</a:t>
            </a:r>
            <a:endParaRPr lang="en-IN" sz="1600" dirty="0">
              <a:latin typeface="Times New Roman" panose="02020603050405020304" pitchFamily="18" charset="0"/>
              <a:cs typeface="Times New Roman" panose="02020603050405020304" pitchFamily="18" charset="0"/>
            </a:endParaRPr>
          </a:p>
          <a:p>
            <a:pPr marL="152400" indent="0" algn="just">
              <a:spcBef>
                <a:spcPts val="0"/>
              </a:spcBef>
              <a:buNone/>
            </a:pPr>
            <a:r>
              <a:rPr lang="en-IN" sz="1600" dirty="0" err="1">
                <a:latin typeface="Times New Roman" panose="02020603050405020304" pitchFamily="18" charset="0"/>
                <a:cs typeface="Times New Roman" panose="02020603050405020304" pitchFamily="18" charset="0"/>
              </a:rPr>
              <a:t>tion</a:t>
            </a:r>
            <a:r>
              <a:rPr lang="en-IN" sz="1600" dirty="0">
                <a:latin typeface="Times New Roman" panose="02020603050405020304" pitchFamily="18" charset="0"/>
                <a:cs typeface="Times New Roman" panose="02020603050405020304" pitchFamily="18" charset="0"/>
              </a:rPr>
              <a:t>/331530225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[15] Srivastava. J and Bishnoi, I. (2023) The Problems and Challenges of the Handloom Cooperative Societies in Varanasi District. Journal 2). https://www.ijfmr.com/papers/2023/2/2257.pdf Of Multidisciplinary Research, Volume 5( 5.Kalam, S. Abdul.,&amp;</a:t>
            </a:r>
            <a:r>
              <a:rPr lang="en-IN" sz="1600" dirty="0" err="1">
                <a:latin typeface="Times New Roman" panose="02020603050405020304" pitchFamily="18" charset="0"/>
                <a:cs typeface="Times New Roman" panose="02020603050405020304" pitchFamily="18" charset="0"/>
              </a:rPr>
              <a:t>Sai,P.C</a:t>
            </a:r>
            <a:r>
              <a:rPr lang="en-IN" sz="1600" dirty="0">
                <a:latin typeface="Times New Roman" panose="02020603050405020304" pitchFamily="18" charset="0"/>
                <a:cs typeface="Times New Roman" panose="02020603050405020304" pitchFamily="18" charset="0"/>
              </a:rPr>
              <a:t>,(2023).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[16] </a:t>
            </a:r>
            <a:r>
              <a:rPr lang="en-IN" sz="1600" dirty="0" err="1">
                <a:latin typeface="Times New Roman" panose="02020603050405020304" pitchFamily="18" charset="0"/>
                <a:cs typeface="Times New Roman" panose="02020603050405020304" pitchFamily="18" charset="0"/>
              </a:rPr>
              <a:t>Tannushree's</a:t>
            </a:r>
            <a:r>
              <a:rPr lang="en-IN" sz="1600" dirty="0">
                <a:latin typeface="Times New Roman" panose="02020603050405020304" pitchFamily="18" charset="0"/>
                <a:cs typeface="Times New Roman" panose="02020603050405020304" pitchFamily="18" charset="0"/>
              </a:rPr>
              <a:t>,(2015)A Study of the Present Situation of the Traditional Handloom Weavers of </a:t>
            </a:r>
            <a:r>
              <a:rPr lang="en-IN" sz="1600" dirty="0" err="1">
                <a:latin typeface="Times New Roman" panose="02020603050405020304" pitchFamily="18" charset="0"/>
                <a:cs typeface="Times New Roman" panose="02020603050405020304" pitchFamily="18" charset="0"/>
              </a:rPr>
              <a:t>Varanasi,U.P,India</a:t>
            </a:r>
            <a:r>
              <a:rPr lang="en-IN" sz="1600" dirty="0">
                <a:latin typeface="Times New Roman" panose="02020603050405020304" pitchFamily="18" charset="0"/>
                <a:cs typeface="Times New Roman" panose="02020603050405020304" pitchFamily="18" charset="0"/>
              </a:rPr>
              <a:t>. International Research Journal of Social Sciences Vol. 4(3), 48-53. </a:t>
            </a:r>
          </a:p>
          <a:p>
            <a:pPr marL="152400" indent="0" algn="just">
              <a:spcBef>
                <a:spcPts val="0"/>
              </a:spcBef>
              <a:buNone/>
            </a:pPr>
            <a:r>
              <a:rPr lang="en-IN" sz="1600" dirty="0">
                <a:latin typeface="Times New Roman" panose="02020603050405020304" pitchFamily="18" charset="0"/>
                <a:cs typeface="Times New Roman" panose="02020603050405020304" pitchFamily="18" charset="0"/>
              </a:rPr>
              <a:t>[17] UNESCO, “Creative Economy Report 2013 Special Edition,” Paris, 2013. [18] W. van </a:t>
            </a:r>
            <a:r>
              <a:rPr lang="en-IN" sz="1600" dirty="0" err="1">
                <a:latin typeface="Times New Roman" panose="02020603050405020304" pitchFamily="18" charset="0"/>
                <a:cs typeface="Times New Roman" panose="02020603050405020304" pitchFamily="18" charset="0"/>
              </a:rPr>
              <a:t>Wanden</a:t>
            </a:r>
            <a:r>
              <a:rPr lang="en-IN" sz="1600" dirty="0">
                <a:latin typeface="Times New Roman" panose="02020603050405020304" pitchFamily="18" charset="0"/>
                <a:cs typeface="Times New Roman" panose="02020603050405020304" pitchFamily="18" charset="0"/>
              </a:rPr>
              <a:t>, E. Braun, A. </a:t>
            </a:r>
            <a:r>
              <a:rPr lang="en-IN" sz="1600" dirty="0" err="1">
                <a:latin typeface="Times New Roman" panose="02020603050405020304" pitchFamily="18" charset="0"/>
                <a:cs typeface="Times New Roman" panose="02020603050405020304" pitchFamily="18" charset="0"/>
              </a:rPr>
              <a:t>Otgaar</a:t>
            </a:r>
            <a:r>
              <a:rPr lang="en-IN" sz="1600" dirty="0">
                <a:latin typeface="Times New Roman" panose="02020603050405020304" pitchFamily="18" charset="0"/>
                <a:cs typeface="Times New Roman" panose="02020603050405020304" pitchFamily="18" charset="0"/>
              </a:rPr>
              <a:t>, and J.-J. Witte, Urban Innovation Systems: what makes them tick? New York: Routledge, 2014.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GB" sz="5400" dirty="0"/>
          </a:p>
          <a:p>
            <a:pPr marL="0" indent="0" algn="ctr">
              <a:buNone/>
            </a:pPr>
            <a:r>
              <a:rPr lang="en-GB" sz="5400" dirty="0"/>
              <a:t>Thank You</a:t>
            </a:r>
          </a:p>
          <a:p>
            <a:pPr marL="0" indent="0" algn="ct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ea typeface="Cambria" panose="02040503050406030204" pitchFamily="18" charset="0"/>
                <a:cs typeface="Times New Roman" panose="02020603050405020304" pitchFamily="18" charset="0"/>
              </a:rPr>
              <a:t>Textiles/Handicraft is one of the major pillars supporting the humongous foundation of the rural economy. The artisans of ethnic India are no less than anyone when it comes to creating magic on fabric. And even with such brilliance reflecting from their work, these artisans have been overshadowed. We firmly believe that given adequate opportunities, these artists can do wonders on the global platform. Our website: Lets the artisan register his/her account and upload his/her products there which includes the pictures, price and other specifications. Provides statistics based on some important information such as sales done till date, his rank, total earnings, people who viewed his/her product. Gives them the freedom to organize self created events based on mutual agreements. We would ask the interested artisans to enter the local events created by their fellow artisan. After they do this, their phone numbers would become transparent and hence mutuality promoted. The “Create Event” option would take care of this.</a:t>
            </a:r>
          </a:p>
          <a:p>
            <a:pPr marL="0" indent="0" algn="just">
              <a:buNone/>
            </a:pPr>
            <a:r>
              <a:rPr lang="en-US" sz="1800" dirty="0">
                <a:latin typeface="Times New Roman" panose="02020603050405020304" pitchFamily="18" charset="0"/>
                <a:ea typeface="Cambria" panose="02040503050406030204" pitchFamily="18" charset="0"/>
                <a:cs typeface="Times New Roman" panose="02020603050405020304" pitchFamily="18" charset="0"/>
              </a:rPr>
              <a:t>To ensure the authenticity of the artisan we would allow them to sell first 5 articles having only Cash On Delivery(COD) option. Once the authenticity is approved various online payment methods can be made available for him/her. The public can visit the website and buy the product of their choice which would be “Varanasi Special”. They will be able to see the products arranged by popularity. A dashboard depicting information about the popular government events/exhibitions which would further promote their business. Also, the "Artisan of the month " , based on the number of sells and ratings would be announced on the website to further motivate them to use it. This would be displayed on the artisan end only.</a:t>
            </a:r>
            <a:endParaRPr lang="en-GB" sz="1800" dirty="0">
              <a:latin typeface="Times New Roman" panose="02020603050405020304"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pPr>
              <a:buAutoNum type="arabicPeriod"/>
            </a:pPr>
            <a:r>
              <a:rPr lang="en-US" sz="1600" b="1" dirty="0">
                <a:latin typeface="Times New Roman" panose="02020603050405020304" pitchFamily="18" charset="0"/>
                <a:cs typeface="Times New Roman" panose="02020603050405020304" pitchFamily="18" charset="0"/>
              </a:rPr>
              <a:t>The Brief Introduction to the handloom industry. </a:t>
            </a:r>
          </a:p>
          <a:p>
            <a:pPr marL="400050" lvl="1" indent="0" algn="just">
              <a:buNone/>
            </a:pPr>
            <a:r>
              <a:rPr lang="en-US" sz="1600" dirty="0">
                <a:latin typeface="Times New Roman" panose="02020603050405020304" pitchFamily="18" charset="0"/>
                <a:cs typeface="Times New Roman" panose="02020603050405020304" pitchFamily="18" charset="0"/>
              </a:rPr>
              <a:t>The handloom industry is one of the oldest and most significant textile production industries in India, with widespread repercussions to the culture of the country. Many of the studies carried out stress the socio-cultural significance of handloom weaving in handloom weaving centers like Varanasi famous for exquisite designs and high-quality silk saris. According to research conducted by Sengupta et al. (2018), the handloom sector has provided jobs to millions around the world, especially in developing economies where there are many villages or semi-urban setups. However, this sector has withheld other than modern challenges such as industrialization quality power-range textile weaving machinery such as power looms. </a:t>
            </a:r>
          </a:p>
          <a:p>
            <a:pPr>
              <a:buAutoNum type="arabicPeriod"/>
            </a:pPr>
            <a:r>
              <a:rPr lang="en-US" sz="1600" b="1" dirty="0">
                <a:latin typeface="Times New Roman" panose="02020603050405020304" pitchFamily="18" charset="0"/>
                <a:cs typeface="Times New Roman" panose="02020603050405020304" pitchFamily="18" charset="0"/>
              </a:rPr>
              <a:t>Problems Confronted by Handloom Weavers In addition to their economic, social, and structural problems, handloom weavers have the following on record: </a:t>
            </a:r>
          </a:p>
          <a:p>
            <a:pPr lvl="1" indent="-342900">
              <a:buAutoNum type="alphaLcPeriod"/>
            </a:pPr>
            <a:r>
              <a:rPr lang="en-US" sz="1600" b="1" dirty="0">
                <a:latin typeface="Times New Roman" panose="02020603050405020304" pitchFamily="18" charset="0"/>
                <a:cs typeface="Times New Roman" panose="02020603050405020304" pitchFamily="18" charset="0"/>
              </a:rPr>
              <a:t>Economic Problems: </a:t>
            </a:r>
          </a:p>
          <a:p>
            <a:pPr marL="400050" lvl="1" indent="0" algn="just">
              <a:buNone/>
            </a:pPr>
            <a:r>
              <a:rPr lang="en-US" sz="1600" dirty="0">
                <a:latin typeface="Times New Roman" panose="02020603050405020304" pitchFamily="18" charset="0"/>
                <a:cs typeface="Times New Roman" panose="02020603050405020304" pitchFamily="18" charset="0"/>
              </a:rPr>
              <a:t>Low wages and unstable incomes are significant discouraging factors for new entrants into weaving amongst youngsters indicate various research studies, including that of Das and Singh in 2020. In this regard, the list of economic problems includes rising raw material costs, changes in market demand, and the unavailability of direct market access. </a:t>
            </a:r>
          </a:p>
          <a:p>
            <a:pPr marL="400050" lvl="1" indent="0" algn="just">
              <a:buNone/>
            </a:pPr>
            <a:r>
              <a:rPr lang="en-US" sz="1600" b="1" dirty="0">
                <a:latin typeface="Times New Roman" panose="02020603050405020304" pitchFamily="18" charset="0"/>
                <a:cs typeface="Times New Roman" panose="02020603050405020304" pitchFamily="18" charset="0"/>
              </a:rPr>
              <a:t>b. Social Problems:</a:t>
            </a:r>
            <a:r>
              <a:rPr lang="en-US" sz="1600" dirty="0">
                <a:latin typeface="Times New Roman" panose="02020603050405020304" pitchFamily="18" charset="0"/>
                <a:cs typeface="Times New Roman" panose="02020603050405020304" pitchFamily="18" charset="0"/>
              </a:rPr>
              <a:t> </a:t>
            </a:r>
          </a:p>
          <a:p>
            <a:pPr marL="400050" lvl="1" indent="0" algn="just">
              <a:buNone/>
            </a:pPr>
            <a:r>
              <a:rPr lang="en-US" sz="1600" dirty="0">
                <a:latin typeface="Times New Roman" panose="02020603050405020304" pitchFamily="18" charset="0"/>
                <a:cs typeface="Times New Roman" panose="02020603050405020304" pitchFamily="18" charset="0"/>
              </a:rPr>
              <a:t>One of the key issues is that handloom weaving is often a family business that gets passed down the generation. Alas, because of the stress of the poor working environment and no scope for education or multiplicity of skills, families are, increasingly, dissociating themselves from the craft. Verma's study in 2019 brought out the gendered aspects of these issues and cried very prophetically to save the women weavers who are worse off on the count of financial or social restrain.</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1A81D-6FD8-4245-6F51-693248B497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1BFC2-79B4-5ADA-D9A2-A6FEED1EC8D7}"/>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114AFBAF-1620-DADC-0273-77F8F1C4000D}"/>
              </a:ext>
            </a:extLst>
          </p:cNvPr>
          <p:cNvSpPr>
            <a:spLocks noGrp="1"/>
          </p:cNvSpPr>
          <p:nvPr>
            <p:ph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3.     Global Opportunity in Creative Economy</a:t>
            </a:r>
          </a:p>
          <a:p>
            <a:pPr marL="400050" lvl="1" indent="0" algn="just">
              <a:buNone/>
            </a:pPr>
            <a:r>
              <a:rPr lang="en-US" sz="1600" dirty="0">
                <a:latin typeface="Times New Roman" panose="02020603050405020304" pitchFamily="18" charset="0"/>
                <a:cs typeface="Times New Roman" panose="02020603050405020304" pitchFamily="18" charset="0"/>
              </a:rPr>
              <a:t>Handloom weavings have, in recent years, been part of the global creative economy. This brings to light, mainstreams, cultural and handmade products. According to Ghosh (2020), as a sustainable product and ethically produced goods are in great demand, handwoven textile products hold excellent promise. The traditional craft needs to balance well with innovation in the economy by using the specific cultural identity in the craft yet adopting modern marketing and production practices. Initiatives on storytelling and branding such as "Brand Handloom," can position Indian handlooms as luxury products for export to international markets. Increasingly, developing a collaborative ecosystem among government bodies, private enterprises, and NGOs can foster an ever more enabling environment for artisans.</a:t>
            </a:r>
          </a:p>
          <a:p>
            <a:pPr marL="0" indent="0">
              <a:buNone/>
            </a:pPr>
            <a:r>
              <a:rPr lang="en-US" sz="1600" b="1" dirty="0">
                <a:latin typeface="Times New Roman" panose="02020603050405020304" pitchFamily="18" charset="0"/>
                <a:cs typeface="Times New Roman" panose="02020603050405020304" pitchFamily="18" charset="0"/>
              </a:rPr>
              <a:t>4.     Master Weavers Role in Value Chain </a:t>
            </a:r>
          </a:p>
          <a:p>
            <a:pPr marL="400050" lvl="1" indent="0" algn="just">
              <a:buNone/>
            </a:pPr>
            <a:r>
              <a:rPr lang="en-US" sz="1600" dirty="0">
                <a:latin typeface="Times New Roman" panose="02020603050405020304" pitchFamily="18" charset="0"/>
                <a:cs typeface="Times New Roman" panose="02020603050405020304" pitchFamily="18" charset="0"/>
              </a:rPr>
              <a:t>Master weavers are the intermediaries between the individual weavers and the market. According to Chattopadhyay, master weavers play a significant role in aggregating demand, quality control, and networking with suppliers. While they help bridge this gap, research has also revealed how master weavers exploit the weavers by exploiting them at unfair prices The social capital the master weavers developed continues to be of paramount importance for the continuation of handloom production despite systemic inefficiencies as well as flaws noted by Gupta (2021).</a:t>
            </a:r>
          </a:p>
        </p:txBody>
      </p:sp>
    </p:spTree>
    <p:extLst>
      <p:ext uri="{BB962C8B-B14F-4D97-AF65-F5344CB8AC3E}">
        <p14:creationId xmlns:p14="http://schemas.microsoft.com/office/powerpoint/2010/main" val="158969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lvl="0" indent="-190500" algn="just">
              <a:spcBef>
                <a:spcPts val="0"/>
              </a:spcBef>
              <a:buClr>
                <a:schemeClr val="dk1"/>
              </a:buClr>
              <a:buSzPct val="100000"/>
              <a:buNone/>
            </a:pPr>
            <a:r>
              <a:rPr lang="en-US" sz="2200" b="1" u="sng" dirty="0">
                <a:latin typeface="Times New Roman" panose="02020603050405020304" pitchFamily="18" charset="0"/>
                <a:ea typeface="Cambria" panose="02040503050406030204" pitchFamily="18" charset="0"/>
                <a:cs typeface="Times New Roman" panose="02020603050405020304" pitchFamily="18" charset="0"/>
              </a:rPr>
              <a:t>Technology Stack Components:</a:t>
            </a:r>
          </a:p>
          <a:p>
            <a:pPr marL="4953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Frontend Technology Stack:</a:t>
            </a:r>
          </a:p>
          <a:p>
            <a:pPr marL="952500" lvl="1" indent="-3429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HTML, CSS, ReactJS, JavaScript, Material-UI</a:t>
            </a:r>
          </a:p>
          <a:p>
            <a:pPr marL="952500" lvl="1" indent="-3429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Optimized for a user-friendly artisan interface (profile creation, product uploads)</a:t>
            </a:r>
          </a:p>
          <a:p>
            <a:pPr marL="4953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Backend Technology Stack:</a:t>
            </a:r>
          </a:p>
          <a:p>
            <a:pPr marL="952500" lvl="1" indent="-3429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Node.js, Express.js</a:t>
            </a:r>
          </a:p>
          <a:p>
            <a:pPr marL="952500" lvl="1" indent="-3429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RESTful</a:t>
            </a:r>
          </a:p>
          <a:p>
            <a:pPr marL="4953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Database:</a:t>
            </a:r>
          </a:p>
          <a:p>
            <a:pPr marL="952500" lvl="1" indent="-3429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MongoDB Atlas</a:t>
            </a:r>
          </a:p>
          <a:p>
            <a:pPr marL="4953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Payments:</a:t>
            </a:r>
          </a:p>
          <a:p>
            <a:pPr marL="952500" lvl="1" indent="-3429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Cash on Delivery (COD), Online Payments through UPI</a:t>
            </a:r>
          </a:p>
          <a:p>
            <a:pPr marL="4953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Deployment:</a:t>
            </a:r>
          </a:p>
          <a:p>
            <a:pPr marL="952500" lvl="1" indent="-3429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Netlify</a:t>
            </a:r>
          </a:p>
          <a:p>
            <a:pPr marL="952500" lvl="1" indent="-342900" algn="just">
              <a:spcBef>
                <a:spcPts val="0"/>
              </a:spcBef>
              <a:buSzPct val="100000"/>
            </a:pPr>
            <a:r>
              <a:rPr lang="en-US" sz="2200" dirty="0">
                <a:latin typeface="Times New Roman" panose="02020603050405020304" pitchFamily="18" charset="0"/>
                <a:ea typeface="Cambria" panose="02040503050406030204" pitchFamily="18" charset="0"/>
                <a:cs typeface="Times New Roman" panose="02020603050405020304" pitchFamily="18" charset="0"/>
              </a:rPr>
              <a:t>Render</a:t>
            </a:r>
          </a:p>
        </p:txBody>
      </p:sp>
    </p:spTree>
    <p:extLst>
      <p:ext uri="{BB962C8B-B14F-4D97-AF65-F5344CB8AC3E}">
        <p14:creationId xmlns:p14="http://schemas.microsoft.com/office/powerpoint/2010/main" val="231494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52526"/>
            <a:ext cx="10668000" cy="4952997"/>
          </a:xfrm>
        </p:spPr>
        <p:txBody>
          <a:bodyPr>
            <a:normAutofit/>
          </a:bodyPr>
          <a:lstStyle/>
          <a:p>
            <a:pPr algn="just">
              <a:buNone/>
            </a:pPr>
            <a:r>
              <a:rPr lang="en-US" sz="1800" b="1" dirty="0">
                <a:latin typeface="Times New Roman" panose="02020603050405020304" pitchFamily="18" charset="0"/>
                <a:ea typeface="Cambria" pitchFamily="18" charset="0"/>
                <a:cs typeface="Times New Roman" panose="02020603050405020304" pitchFamily="18" charset="0"/>
              </a:rPr>
              <a:t>        1. </a:t>
            </a:r>
            <a:r>
              <a:rPr lang="en-US" sz="1800" b="1" u="sng" dirty="0">
                <a:latin typeface="Times New Roman" panose="02020603050405020304" pitchFamily="18" charset="0"/>
                <a:ea typeface="Cambria" pitchFamily="18" charset="0"/>
                <a:cs typeface="Times New Roman" panose="02020603050405020304" pitchFamily="18" charset="0"/>
              </a:rPr>
              <a:t>Empower Artisans:</a:t>
            </a:r>
          </a:p>
          <a:p>
            <a:pPr algn="just">
              <a:buNone/>
            </a:pPr>
            <a:r>
              <a:rPr lang="en-US" sz="1800" dirty="0">
                <a:latin typeface="Times New Roman" panose="02020603050405020304" pitchFamily="18" charset="0"/>
                <a:ea typeface="Cambria" pitchFamily="18" charset="0"/>
                <a:cs typeface="Times New Roman" panose="02020603050405020304" pitchFamily="18" charset="0"/>
              </a:rPr>
              <a:t>	 To provide a digital platform for rural artisans to showcase their talent and reach a global audience, thereby     boosting their income and recognition.   </a:t>
            </a:r>
          </a:p>
          <a:p>
            <a:pPr algn="just">
              <a:buNone/>
            </a:pPr>
            <a:r>
              <a:rPr lang="en-US" sz="1800" b="1" dirty="0">
                <a:latin typeface="Times New Roman" panose="02020603050405020304" pitchFamily="18" charset="0"/>
                <a:ea typeface="Cambria" pitchFamily="18" charset="0"/>
                <a:cs typeface="Times New Roman" panose="02020603050405020304" pitchFamily="18" charset="0"/>
              </a:rPr>
              <a:t>       2. </a:t>
            </a:r>
            <a:r>
              <a:rPr lang="en-US" sz="1800" b="1" u="sng" dirty="0">
                <a:latin typeface="Times New Roman" panose="02020603050405020304" pitchFamily="18" charset="0"/>
                <a:ea typeface="Cambria" pitchFamily="18" charset="0"/>
                <a:cs typeface="Times New Roman" panose="02020603050405020304" pitchFamily="18" charset="0"/>
              </a:rPr>
              <a:t>Increase Sales and Visibility</a:t>
            </a:r>
            <a:r>
              <a:rPr lang="en-US" sz="1800" b="1" dirty="0">
                <a:latin typeface="Times New Roman" panose="02020603050405020304" pitchFamily="18" charset="0"/>
                <a:ea typeface="Cambria" pitchFamily="18" charset="0"/>
                <a:cs typeface="Times New Roman" panose="02020603050405020304" pitchFamily="18" charset="0"/>
              </a:rPr>
              <a:t>:</a:t>
            </a:r>
          </a:p>
          <a:p>
            <a:pPr marL="400050" lvl="1" indent="0" algn="just">
              <a:buNone/>
            </a:pPr>
            <a:r>
              <a:rPr lang="en-US" sz="1800" dirty="0">
                <a:latin typeface="Times New Roman" panose="02020603050405020304" pitchFamily="18" charset="0"/>
                <a:ea typeface="Cambria" pitchFamily="18" charset="0"/>
                <a:cs typeface="Times New Roman" panose="02020603050405020304" pitchFamily="18" charset="0"/>
              </a:rPr>
              <a:t>Facilitate product listings, sales, and promotions for artisans, ensuring their work is presented to a wider market beyond traditional local venues.</a:t>
            </a:r>
          </a:p>
          <a:p>
            <a:pPr algn="just">
              <a:buNone/>
            </a:pPr>
            <a:r>
              <a:rPr lang="en-US" sz="1800" dirty="0">
                <a:latin typeface="Times New Roman" panose="02020603050405020304" pitchFamily="18" charset="0"/>
                <a:ea typeface="Cambria" pitchFamily="18" charset="0"/>
                <a:cs typeface="Times New Roman" panose="02020603050405020304" pitchFamily="18" charset="0"/>
              </a:rPr>
              <a:t>       </a:t>
            </a:r>
            <a:r>
              <a:rPr lang="en-US" sz="1800" b="1" dirty="0">
                <a:latin typeface="Times New Roman" panose="02020603050405020304" pitchFamily="18" charset="0"/>
                <a:ea typeface="Cambria" pitchFamily="18" charset="0"/>
                <a:cs typeface="Times New Roman" panose="02020603050405020304" pitchFamily="18" charset="0"/>
              </a:rPr>
              <a:t>3</a:t>
            </a:r>
            <a:r>
              <a:rPr lang="en-US" sz="1800" dirty="0">
                <a:latin typeface="Times New Roman" panose="02020603050405020304" pitchFamily="18" charset="0"/>
                <a:ea typeface="Cambria" pitchFamily="18" charset="0"/>
                <a:cs typeface="Times New Roman" panose="02020603050405020304" pitchFamily="18" charset="0"/>
              </a:rPr>
              <a:t>.</a:t>
            </a:r>
            <a:r>
              <a:rPr lang="en-US" sz="1800" b="1" dirty="0">
                <a:latin typeface="Times New Roman" panose="02020603050405020304" pitchFamily="18" charset="0"/>
                <a:ea typeface="Cambria" pitchFamily="18" charset="0"/>
                <a:cs typeface="Times New Roman" panose="02020603050405020304" pitchFamily="18" charset="0"/>
              </a:rPr>
              <a:t> </a:t>
            </a:r>
            <a:r>
              <a:rPr lang="en-US" sz="1800" b="1" u="sng" dirty="0">
                <a:latin typeface="Times New Roman" panose="02020603050405020304" pitchFamily="18" charset="0"/>
                <a:ea typeface="Cambria" pitchFamily="18" charset="0"/>
                <a:cs typeface="Times New Roman" panose="02020603050405020304" pitchFamily="18" charset="0"/>
              </a:rPr>
              <a:t>Promote Mutual Collaboration</a:t>
            </a:r>
            <a:r>
              <a:rPr lang="en-US" sz="1800" b="1" dirty="0">
                <a:latin typeface="Times New Roman" panose="02020603050405020304" pitchFamily="18" charset="0"/>
                <a:ea typeface="Cambria" pitchFamily="18" charset="0"/>
                <a:cs typeface="Times New Roman" panose="02020603050405020304" pitchFamily="18" charset="0"/>
              </a:rPr>
              <a:t>:</a:t>
            </a:r>
          </a:p>
          <a:p>
            <a:pPr marL="400050" lvl="1" indent="0" algn="just">
              <a:buNone/>
            </a:pPr>
            <a:r>
              <a:rPr lang="en-US" sz="1800" dirty="0">
                <a:latin typeface="Times New Roman" panose="02020603050405020304" pitchFamily="18" charset="0"/>
                <a:ea typeface="Cambria" pitchFamily="18" charset="0"/>
                <a:cs typeface="Times New Roman" panose="02020603050405020304" pitchFamily="18" charset="0"/>
              </a:rPr>
              <a:t>Encourage artisans to collaborate through event creation and participation, strengthening their community and allowing for shared growth.  </a:t>
            </a:r>
          </a:p>
          <a:p>
            <a:pPr algn="just">
              <a:buNone/>
            </a:pPr>
            <a:r>
              <a:rPr lang="en-US" sz="1800" dirty="0">
                <a:latin typeface="Times New Roman" panose="02020603050405020304" pitchFamily="18" charset="0"/>
                <a:ea typeface="Cambria" pitchFamily="18" charset="0"/>
                <a:cs typeface="Times New Roman" panose="02020603050405020304" pitchFamily="18" charset="0"/>
              </a:rPr>
              <a:t>       </a:t>
            </a:r>
            <a:r>
              <a:rPr lang="en-US" sz="1800" b="1" dirty="0">
                <a:latin typeface="Times New Roman" panose="02020603050405020304" pitchFamily="18" charset="0"/>
                <a:ea typeface="Cambria" pitchFamily="18" charset="0"/>
                <a:cs typeface="Times New Roman" panose="02020603050405020304" pitchFamily="18" charset="0"/>
              </a:rPr>
              <a:t>4</a:t>
            </a:r>
            <a:r>
              <a:rPr lang="en-US" sz="1800" dirty="0">
                <a:latin typeface="Times New Roman" panose="02020603050405020304" pitchFamily="18" charset="0"/>
                <a:ea typeface="Cambria" pitchFamily="18" charset="0"/>
                <a:cs typeface="Times New Roman" panose="02020603050405020304" pitchFamily="18" charset="0"/>
              </a:rPr>
              <a:t>.</a:t>
            </a:r>
            <a:r>
              <a:rPr lang="en-US" sz="1800" b="1" dirty="0">
                <a:latin typeface="Times New Roman" panose="02020603050405020304" pitchFamily="18" charset="0"/>
                <a:ea typeface="Cambria" pitchFamily="18" charset="0"/>
                <a:cs typeface="Times New Roman" panose="02020603050405020304" pitchFamily="18" charset="0"/>
              </a:rPr>
              <a:t> </a:t>
            </a:r>
            <a:r>
              <a:rPr lang="en-US" sz="1800" b="1" u="sng" dirty="0">
                <a:latin typeface="Times New Roman" panose="02020603050405020304" pitchFamily="18" charset="0"/>
                <a:ea typeface="Cambria" pitchFamily="18" charset="0"/>
                <a:cs typeface="Times New Roman" panose="02020603050405020304" pitchFamily="18" charset="0"/>
              </a:rPr>
              <a:t>Secure Sales and Payment Methods</a:t>
            </a:r>
            <a:r>
              <a:rPr lang="en-US" sz="1800" b="1" dirty="0">
                <a:latin typeface="Times New Roman" panose="02020603050405020304" pitchFamily="18" charset="0"/>
                <a:ea typeface="Cambria" pitchFamily="18" charset="0"/>
                <a:cs typeface="Times New Roman" panose="02020603050405020304" pitchFamily="18" charset="0"/>
              </a:rPr>
              <a:t>:</a:t>
            </a:r>
          </a:p>
          <a:p>
            <a:pPr marL="400050" lvl="1" indent="0" algn="just">
              <a:buNone/>
            </a:pPr>
            <a:r>
              <a:rPr lang="en-US" sz="1800" dirty="0">
                <a:latin typeface="Times New Roman" panose="02020603050405020304" pitchFamily="18" charset="0"/>
                <a:ea typeface="Cambria" pitchFamily="18" charset="0"/>
                <a:cs typeface="Times New Roman" panose="02020603050405020304" pitchFamily="18" charset="0"/>
              </a:rPr>
              <a:t>Introduce a secure system for initial Cash on Delivery (COD) transactions to ensure authenticity, followed by online payment methods once credibility is established.</a:t>
            </a:r>
          </a:p>
          <a:p>
            <a:pPr algn="just">
              <a:buNone/>
            </a:pPr>
            <a:r>
              <a:rPr lang="en-US" sz="1800" b="1" dirty="0">
                <a:latin typeface="Times New Roman" panose="02020603050405020304" pitchFamily="18" charset="0"/>
                <a:ea typeface="Cambria" pitchFamily="18" charset="0"/>
                <a:cs typeface="Times New Roman" panose="02020603050405020304" pitchFamily="18" charset="0"/>
              </a:rPr>
              <a:t>      5. </a:t>
            </a:r>
            <a:r>
              <a:rPr lang="en-US" sz="1800" b="1" u="sng" dirty="0">
                <a:latin typeface="Times New Roman" panose="02020603050405020304" pitchFamily="18" charset="0"/>
                <a:ea typeface="Cambria" pitchFamily="18" charset="0"/>
                <a:cs typeface="Times New Roman" panose="02020603050405020304" pitchFamily="18" charset="0"/>
              </a:rPr>
              <a:t>Motivate and Recognize Artisans</a:t>
            </a:r>
            <a:r>
              <a:rPr lang="en-US" sz="1800" b="1" dirty="0">
                <a:latin typeface="Times New Roman" panose="02020603050405020304" pitchFamily="18" charset="0"/>
                <a:ea typeface="Cambria" pitchFamily="18" charset="0"/>
                <a:cs typeface="Times New Roman" panose="02020603050405020304" pitchFamily="18" charset="0"/>
              </a:rPr>
              <a:t>:</a:t>
            </a:r>
          </a:p>
          <a:p>
            <a:pPr marL="400050" lvl="1" indent="0" algn="just">
              <a:buNone/>
            </a:pPr>
            <a:r>
              <a:rPr lang="en-US" sz="1800" dirty="0">
                <a:latin typeface="Times New Roman" panose="02020603050405020304" pitchFamily="18" charset="0"/>
                <a:ea typeface="Cambria" pitchFamily="18" charset="0"/>
                <a:cs typeface="Times New Roman" panose="02020603050405020304" pitchFamily="18" charset="0"/>
              </a:rPr>
              <a:t>Offer rankings, analytics, and an “Artisan of the Month” feature to encourage artisans to increase their sales and improve their craft.</a:t>
            </a:r>
            <a:endParaRPr lang="en-GB" sz="1800" dirty="0">
              <a:latin typeface="Times New Roman" panose="02020603050405020304"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367733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Artisan Functionality: </a:t>
            </a:r>
          </a:p>
          <a:p>
            <a:pPr marL="0" indent="0" algn="just">
              <a:buNone/>
            </a:pPr>
            <a:r>
              <a:rPr lang="en-US" sz="1800" b="1" dirty="0">
                <a:latin typeface="Times New Roman" panose="02020603050405020304" pitchFamily="18" charset="0"/>
                <a:cs typeface="Times New Roman" panose="02020603050405020304" pitchFamily="18" charset="0"/>
              </a:rPr>
              <a:t>1.     Profile Creation: </a:t>
            </a:r>
          </a:p>
          <a:p>
            <a:pPr marL="400050" lvl="1" indent="0" algn="just">
              <a:buNone/>
            </a:pPr>
            <a:r>
              <a:rPr lang="en-US" sz="1800" dirty="0">
                <a:latin typeface="Times New Roman" panose="02020603050405020304" pitchFamily="18" charset="0"/>
                <a:cs typeface="Times New Roman" panose="02020603050405020304" pitchFamily="18" charset="0"/>
              </a:rPr>
              <a:t>The process of profile creation must be easy so that the artisan can easily get onboard to create a profile and manage products.</a:t>
            </a:r>
          </a:p>
          <a:p>
            <a:pPr marL="0" indent="0" algn="just">
              <a:buNone/>
            </a:pPr>
            <a:r>
              <a:rPr lang="en-US" sz="1800" b="1" dirty="0">
                <a:latin typeface="Times New Roman" panose="02020603050405020304" pitchFamily="18" charset="0"/>
                <a:cs typeface="Times New Roman" panose="02020603050405020304" pitchFamily="18" charset="0"/>
              </a:rPr>
              <a:t>2.     Product Upload: </a:t>
            </a:r>
          </a:p>
          <a:p>
            <a:pPr marL="400050" lvl="1" indent="0" algn="just">
              <a:buNone/>
            </a:pPr>
            <a:r>
              <a:rPr lang="en-US" sz="1800" dirty="0">
                <a:latin typeface="Times New Roman" panose="02020603050405020304" pitchFamily="18" charset="0"/>
                <a:cs typeface="Times New Roman" panose="02020603050405020304" pitchFamily="18" charset="0"/>
              </a:rPr>
              <a:t>The artisans must have the ease of uploading images of their products, prices, and other specifications to highlight the products effectively. </a:t>
            </a:r>
          </a:p>
          <a:p>
            <a:pPr marL="0" indent="0" algn="just">
              <a:buNone/>
            </a:pPr>
            <a:r>
              <a:rPr lang="en-US" sz="1800" b="1" dirty="0">
                <a:latin typeface="Times New Roman" panose="02020603050405020304" pitchFamily="18" charset="0"/>
                <a:cs typeface="Times New Roman" panose="02020603050405020304" pitchFamily="18" charset="0"/>
              </a:rPr>
              <a:t>3.     Analytics Dashboard: </a:t>
            </a:r>
          </a:p>
          <a:p>
            <a:pPr marL="400050" lvl="1" indent="0" algn="just">
              <a:buNone/>
            </a:pPr>
            <a:r>
              <a:rPr lang="en-US" sz="1800" dirty="0">
                <a:latin typeface="Times New Roman" panose="02020603050405020304" pitchFamily="18" charset="0"/>
                <a:cs typeface="Times New Roman" panose="02020603050405020304" pitchFamily="18" charset="0"/>
              </a:rPr>
              <a:t>It will show some sales, total earnings, product views, and rankings which help to analyze an artisan's stand in the market. </a:t>
            </a:r>
          </a:p>
          <a:p>
            <a:pPr marL="0" indent="0" algn="just">
              <a:buNone/>
            </a:pPr>
            <a:r>
              <a:rPr lang="en-US" sz="1800" b="1" dirty="0">
                <a:latin typeface="Times New Roman" panose="02020603050405020304" pitchFamily="18" charset="0"/>
                <a:cs typeface="Times New Roman" panose="02020603050405020304" pitchFamily="18" charset="0"/>
              </a:rPr>
              <a:t>4.     Event Organization and Attendance: </a:t>
            </a:r>
          </a:p>
          <a:p>
            <a:pPr marL="400050" lvl="1" indent="0" algn="just">
              <a:buNone/>
            </a:pPr>
            <a:r>
              <a:rPr lang="en-US" sz="1800" dirty="0">
                <a:latin typeface="Times New Roman" panose="02020603050405020304" pitchFamily="18" charset="0"/>
                <a:cs typeface="Times New Roman" panose="02020603050405020304" pitchFamily="18" charset="0"/>
              </a:rPr>
              <a:t>Crafts men can create and join local events, thereby growing networks and collaboration by mutual communication as allowed with details on the phone number. </a:t>
            </a:r>
          </a:p>
        </p:txBody>
      </p:sp>
    </p:spTree>
    <p:extLst>
      <p:ext uri="{BB962C8B-B14F-4D97-AF65-F5344CB8AC3E}">
        <p14:creationId xmlns:p14="http://schemas.microsoft.com/office/powerpoint/2010/main" val="192392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167ED-D2FD-AD60-EF22-8A2CE674A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78280-6C52-1DF4-1C95-279A9DCBE7BF}"/>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0DFF8BC8-A0B8-7058-1685-45DA83E2916C}"/>
              </a:ext>
            </a:extLst>
          </p:cNvPr>
          <p:cNvSpPr>
            <a:spLocks noGrp="1"/>
          </p:cNvSpPr>
          <p:nvPr>
            <p:ph idx="1"/>
          </p:nvPr>
        </p:nvSpPr>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Customer Functionality: </a:t>
            </a:r>
          </a:p>
          <a:p>
            <a:pPr marL="457200" indent="-457200" algn="just">
              <a:buAutoNum type="arabicPeriod"/>
            </a:pPr>
            <a:r>
              <a:rPr lang="en-US" sz="1800" b="1" dirty="0">
                <a:latin typeface="Times New Roman" panose="02020603050405020304" pitchFamily="18" charset="0"/>
                <a:cs typeface="Times New Roman" panose="02020603050405020304" pitchFamily="18" charset="0"/>
              </a:rPr>
              <a:t>Product Discovery: </a:t>
            </a:r>
          </a:p>
          <a:p>
            <a:pPr marL="400050" lvl="1" indent="0" algn="just">
              <a:buNone/>
            </a:pPr>
            <a:r>
              <a:rPr lang="en-US" sz="1800" dirty="0">
                <a:latin typeface="Times New Roman" panose="02020603050405020304" pitchFamily="18" charset="0"/>
                <a:cs typeface="Times New Roman" panose="02020603050405020304" pitchFamily="18" charset="0"/>
              </a:rPr>
              <a:t>Easy to browse and buy a special Varanasi product.</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2.     Popular Products: </a:t>
            </a:r>
          </a:p>
          <a:p>
            <a:pPr marL="400050" lvl="1" indent="0" algn="just">
              <a:buNone/>
            </a:pPr>
            <a:r>
              <a:rPr lang="en-US" sz="1800" dirty="0">
                <a:latin typeface="Times New Roman" panose="02020603050405020304" pitchFamily="18" charset="0"/>
                <a:cs typeface="Times New Roman" panose="02020603050405020304" pitchFamily="18" charset="0"/>
              </a:rPr>
              <a:t>Any product can be accessed and sorted by sale and rating to find out what is trending easily.</a:t>
            </a:r>
          </a:p>
          <a:p>
            <a:pPr marL="0" indent="0" algn="just">
              <a:buNone/>
            </a:pPr>
            <a:r>
              <a:rPr lang="en-US" sz="1800" b="1" dirty="0">
                <a:latin typeface="Times New Roman" panose="02020603050405020304" pitchFamily="18" charset="0"/>
                <a:cs typeface="Times New Roman" panose="02020603050405020304" pitchFamily="18" charset="0"/>
              </a:rPr>
              <a:t>3.     Payment Methods: </a:t>
            </a:r>
          </a:p>
          <a:p>
            <a:pPr marL="400050" lvl="1" indent="0" algn="just">
              <a:buNone/>
            </a:pPr>
            <a:r>
              <a:rPr lang="en-US" sz="1800" dirty="0">
                <a:latin typeface="Times New Roman" panose="02020603050405020304" pitchFamily="18" charset="0"/>
                <a:cs typeface="Times New Roman" panose="02020603050405020304" pitchFamily="18" charset="0"/>
              </a:rPr>
              <a:t>COD and Online Payment through UPI will be initially accepted for secure payment. </a:t>
            </a:r>
            <a:endParaRPr lang="en-GB"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Business Promotion Features: </a:t>
            </a:r>
          </a:p>
          <a:p>
            <a:pPr algn="just">
              <a:buAutoNum type="arabicPeriod"/>
            </a:pPr>
            <a:r>
              <a:rPr lang="en-US" sz="1800" b="1" dirty="0">
                <a:latin typeface="Times New Roman" panose="02020603050405020304" pitchFamily="18" charset="0"/>
                <a:cs typeface="Times New Roman" panose="02020603050405020304" pitchFamily="18" charset="0"/>
              </a:rPr>
              <a:t> Business Opportunities Dashboard: </a:t>
            </a:r>
          </a:p>
          <a:p>
            <a:pPr marL="400050" lvl="1" indent="0" algn="just">
              <a:buNone/>
            </a:pPr>
            <a:r>
              <a:rPr lang="en-US" sz="1800" dirty="0">
                <a:latin typeface="Times New Roman" panose="02020603050405020304" pitchFamily="18" charset="0"/>
                <a:cs typeface="Times New Roman" panose="02020603050405020304" pitchFamily="18" charset="0"/>
              </a:rPr>
              <a:t>A listing of government events/exhibition to promote business for artisans. </a:t>
            </a:r>
          </a:p>
          <a:p>
            <a:pPr marL="0" indent="0" algn="just">
              <a:buNone/>
            </a:pPr>
            <a:r>
              <a:rPr lang="en-US" sz="1800" b="1" dirty="0">
                <a:latin typeface="Times New Roman" panose="02020603050405020304" pitchFamily="18" charset="0"/>
                <a:cs typeface="Times New Roman" panose="02020603050405020304" pitchFamily="18" charset="0"/>
              </a:rPr>
              <a:t>2.     Artisan of the Month: </a:t>
            </a:r>
          </a:p>
          <a:p>
            <a:pPr marL="400050" lvl="1" indent="0" algn="just">
              <a:buNone/>
            </a:pPr>
            <a:r>
              <a:rPr lang="en-US" sz="1800" dirty="0">
                <a:latin typeface="Times New Roman" panose="02020603050405020304" pitchFamily="18" charset="0"/>
                <a:cs typeface="Times New Roman" panose="02020603050405020304" pitchFamily="18" charset="0"/>
              </a:rPr>
              <a:t>Spotlights top-performing artisans based on sales and reviews to increase their visibility and motivate others. </a:t>
            </a:r>
          </a:p>
        </p:txBody>
      </p:sp>
    </p:spTree>
    <p:extLst>
      <p:ext uri="{BB962C8B-B14F-4D97-AF65-F5344CB8AC3E}">
        <p14:creationId xmlns:p14="http://schemas.microsoft.com/office/powerpoint/2010/main" val="363520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EF0B2-CF6C-DCAE-B03D-DB8EF5CE28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9D1A09-43E6-A335-4A9E-E9FA857D1B3C}"/>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31B326F3-B897-D09C-A532-24A216E2995C}"/>
              </a:ext>
            </a:extLst>
          </p:cNvPr>
          <p:cNvSpPr>
            <a:spLocks noGrp="1"/>
          </p:cNvSpPr>
          <p:nvPr>
            <p:ph idx="1"/>
          </p:nvPr>
        </p:nvSpPr>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User Registration and Authentication: </a:t>
            </a:r>
          </a:p>
          <a:p>
            <a:pPr algn="just">
              <a:buAutoNum type="arabicPeriod"/>
            </a:pPr>
            <a:r>
              <a:rPr lang="en-US" sz="1800" b="1" dirty="0">
                <a:latin typeface="Times New Roman" panose="02020603050405020304" pitchFamily="18" charset="0"/>
                <a:cs typeface="Times New Roman" panose="02020603050405020304" pitchFamily="18" charset="0"/>
              </a:rPr>
              <a:t>Account Creation: </a:t>
            </a:r>
          </a:p>
          <a:p>
            <a:pPr marL="400050" lvl="1" indent="0" algn="just">
              <a:buNone/>
            </a:pPr>
            <a:r>
              <a:rPr lang="en-US" sz="1800" dirty="0">
                <a:latin typeface="Times New Roman" panose="02020603050405020304" pitchFamily="18" charset="0"/>
                <a:cs typeface="Times New Roman" panose="02020603050405020304" pitchFamily="18" charset="0"/>
              </a:rPr>
              <a:t>It ensures that artisans can access features made available by the platform while being taken through a secure registration process where only verified artisans will be able to upload products and monitor their performance.</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2.     Secure Authentication: </a:t>
            </a:r>
          </a:p>
          <a:p>
            <a:pPr marL="0" indent="0" algn="just">
              <a:buNone/>
            </a:pPr>
            <a:r>
              <a:rPr lang="en-US" sz="1800" dirty="0">
                <a:latin typeface="Times New Roman" panose="02020603050405020304" pitchFamily="18" charset="0"/>
                <a:cs typeface="Times New Roman" panose="02020603050405020304" pitchFamily="18" charset="0"/>
              </a:rPr>
              <a:t>        This will allow only authentic artisans to access more advanced features.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Product Listings and Sales Tracking: </a:t>
            </a:r>
          </a:p>
          <a:p>
            <a:pPr algn="just">
              <a:buAutoNum type="arabicPeriod"/>
            </a:pPr>
            <a:r>
              <a:rPr lang="en-US" sz="1800" b="1" dirty="0">
                <a:latin typeface="Times New Roman" panose="02020603050405020304" pitchFamily="18" charset="0"/>
                <a:cs typeface="Times New Roman" panose="02020603050405020304" pitchFamily="18" charset="0"/>
              </a:rPr>
              <a:t> Dashboard:</a:t>
            </a:r>
          </a:p>
          <a:p>
            <a:pPr marL="400050" lvl="1" indent="0" algn="just">
              <a:buNone/>
            </a:pPr>
            <a:r>
              <a:rPr lang="en-US" sz="1800" dirty="0">
                <a:latin typeface="Times New Roman" panose="02020603050405020304" pitchFamily="18" charset="0"/>
                <a:cs typeface="Times New Roman" panose="02020603050405020304" pitchFamily="18" charset="0"/>
              </a:rPr>
              <a:t>The dashboard provides data on sales, total earnings, views, and rankings to artisans so that they can know their market presence. </a:t>
            </a:r>
          </a:p>
          <a:p>
            <a:pPr marL="0" indent="0" algn="just">
              <a:buNone/>
            </a:pPr>
            <a:r>
              <a:rPr lang="en-US" sz="1800" b="1" dirty="0">
                <a:latin typeface="Times New Roman" panose="02020603050405020304" pitchFamily="18" charset="0"/>
                <a:cs typeface="Times New Roman" panose="02020603050405020304" pitchFamily="18" charset="0"/>
              </a:rPr>
              <a:t>2.     Sales Insights: </a:t>
            </a:r>
          </a:p>
          <a:p>
            <a:pPr marL="400050" lvl="1" indent="0" algn="just">
              <a:buNone/>
            </a:pPr>
            <a:r>
              <a:rPr lang="en-US" sz="1800" dirty="0">
                <a:latin typeface="Times New Roman" panose="02020603050405020304" pitchFamily="18" charset="0"/>
                <a:cs typeface="Times New Roman" panose="02020603050405020304" pitchFamily="18" charset="0"/>
              </a:rPr>
              <a:t>Encourage artisans to price, promote, and organize their market based on data created. </a:t>
            </a:r>
          </a:p>
        </p:txBody>
      </p:sp>
    </p:spTree>
    <p:extLst>
      <p:ext uri="{BB962C8B-B14F-4D97-AF65-F5344CB8AC3E}">
        <p14:creationId xmlns:p14="http://schemas.microsoft.com/office/powerpoint/2010/main" val="300759085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332</TotalTime>
  <Words>3161</Words>
  <Application>Microsoft Office PowerPoint</Application>
  <PresentationFormat>Widescreen</PresentationFormat>
  <Paragraphs>173</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Cambria</vt:lpstr>
      <vt:lpstr>Times New Roman</vt:lpstr>
      <vt:lpstr>Verdana</vt:lpstr>
      <vt:lpstr>Bioinformatics</vt:lpstr>
      <vt:lpstr>HUMAN WELFARE ASSOCIATION, VARANASI (SMART COMMUNICATION)</vt:lpstr>
      <vt:lpstr>Introduction</vt:lpstr>
      <vt:lpstr>Literature Review</vt:lpstr>
      <vt:lpstr>Literature Review</vt:lpstr>
      <vt:lpstr>Proposed Method</vt:lpstr>
      <vt:lpstr>Objectives</vt:lpstr>
      <vt:lpstr>Methodology</vt:lpstr>
      <vt:lpstr>Methodology</vt:lpstr>
      <vt:lpstr>Methodology</vt:lpstr>
      <vt:lpstr>Methodology</vt:lpstr>
      <vt:lpstr>Implementation</vt:lpstr>
      <vt:lpstr>Implementation</vt:lpstr>
      <vt:lpstr>TimeLine of the Project</vt:lpstr>
      <vt:lpstr>Expected Outcomes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H</dc:creator>
  <cp:lastModifiedBy>Suhas H</cp:lastModifiedBy>
  <cp:revision>32</cp:revision>
  <dcterms:created xsi:type="dcterms:W3CDTF">2023-03-16T03:26:27Z</dcterms:created>
  <dcterms:modified xsi:type="dcterms:W3CDTF">2024-12-26T15:59:35Z</dcterms:modified>
</cp:coreProperties>
</file>