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22139554890664"/>
          <c:y val="4.3787629994526588E-2"/>
          <c:w val="0.65343814891158913"/>
          <c:h val="0.88100474509651816"/>
        </c:manualLayout>
      </c:layout>
      <c:barChart>
        <c:barDir val="bar"/>
        <c:grouping val="stacked"/>
        <c:varyColors val="0"/>
        <c:ser>
          <c:idx val="0"/>
          <c:order val="0"/>
          <c:tx>
            <c:strRef>
              <c:f>Sheet1!$G$5</c:f>
              <c:strCache>
                <c:ptCount val="1"/>
                <c:pt idx="0">
                  <c:v>start date</c:v>
                </c:pt>
              </c:strCache>
            </c:strRef>
          </c:tx>
          <c:spPr>
            <a:noFill/>
          </c:spPr>
          <c:invertIfNegative val="0"/>
          <c:cat>
            <c:strRef>
              <c:f>Sheet1!$F$6:$F$10</c:f>
              <c:strCache>
                <c:ptCount val="5"/>
                <c:pt idx="0">
                  <c:v>Project Planning &amp; Design </c:v>
                </c:pt>
                <c:pt idx="1">
                  <c:v>Frontend and Backend Development </c:v>
                </c:pt>
                <c:pt idx="2">
                  <c:v> Database Integration &amp; Authentication </c:v>
                </c:pt>
                <c:pt idx="3">
                  <c:v>Payment Gateway Integration &amp; Testing </c:v>
                </c:pt>
                <c:pt idx="4">
                  <c:v>Deployment &amp; Final Testing </c:v>
                </c:pt>
              </c:strCache>
            </c:strRef>
          </c:cat>
          <c:val>
            <c:numRef>
              <c:f>Sheet1!$G$6:$G$10</c:f>
              <c:numCache>
                <c:formatCode>dd/mmm</c:formatCode>
                <c:ptCount val="5"/>
                <c:pt idx="0">
                  <c:v>45547</c:v>
                </c:pt>
                <c:pt idx="1">
                  <c:v>45555</c:v>
                </c:pt>
                <c:pt idx="2">
                  <c:v>45566</c:v>
                </c:pt>
                <c:pt idx="3">
                  <c:v>45580</c:v>
                </c:pt>
                <c:pt idx="4">
                  <c:v>45607</c:v>
                </c:pt>
              </c:numCache>
            </c:numRef>
          </c:val>
          <c:extLst>
            <c:ext xmlns:c16="http://schemas.microsoft.com/office/drawing/2014/chart" uri="{C3380CC4-5D6E-409C-BE32-E72D297353CC}">
              <c16:uniqueId val="{00000000-AAAC-45BD-A3F7-B1F4216ED499}"/>
            </c:ext>
          </c:extLst>
        </c:ser>
        <c:ser>
          <c:idx val="1"/>
          <c:order val="1"/>
          <c:tx>
            <c:strRef>
              <c:f>Sheet1!$H$5</c:f>
              <c:strCache>
                <c:ptCount val="1"/>
                <c:pt idx="0">
                  <c:v>duration</c:v>
                </c:pt>
              </c:strCache>
            </c:strRef>
          </c:tx>
          <c:invertIfNegative val="0"/>
          <c:cat>
            <c:strRef>
              <c:f>Sheet1!$F$6:$F$10</c:f>
              <c:strCache>
                <c:ptCount val="5"/>
                <c:pt idx="0">
                  <c:v>Project Planning &amp; Design </c:v>
                </c:pt>
                <c:pt idx="1">
                  <c:v>Frontend and Backend Development </c:v>
                </c:pt>
                <c:pt idx="2">
                  <c:v> Database Integration &amp; Authentication </c:v>
                </c:pt>
                <c:pt idx="3">
                  <c:v>Payment Gateway Integration &amp; Testing </c:v>
                </c:pt>
                <c:pt idx="4">
                  <c:v>Deployment &amp; Final Testing </c:v>
                </c:pt>
              </c:strCache>
            </c:strRef>
          </c:cat>
          <c:val>
            <c:numRef>
              <c:f>Sheet1!$H$6:$H$10</c:f>
              <c:numCache>
                <c:formatCode>General</c:formatCode>
                <c:ptCount val="5"/>
                <c:pt idx="0">
                  <c:v>7</c:v>
                </c:pt>
                <c:pt idx="1">
                  <c:v>15</c:v>
                </c:pt>
                <c:pt idx="2">
                  <c:v>14</c:v>
                </c:pt>
                <c:pt idx="3">
                  <c:v>16</c:v>
                </c:pt>
                <c:pt idx="4">
                  <c:v>20</c:v>
                </c:pt>
              </c:numCache>
            </c:numRef>
          </c:val>
          <c:extLst>
            <c:ext xmlns:c16="http://schemas.microsoft.com/office/drawing/2014/chart" uri="{C3380CC4-5D6E-409C-BE32-E72D297353CC}">
              <c16:uniqueId val="{00000001-AAAC-45BD-A3F7-B1F4216ED499}"/>
            </c:ext>
          </c:extLst>
        </c:ser>
        <c:dLbls>
          <c:showLegendKey val="0"/>
          <c:showVal val="0"/>
          <c:showCatName val="0"/>
          <c:showSerName val="0"/>
          <c:showPercent val="0"/>
          <c:showBubbleSize val="0"/>
        </c:dLbls>
        <c:gapWidth val="150"/>
        <c:overlap val="100"/>
        <c:axId val="77921664"/>
        <c:axId val="79297920"/>
      </c:barChart>
      <c:catAx>
        <c:axId val="77921664"/>
        <c:scaling>
          <c:orientation val="minMax"/>
        </c:scaling>
        <c:delete val="0"/>
        <c:axPos val="l"/>
        <c:numFmt formatCode="General" sourceLinked="0"/>
        <c:majorTickMark val="out"/>
        <c:minorTickMark val="none"/>
        <c:tickLblPos val="nextTo"/>
        <c:crossAx val="79297920"/>
        <c:crosses val="autoZero"/>
        <c:auto val="1"/>
        <c:lblAlgn val="ctr"/>
        <c:lblOffset val="100"/>
        <c:noMultiLvlLbl val="0"/>
      </c:catAx>
      <c:valAx>
        <c:axId val="79297920"/>
        <c:scaling>
          <c:orientation val="minMax"/>
          <c:min val="45547"/>
        </c:scaling>
        <c:delete val="0"/>
        <c:axPos val="b"/>
        <c:majorGridlines/>
        <c:numFmt formatCode="dd/mmm" sourceLinked="1"/>
        <c:majorTickMark val="out"/>
        <c:minorTickMark val="none"/>
        <c:tickLblPos val="nextTo"/>
        <c:crossAx val="77921664"/>
        <c:crosses val="autoZero"/>
        <c:crossBetween val="between"/>
      </c:valAx>
    </c:plotArea>
    <c:legend>
      <c:legendPos val="r"/>
      <c:overlay val="0"/>
    </c:legend>
    <c:plotVisOnly val="1"/>
    <c:dispBlanksAs val="gap"/>
    <c:showDLblsOverMax val="0"/>
  </c:chart>
  <c:txPr>
    <a:bodyPr/>
    <a:lstStyle/>
    <a:p>
      <a:pPr>
        <a:defRPr b="1">
          <a:solidFill>
            <a:schemeClr val="accent1">
              <a:lumMod val="75000"/>
            </a:schemeClr>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uhasH1234/varanasi_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wavaranasi.i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en.wikiversity.org/wiki/The_Varanasi_Heritage_Dossier/A_Select_Bibliography" TargetMode="External"/><Relationship Id="rId4" Type="http://schemas.openxmlformats.org/officeDocument/2006/relationships/hyperlink" Target="https://give.do/discover/AXF/human-welfare-association-varanas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HUMAN WELFARE ASSOCIATION, VARANASI (SMART COMMUNICATION)</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99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Nithya</a:t>
            </a:r>
            <a:r>
              <a:rPr lang="en-GB" sz="1700" b="1" dirty="0">
                <a:solidFill>
                  <a:srgbClr val="17365D"/>
                </a:solidFill>
                <a:latin typeface="Cambria" panose="02040503050406030204" pitchFamily="18" charset="0"/>
                <a:ea typeface="Cambria" panose="02040503050406030204" pitchFamily="18" charset="0"/>
                <a:cs typeface="Verdana"/>
                <a:sym typeface="Verdana"/>
              </a:rPr>
              <a:t> B A</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Blessed Prince P/Dr. Robin </a:t>
            </a:r>
            <a:r>
              <a:rPr lang="en-US" sz="2000" b="1" dirty="0" err="1">
                <a:solidFill>
                  <a:schemeClr val="tx1"/>
                </a:solidFill>
                <a:latin typeface="Cambria" panose="02040503050406030204" pitchFamily="18" charset="0"/>
                <a:ea typeface="Cambria" panose="02040503050406030204" pitchFamily="18" charset="0"/>
                <a:cs typeface="Verdana"/>
                <a:sym typeface="Verdana"/>
              </a:rPr>
              <a:t>Rohit</a:t>
            </a:r>
            <a:r>
              <a:rPr lang="en-US" sz="2000" b="1" dirty="0">
                <a:solidFill>
                  <a:schemeClr val="tx1"/>
                </a:solidFill>
                <a:latin typeface="Cambria" panose="02040503050406030204" pitchFamily="18" charset="0"/>
                <a:ea typeface="Cambria" panose="02040503050406030204" pitchFamily="18" charset="0"/>
                <a:cs typeface="Verdana"/>
                <a:sym typeface="Verdana"/>
              </a:rPr>
              <a:t>/</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B540E335-B2A7-9CEC-B70D-5AB7C6F37932}"/>
              </a:ext>
            </a:extLst>
          </p:cNvPr>
          <p:cNvGraphicFramePr>
            <a:graphicFrameLocks noGrp="1"/>
          </p:cNvGraphicFramePr>
          <p:nvPr>
            <p:extLst>
              <p:ext uri="{D42A27DB-BD31-4B8C-83A1-F6EECF244321}">
                <p14:modId xmlns:p14="http://schemas.microsoft.com/office/powerpoint/2010/main" val="2445317167"/>
              </p:ext>
            </p:extLst>
          </p:nvPr>
        </p:nvGraphicFramePr>
        <p:xfrm>
          <a:off x="790469" y="2683374"/>
          <a:ext cx="5305532" cy="1664691"/>
        </p:xfrm>
        <a:graphic>
          <a:graphicData uri="http://schemas.openxmlformats.org/drawingml/2006/table">
            <a:tbl>
              <a:tblPr firstRow="1" bandRow="1">
                <a:tableStyleId>{3C2FFA5D-87B4-456A-9821-1D502468CF0F}</a:tableStyleId>
              </a:tblPr>
              <a:tblGrid>
                <a:gridCol w="2652766">
                  <a:extLst>
                    <a:ext uri="{9D8B030D-6E8A-4147-A177-3AD203B41FA5}">
                      <a16:colId xmlns:a16="http://schemas.microsoft.com/office/drawing/2014/main" val="3893737617"/>
                    </a:ext>
                  </a:extLst>
                </a:gridCol>
                <a:gridCol w="2652766">
                  <a:extLst>
                    <a:ext uri="{9D8B030D-6E8A-4147-A177-3AD203B41FA5}">
                      <a16:colId xmlns:a16="http://schemas.microsoft.com/office/drawing/2014/main" val="1465775144"/>
                    </a:ext>
                  </a:extLst>
                </a:gridCol>
              </a:tblGrid>
              <a:tr h="397963">
                <a:tc>
                  <a:txBody>
                    <a:bodyPr/>
                    <a:lstStyle/>
                    <a:p>
                      <a:pPr algn="ctr"/>
                      <a:r>
                        <a:rPr lang="en-US" sz="1800" dirty="0"/>
                        <a:t>Roll Number</a:t>
                      </a:r>
                      <a:endParaRPr lang="en-IN" sz="1800" dirty="0"/>
                    </a:p>
                  </a:txBody>
                  <a:tcPr/>
                </a:tc>
                <a:tc>
                  <a:txBody>
                    <a:bodyPr/>
                    <a:lstStyle/>
                    <a:p>
                      <a:pPr algn="ctr"/>
                      <a:r>
                        <a:rPr lang="en-US" sz="1800" dirty="0"/>
                        <a:t>Student Name</a:t>
                      </a:r>
                      <a:endParaRPr lang="en-IN" sz="1800" dirty="0"/>
                    </a:p>
                  </a:txBody>
                  <a:tcPr/>
                </a:tc>
                <a:extLst>
                  <a:ext uri="{0D108BD9-81ED-4DB2-BD59-A6C34878D82A}">
                    <a16:rowId xmlns:a16="http://schemas.microsoft.com/office/drawing/2014/main" val="2636669283"/>
                  </a:ext>
                </a:extLst>
              </a:tr>
              <a:tr h="352328">
                <a:tc>
                  <a:txBody>
                    <a:bodyPr/>
                    <a:lstStyle/>
                    <a:p>
                      <a:pPr algn="ctr"/>
                      <a:r>
                        <a:rPr lang="en-US" sz="1600" b="1" dirty="0"/>
                        <a:t>20211CSE0466</a:t>
                      </a:r>
                      <a:endParaRPr lang="en-IN" sz="1600" b="1" dirty="0"/>
                    </a:p>
                  </a:txBody>
                  <a:tcPr/>
                </a:tc>
                <a:tc>
                  <a:txBody>
                    <a:bodyPr/>
                    <a:lstStyle/>
                    <a:p>
                      <a:pPr algn="ctr"/>
                      <a:r>
                        <a:rPr lang="en-US" sz="1600" b="1" dirty="0"/>
                        <a:t>SUHAS H</a:t>
                      </a:r>
                      <a:endParaRPr lang="en-IN" sz="1600" b="1" dirty="0"/>
                    </a:p>
                  </a:txBody>
                  <a:tcPr/>
                </a:tc>
                <a:extLst>
                  <a:ext uri="{0D108BD9-81ED-4DB2-BD59-A6C34878D82A}">
                    <a16:rowId xmlns:a16="http://schemas.microsoft.com/office/drawing/2014/main" val="4215062265"/>
                  </a:ext>
                </a:extLst>
              </a:tr>
              <a:tr h="326572">
                <a:tc>
                  <a:txBody>
                    <a:bodyPr/>
                    <a:lstStyle/>
                    <a:p>
                      <a:pPr algn="ctr"/>
                      <a:r>
                        <a:rPr lang="en-US" sz="1600" b="1" dirty="0"/>
                        <a:t>20211CSE0565</a:t>
                      </a:r>
                      <a:endParaRPr lang="en-IN" sz="1600" b="1" dirty="0"/>
                    </a:p>
                  </a:txBody>
                  <a:tcPr/>
                </a:tc>
                <a:tc>
                  <a:txBody>
                    <a:bodyPr/>
                    <a:lstStyle/>
                    <a:p>
                      <a:pPr algn="ctr"/>
                      <a:r>
                        <a:rPr lang="en-US" sz="1600" b="1" dirty="0"/>
                        <a:t>K VISHAL</a:t>
                      </a:r>
                      <a:endParaRPr lang="en-IN" sz="1600" b="1" dirty="0"/>
                    </a:p>
                  </a:txBody>
                  <a:tcPr/>
                </a:tc>
                <a:extLst>
                  <a:ext uri="{0D108BD9-81ED-4DB2-BD59-A6C34878D82A}">
                    <a16:rowId xmlns:a16="http://schemas.microsoft.com/office/drawing/2014/main" val="2998825797"/>
                  </a:ext>
                </a:extLst>
              </a:tr>
              <a:tr h="484188">
                <a:tc>
                  <a:txBody>
                    <a:bodyPr/>
                    <a:lstStyle/>
                    <a:p>
                      <a:pPr algn="ctr"/>
                      <a:r>
                        <a:rPr lang="en-US" sz="1600" b="1" dirty="0"/>
                        <a:t>20211CSE0548</a:t>
                      </a:r>
                      <a:endParaRPr lang="en-IN" sz="1600" b="1" dirty="0"/>
                    </a:p>
                  </a:txBody>
                  <a:tcPr/>
                </a:tc>
                <a:tc>
                  <a:txBody>
                    <a:bodyPr/>
                    <a:lstStyle/>
                    <a:p>
                      <a:pPr algn="ctr"/>
                      <a:r>
                        <a:rPr lang="en-US" sz="1600" b="1" dirty="0"/>
                        <a:t>SONAL PRAMOD VERNEKAR</a:t>
                      </a:r>
                      <a:endParaRPr lang="en-IN" sz="1600" b="1" dirty="0"/>
                    </a:p>
                  </a:txBody>
                  <a:tcPr/>
                </a:tc>
                <a:extLst>
                  <a:ext uri="{0D108BD9-81ED-4DB2-BD59-A6C34878D82A}">
                    <a16:rowId xmlns:a16="http://schemas.microsoft.com/office/drawing/2014/main" val="79828692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040365"/>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160" b="1" u="sng" dirty="0">
                <a:latin typeface="Cambria" panose="02040503050406030204" pitchFamily="18" charset="0"/>
                <a:ea typeface="Cambria" panose="02040503050406030204" pitchFamily="18" charset="0"/>
              </a:rPr>
              <a:t>Organization:</a:t>
            </a:r>
            <a:r>
              <a:rPr lang="en-US" sz="1160" dirty="0">
                <a:latin typeface="Cambria" panose="02040503050406030204" pitchFamily="18" charset="0"/>
                <a:ea typeface="Cambria" panose="02040503050406030204" pitchFamily="18" charset="0"/>
              </a:rPr>
              <a:t> Human Welfare Association, Varanasi</a:t>
            </a:r>
          </a:p>
          <a:p>
            <a:pPr marL="342900" lvl="0" indent="-190500" algn="just">
              <a:lnSpc>
                <a:spcPct val="200000"/>
              </a:lnSpc>
              <a:spcBef>
                <a:spcPts val="0"/>
              </a:spcBef>
              <a:buNone/>
            </a:pPr>
            <a:r>
              <a:rPr lang="en-US" sz="1160" b="1" u="sng" dirty="0">
                <a:latin typeface="Cambria" panose="02040503050406030204" pitchFamily="18" charset="0"/>
                <a:ea typeface="Cambria" panose="02040503050406030204" pitchFamily="18" charset="0"/>
              </a:rPr>
              <a:t>Category (Hardware / Software / Both) :</a:t>
            </a:r>
            <a:r>
              <a:rPr lang="en-US" sz="1160" b="1" dirty="0">
                <a:latin typeface="Cambria" panose="02040503050406030204" pitchFamily="18" charset="0"/>
                <a:ea typeface="Cambria" panose="02040503050406030204" pitchFamily="18" charset="0"/>
              </a:rPr>
              <a:t> </a:t>
            </a:r>
            <a:r>
              <a:rPr lang="en-US" sz="1160" dirty="0">
                <a:latin typeface="Cambria" panose="02040503050406030204" pitchFamily="18" charset="0"/>
                <a:ea typeface="Cambria" panose="02040503050406030204" pitchFamily="18" charset="0"/>
              </a:rPr>
              <a:t>Software</a:t>
            </a:r>
          </a:p>
          <a:p>
            <a:pPr marL="342900" lvl="0" indent="-190500" algn="just">
              <a:lnSpc>
                <a:spcPct val="200000"/>
              </a:lnSpc>
              <a:spcBef>
                <a:spcPts val="0"/>
              </a:spcBef>
              <a:buNone/>
            </a:pPr>
            <a:r>
              <a:rPr lang="en-US" sz="1160" b="1" u="sng" dirty="0">
                <a:latin typeface="Cambria" panose="02040503050406030204" pitchFamily="18" charset="0"/>
                <a:ea typeface="Cambria" panose="02040503050406030204" pitchFamily="18" charset="0"/>
              </a:rPr>
              <a:t>Problem Description:</a:t>
            </a:r>
            <a:r>
              <a:rPr lang="en-US" sz="1160" dirty="0">
                <a:latin typeface="Cambria" panose="02040503050406030204" pitchFamily="18" charset="0"/>
                <a:ea typeface="Cambria" panose="02040503050406030204" pitchFamily="18" charset="0"/>
              </a:rPr>
              <a:t> Textiles/Handicraft is one of the major pillars supporting the humongous foundation of the rural economy. The artisans of ethnic India are no less than anyone when it comes to creating magic on fabric. And even with such brilliance reflecting from their work, these artisans have been overshadowed. We firmly believe that given adequate opportunities, these artists can do wonders on the global platform. Our website: Lets the artisan register his/her account and upload his/her products there which includes the pictures, price and other specifications. Provides statistics based on some important information such as sales done till date, his rank, total earnings, people who viewed his/her product. Gives them the freedom to organize self created events based on mutual agreements. We would ask the interested artisans to enter the local events created by their fellow artisan. After they do this, their phone numbers would become transparent and hence mutuality promoted. The “Create Event” option would take care of this. To ensure the authenticity of the artisan we would allow them to sell first 5 articles having only Cash On Delivery(COD) option. Once the authenticity is approved various online payment methods can be made available for him/her. The public can visit the website and buy the product of their choice which would be “Varanasi Special”. They will be able to see the products arranged by popularity. A dashboard depicting information about the popular government events/exhibitions which would further promote their business. Also, the "Artisan of the month " , based on the number of sells and ratings would be announced on the website to further motivate them to use it. This would be displayed on the artisan end only.</a:t>
            </a:r>
          </a:p>
          <a:p>
            <a:pPr marL="342900" lvl="0" indent="-190500" algn="just">
              <a:lnSpc>
                <a:spcPct val="200000"/>
              </a:lnSpc>
              <a:spcBef>
                <a:spcPts val="0"/>
              </a:spcBef>
              <a:buNone/>
            </a:pPr>
            <a:r>
              <a:rPr lang="en-US" sz="1160" b="1" u="sng" dirty="0">
                <a:latin typeface="Cambria" panose="02040503050406030204" pitchFamily="18" charset="0"/>
                <a:ea typeface="Cambria" panose="02040503050406030204" pitchFamily="18" charset="0"/>
              </a:rPr>
              <a:t>Difficulty Level:</a:t>
            </a:r>
            <a:r>
              <a:rPr lang="en-US" sz="1160" dirty="0">
                <a:latin typeface="Cambria" panose="02040503050406030204" pitchFamily="18" charset="0"/>
                <a:ea typeface="Cambria" panose="02040503050406030204" pitchFamily="18" charset="0"/>
              </a:rPr>
              <a:t> Simple</a:t>
            </a:r>
            <a:endParaRPr sz="116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r>
              <a:rPr lang="en-IN" dirty="0">
                <a:latin typeface="Cambria" panose="02040503050406030204" pitchFamily="18" charset="0"/>
                <a:ea typeface="Cambria" panose="02040503050406030204" pitchFamily="18" charset="0"/>
                <a:hlinkClick r:id="rId3"/>
              </a:rPr>
              <a:t>SuhasH1234/</a:t>
            </a:r>
            <a:r>
              <a:rPr lang="en-IN" dirty="0" err="1">
                <a:latin typeface="Cambria" panose="02040503050406030204" pitchFamily="18" charset="0"/>
                <a:ea typeface="Cambria" panose="02040503050406030204" pitchFamily="18" charset="0"/>
                <a:hlinkClick r:id="rId3"/>
              </a:rPr>
              <a:t>varanasi_project</a:t>
            </a:r>
            <a:r>
              <a:rPr lang="en-IN" dirty="0">
                <a:latin typeface="Cambria" panose="02040503050406030204" pitchFamily="18" charset="0"/>
                <a:ea typeface="Cambria" panose="02040503050406030204" pitchFamily="18" charset="0"/>
                <a:hlinkClick r:id="rId3"/>
              </a:rPr>
              <a:t> (github.com)</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rPr>
              <a:t>Technology Stack Components:</a:t>
            </a:r>
          </a:p>
          <a:p>
            <a:pPr marL="495300" indent="-342900" algn="just">
              <a:spcBef>
                <a:spcPts val="0"/>
              </a:spcBef>
              <a:buSzPct val="100000"/>
            </a:pPr>
            <a:r>
              <a:rPr lang="en-US" dirty="0">
                <a:latin typeface="Cambria" panose="02040503050406030204" pitchFamily="18" charset="0"/>
                <a:ea typeface="Cambria" panose="02040503050406030204" pitchFamily="18" charset="0"/>
              </a:rPr>
              <a:t>Frontend Technology Stack:</a:t>
            </a:r>
          </a:p>
          <a:p>
            <a:pPr marL="952500" lvl="1" indent="-342900" algn="just">
              <a:spcBef>
                <a:spcPts val="0"/>
              </a:spcBef>
              <a:buSzPct val="100000"/>
            </a:pPr>
            <a:r>
              <a:rPr lang="en-US" dirty="0">
                <a:latin typeface="Cambria" panose="02040503050406030204" pitchFamily="18" charset="0"/>
                <a:ea typeface="Cambria" panose="02040503050406030204" pitchFamily="18" charset="0"/>
              </a:rPr>
              <a:t>HTML, CSS, ReactJS, JavaScript, Material-UI.</a:t>
            </a:r>
          </a:p>
          <a:p>
            <a:pPr marL="952500" lvl="1" indent="-342900" algn="just">
              <a:spcBef>
                <a:spcPts val="0"/>
              </a:spcBef>
              <a:buSzPct val="100000"/>
            </a:pPr>
            <a:r>
              <a:rPr lang="en-US" dirty="0">
                <a:latin typeface="Cambria" panose="02040503050406030204" pitchFamily="18" charset="0"/>
                <a:ea typeface="Cambria" panose="02040503050406030204" pitchFamily="18" charset="0"/>
              </a:rPr>
              <a:t>Optimized for a user-friendly artisan interface (profile creation, product uploads).</a:t>
            </a:r>
          </a:p>
          <a:p>
            <a:pPr marL="495300" indent="-342900" algn="just">
              <a:spcBef>
                <a:spcPts val="0"/>
              </a:spcBef>
              <a:buSzPct val="100000"/>
            </a:pPr>
            <a:r>
              <a:rPr lang="en-US" dirty="0">
                <a:latin typeface="Cambria" panose="02040503050406030204" pitchFamily="18" charset="0"/>
                <a:ea typeface="Cambria" panose="02040503050406030204" pitchFamily="18" charset="0"/>
              </a:rPr>
              <a:t>Backend Technology Stack:</a:t>
            </a:r>
          </a:p>
          <a:p>
            <a:pPr marL="952500" lvl="1" indent="-342900" algn="just">
              <a:spcBef>
                <a:spcPts val="0"/>
              </a:spcBef>
              <a:buSzPct val="100000"/>
            </a:pPr>
            <a:r>
              <a:rPr lang="en-US" dirty="0">
                <a:latin typeface="Cambria" panose="02040503050406030204" pitchFamily="18" charset="0"/>
                <a:ea typeface="Cambria" panose="02040503050406030204" pitchFamily="18" charset="0"/>
              </a:rPr>
              <a:t>Node.js, Express.js</a:t>
            </a:r>
          </a:p>
          <a:p>
            <a:pPr marL="952500" lvl="1" indent="-342900" algn="just">
              <a:spcBef>
                <a:spcPts val="0"/>
              </a:spcBef>
              <a:buSzPct val="100000"/>
            </a:pPr>
            <a:r>
              <a:rPr lang="en-US" dirty="0">
                <a:latin typeface="Cambria" panose="02040503050406030204" pitchFamily="18" charset="0"/>
                <a:ea typeface="Cambria" panose="02040503050406030204" pitchFamily="18" charset="0"/>
              </a:rPr>
              <a:t>RESTful API’s for managing user accounts, product listings, and event creation.</a:t>
            </a:r>
          </a:p>
          <a:p>
            <a:pPr marL="495300" indent="-342900" algn="just">
              <a:spcBef>
                <a:spcPts val="0"/>
              </a:spcBef>
              <a:buSzPct val="100000"/>
            </a:pPr>
            <a:r>
              <a:rPr lang="en-US" dirty="0">
                <a:latin typeface="Cambria" panose="02040503050406030204" pitchFamily="18" charset="0"/>
                <a:ea typeface="Cambria" panose="02040503050406030204" pitchFamily="18" charset="0"/>
              </a:rPr>
              <a:t>Database:</a:t>
            </a:r>
          </a:p>
          <a:p>
            <a:pPr marL="952500" lvl="1" indent="-342900" algn="just">
              <a:spcBef>
                <a:spcPts val="0"/>
              </a:spcBef>
              <a:buSzPct val="100000"/>
            </a:pPr>
            <a:r>
              <a:rPr lang="en-US" dirty="0">
                <a:latin typeface="Cambria" panose="02040503050406030204" pitchFamily="18" charset="0"/>
                <a:ea typeface="Cambria" panose="02040503050406030204" pitchFamily="18" charset="0"/>
              </a:rPr>
              <a:t>MongoDB (NoSQL database for scalability).</a:t>
            </a:r>
          </a:p>
          <a:p>
            <a:pPr marL="495300" indent="-342900" algn="just">
              <a:spcBef>
                <a:spcPts val="0"/>
              </a:spcBef>
              <a:buSzPct val="100000"/>
            </a:pPr>
            <a:r>
              <a:rPr lang="en-US" dirty="0">
                <a:latin typeface="Cambria" panose="02040503050406030204" pitchFamily="18" charset="0"/>
                <a:ea typeface="Cambria" panose="02040503050406030204" pitchFamily="18" charset="0"/>
              </a:rPr>
              <a:t>Payments:</a:t>
            </a:r>
          </a:p>
          <a:p>
            <a:pPr marL="952500" lvl="1" indent="-342900" algn="just">
              <a:spcBef>
                <a:spcPts val="0"/>
              </a:spcBef>
              <a:buSzPct val="100000"/>
            </a:pPr>
            <a:r>
              <a:rPr lang="en-US" dirty="0">
                <a:latin typeface="Cambria" panose="02040503050406030204" pitchFamily="18" charset="0"/>
                <a:ea typeface="Cambria" panose="02040503050406030204" pitchFamily="18" charset="0"/>
              </a:rPr>
              <a:t>Cash on Delivery (COD).</a:t>
            </a:r>
          </a:p>
          <a:p>
            <a:pPr marL="495300" indent="-342900" algn="just">
              <a:spcBef>
                <a:spcPts val="0"/>
              </a:spcBef>
              <a:buSzPct val="100000"/>
            </a:pPr>
            <a:r>
              <a:rPr lang="en-US" dirty="0">
                <a:latin typeface="Cambria" panose="02040503050406030204" pitchFamily="18" charset="0"/>
                <a:ea typeface="Cambria" panose="02040503050406030204" pitchFamily="18" charset="0"/>
              </a:rPr>
              <a:t>Deployment:</a:t>
            </a:r>
          </a:p>
          <a:p>
            <a:pPr marL="952500" lvl="1" indent="-342900" algn="just">
              <a:spcBef>
                <a:spcPts val="0"/>
              </a:spcBef>
              <a:buSzPct val="100000"/>
            </a:pPr>
            <a:r>
              <a:rPr lang="en-US" dirty="0">
                <a:latin typeface="Cambria" panose="02040503050406030204" pitchFamily="18" charset="0"/>
                <a:ea typeface="Cambria" panose="02040503050406030204" pitchFamily="18" charset="0"/>
              </a:rPr>
              <a:t>Netlify.</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rtl="0">
              <a:lnSpc>
                <a:spcPct val="200000"/>
              </a:lnSpc>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rPr>
              <a:t>Software Requirements </a:t>
            </a:r>
            <a:r>
              <a:rPr lang="en-US" sz="2400" b="1" u="sng" dirty="0">
                <a:latin typeface="Cambria" panose="02040503050406030204" pitchFamily="18" charset="0"/>
                <a:ea typeface="Cambria" panose="02040503050406030204" pitchFamily="18" charset="0"/>
              </a:rPr>
              <a:t>(both for Frontend and Backend development)</a:t>
            </a:r>
            <a:r>
              <a:rPr lang="en-US" b="1" u="sng" dirty="0">
                <a:latin typeface="Cambria" panose="02040503050406030204" pitchFamily="18" charset="0"/>
                <a:ea typeface="Cambria" panose="02040503050406030204" pitchFamily="18" charset="0"/>
              </a:rPr>
              <a:t>:</a:t>
            </a:r>
          </a:p>
          <a:p>
            <a:pPr marL="609600" indent="-457200" algn="just">
              <a:lnSpc>
                <a:spcPct val="200000"/>
              </a:lnSpc>
              <a:spcBef>
                <a:spcPts val="0"/>
              </a:spcBef>
              <a:buSzPct val="100000"/>
            </a:pPr>
            <a:r>
              <a:rPr lang="en-US" sz="2600" dirty="0">
                <a:latin typeface="Cambria" panose="02040503050406030204" pitchFamily="18" charset="0"/>
                <a:ea typeface="Cambria" panose="02040503050406030204" pitchFamily="18" charset="0"/>
              </a:rPr>
              <a:t>Node.js</a:t>
            </a:r>
          </a:p>
          <a:p>
            <a:pPr marL="609600" indent="-457200" algn="just">
              <a:lnSpc>
                <a:spcPct val="200000"/>
              </a:lnSpc>
              <a:spcBef>
                <a:spcPts val="0"/>
              </a:spcBef>
              <a:buSzPct val="100000"/>
            </a:pPr>
            <a:r>
              <a:rPr lang="en-US" sz="2600" dirty="0">
                <a:latin typeface="Cambria" panose="02040503050406030204" pitchFamily="18" charset="0"/>
                <a:ea typeface="Cambria" panose="02040503050406030204" pitchFamily="18" charset="0"/>
              </a:rPr>
              <a:t>React.js</a:t>
            </a:r>
          </a:p>
          <a:p>
            <a:pPr marL="609600" indent="-457200" algn="just">
              <a:lnSpc>
                <a:spcPct val="200000"/>
              </a:lnSpc>
              <a:spcBef>
                <a:spcPts val="0"/>
              </a:spcBef>
              <a:buSzPct val="100000"/>
            </a:pPr>
            <a:r>
              <a:rPr lang="en-US" sz="2600" dirty="0">
                <a:latin typeface="Cambria" panose="02040503050406030204" pitchFamily="18" charset="0"/>
                <a:ea typeface="Cambria" panose="02040503050406030204" pitchFamily="18" charset="0"/>
              </a:rPr>
              <a:t>MongoDB</a:t>
            </a:r>
          </a:p>
          <a:p>
            <a:pPr marL="609600" indent="-457200" algn="just">
              <a:lnSpc>
                <a:spcPct val="200000"/>
              </a:lnSpc>
              <a:spcBef>
                <a:spcPts val="0"/>
              </a:spcBef>
              <a:buSzPct val="100000"/>
            </a:pPr>
            <a:r>
              <a:rPr lang="en-US" sz="2600" dirty="0">
                <a:latin typeface="Cambria" panose="02040503050406030204" pitchFamily="18" charset="0"/>
                <a:ea typeface="Cambria" panose="02040503050406030204" pitchFamily="18" charset="0"/>
              </a:rPr>
              <a:t>Express.js</a:t>
            </a:r>
          </a:p>
          <a:p>
            <a:pPr marL="609600" indent="-457200" algn="just">
              <a:lnSpc>
                <a:spcPct val="200000"/>
              </a:lnSpc>
              <a:spcBef>
                <a:spcPts val="0"/>
              </a:spcBef>
              <a:buSzPct val="100000"/>
            </a:pPr>
            <a:r>
              <a:rPr lang="en-US" sz="2600" dirty="0">
                <a:latin typeface="Cambria" panose="02040503050406030204" pitchFamily="18" charset="0"/>
                <a:ea typeface="Cambria" panose="02040503050406030204" pitchFamily="18" charset="0"/>
              </a:rPr>
              <a:t>Material-UI</a:t>
            </a:r>
          </a:p>
          <a:p>
            <a:pPr marL="609600" indent="-457200" algn="just">
              <a:lnSpc>
                <a:spcPct val="200000"/>
              </a:lnSpc>
              <a:spcBef>
                <a:spcPts val="0"/>
              </a:spcBef>
              <a:buSzPct val="100000"/>
            </a:pPr>
            <a:r>
              <a:rPr lang="en-US" sz="2600" dirty="0">
                <a:latin typeface="Cambria" panose="02040503050406030204" pitchFamily="18" charset="0"/>
                <a:ea typeface="Cambria" panose="02040503050406030204" pitchFamily="18" charset="0"/>
              </a:rPr>
              <a:t>Netlify</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762138"/>
            <a:ext cx="10668000" cy="4953000"/>
          </a:xfrm>
          <a:prstGeom prst="rect">
            <a:avLst/>
          </a:prstGeom>
          <a:noFill/>
          <a:ln>
            <a:noFill/>
          </a:ln>
        </p:spPr>
        <p:txBody>
          <a:bodyPr spcFirstLastPara="1" wrap="square" lIns="91425" tIns="45700" rIns="91425" bIns="45700" anchor="t" anchorCtr="0">
            <a:normAutofit fontScale="92500"/>
          </a:bodyPr>
          <a:lstStyle/>
          <a:p>
            <a:pPr marL="342900" lvl="0" indent="-190500" algn="just" rtl="0">
              <a:lnSpc>
                <a:spcPct val="200000"/>
              </a:lnSpc>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rPr>
              <a:t>Artisan Functionality:</a:t>
            </a:r>
          </a:p>
          <a:p>
            <a:pPr marL="342900" indent="-342900" algn="just" eaLnBrk="0" fontAlgn="base" hangingPunct="0">
              <a:spcBef>
                <a:spcPct val="0"/>
              </a:spcBef>
              <a:spcAft>
                <a:spcPct val="0"/>
              </a:spcAft>
              <a:buClrTx/>
              <a:buSzTx/>
            </a:pPr>
            <a:r>
              <a:rPr kumimoji="0" lang="en-US" altLang="en-US" sz="2200" b="0" i="1" u="none" strike="noStrike" cap="none" normalizeH="0" baseline="0" dirty="0">
                <a:ln>
                  <a:noFill/>
                </a:ln>
                <a:solidFill>
                  <a:schemeClr val="tx1"/>
                </a:solidFill>
                <a:effectLst/>
                <a:latin typeface="Cambria" panose="02040503050406030204" pitchFamily="18" charset="0"/>
                <a:ea typeface="Cambria" panose="02040503050406030204" pitchFamily="18" charset="0"/>
              </a:rPr>
              <a:t>Profile Creation</a:t>
            </a: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Easy onboarding and product management</a:t>
            </a:r>
          </a:p>
          <a:p>
            <a:pPr marL="342900" indent="-342900" algn="just" eaLnBrk="0" fontAlgn="base" hangingPunct="0">
              <a:spcBef>
                <a:spcPct val="0"/>
              </a:spcBef>
              <a:spcAft>
                <a:spcPct val="0"/>
              </a:spcAft>
              <a:buClrTx/>
              <a:buSzTx/>
            </a:pPr>
            <a:r>
              <a:rPr kumimoji="0" lang="en-US" altLang="en-US" sz="2200" b="0" i="1" u="none" strike="noStrike" cap="none" normalizeH="0" baseline="0" dirty="0">
                <a:ln>
                  <a:noFill/>
                </a:ln>
                <a:solidFill>
                  <a:schemeClr val="tx1"/>
                </a:solidFill>
                <a:effectLst/>
                <a:latin typeface="Cambria" panose="02040503050406030204" pitchFamily="18" charset="0"/>
                <a:ea typeface="Cambria" panose="02040503050406030204" pitchFamily="18" charset="0"/>
              </a:rPr>
              <a:t>Product Upload</a:t>
            </a: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Images, pricing, and specifications</a:t>
            </a:r>
          </a:p>
          <a:p>
            <a:pPr marL="342900" indent="-342900" algn="just" eaLnBrk="0" fontAlgn="base" hangingPunct="0">
              <a:spcBef>
                <a:spcPct val="0"/>
              </a:spcBef>
              <a:spcAft>
                <a:spcPct val="0"/>
              </a:spcAft>
              <a:buClrTx/>
              <a:buSzTx/>
            </a:pPr>
            <a:r>
              <a:rPr kumimoji="0" lang="en-US" altLang="en-US" sz="2200" b="0" i="1" u="none" strike="noStrike" cap="none" normalizeH="0" baseline="0" dirty="0">
                <a:ln>
                  <a:noFill/>
                </a:ln>
                <a:solidFill>
                  <a:schemeClr val="tx1"/>
                </a:solidFill>
                <a:effectLst/>
                <a:latin typeface="Cambria" panose="02040503050406030204" pitchFamily="18" charset="0"/>
                <a:ea typeface="Cambria" panose="02040503050406030204" pitchFamily="18" charset="0"/>
              </a:rPr>
              <a:t>Analytics Dashboard</a:t>
            </a: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Displaying sales, views, earnings, and product rankings</a:t>
            </a:r>
          </a:p>
          <a:p>
            <a:pPr marL="342900" indent="-342900" algn="just" eaLnBrk="0" fontAlgn="base" hangingPunct="0">
              <a:spcBef>
                <a:spcPct val="0"/>
              </a:spcBef>
              <a:spcAft>
                <a:spcPct val="0"/>
              </a:spcAft>
              <a:buClrTx/>
              <a:buSzTx/>
            </a:pPr>
            <a:r>
              <a:rPr kumimoji="0" lang="en-US" altLang="en-US" sz="2200" b="0" i="1" u="none" strike="noStrike" cap="none" normalizeH="0" baseline="0" dirty="0">
                <a:ln>
                  <a:noFill/>
                </a:ln>
                <a:solidFill>
                  <a:schemeClr val="tx1"/>
                </a:solidFill>
                <a:effectLst/>
                <a:latin typeface="Cambria" panose="02040503050406030204" pitchFamily="18" charset="0"/>
                <a:ea typeface="Cambria" panose="02040503050406030204" pitchFamily="18" charset="0"/>
              </a:rPr>
              <a:t>Event Creation</a:t>
            </a:r>
            <a:r>
              <a:rPr kumimoji="0" lang="en-US" altLang="en-US" sz="2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Organize local events, allowing artisans to network.</a:t>
            </a:r>
          </a:p>
          <a:p>
            <a:pPr marL="342900" lvl="0" indent="-190500" algn="just" rtl="0">
              <a:lnSpc>
                <a:spcPct val="150000"/>
              </a:lnSpc>
              <a:spcBef>
                <a:spcPts val="0"/>
              </a:spcBef>
              <a:spcAft>
                <a:spcPts val="0"/>
              </a:spcAft>
              <a:buClr>
                <a:schemeClr val="dk1"/>
              </a:buClr>
              <a:buSzPct val="100000"/>
              <a:buNone/>
            </a:pPr>
            <a:r>
              <a:rPr lang="en-IN" b="1" u="sng" dirty="0">
                <a:latin typeface="Cambria" panose="02040503050406030204" pitchFamily="18" charset="0"/>
                <a:ea typeface="Cambria" panose="02040503050406030204" pitchFamily="18" charset="0"/>
                <a:cs typeface="Calibri" panose="020F0502020204030204" pitchFamily="34" charset="0"/>
              </a:rPr>
              <a:t>Customer Functionality:</a:t>
            </a:r>
          </a:p>
          <a:p>
            <a:pPr marL="495300" indent="-342900" algn="just">
              <a:spcBef>
                <a:spcPts val="0"/>
              </a:spcBef>
              <a:buSzPct val="100000"/>
            </a:pPr>
            <a:r>
              <a:rPr lang="en-US" sz="2200" i="1" dirty="0">
                <a:latin typeface="Cambria" panose="02040503050406030204" pitchFamily="18" charset="0"/>
                <a:ea typeface="Cambria" panose="02040503050406030204" pitchFamily="18" charset="0"/>
              </a:rPr>
              <a:t>Product Discovery</a:t>
            </a:r>
            <a:r>
              <a:rPr lang="en-US" sz="2200" dirty="0">
                <a:latin typeface="Cambria" panose="02040503050406030204" pitchFamily="18" charset="0"/>
                <a:ea typeface="Cambria" panose="02040503050406030204" pitchFamily="18" charset="0"/>
              </a:rPr>
              <a:t>: Browse and buy </a:t>
            </a:r>
            <a:r>
              <a:rPr lang="en-US" sz="2200" i="1" dirty="0">
                <a:latin typeface="Cambria" panose="02040503050406030204" pitchFamily="18" charset="0"/>
                <a:ea typeface="Cambria" panose="02040503050406030204" pitchFamily="18" charset="0"/>
              </a:rPr>
              <a:t>Varanasi Special</a:t>
            </a:r>
            <a:r>
              <a:rPr lang="en-US" sz="2200" dirty="0">
                <a:latin typeface="Cambria" panose="02040503050406030204" pitchFamily="18" charset="0"/>
                <a:ea typeface="Cambria" panose="02040503050406030204" pitchFamily="18" charset="0"/>
              </a:rPr>
              <a:t> products.</a:t>
            </a:r>
          </a:p>
          <a:p>
            <a:pPr marL="495300" indent="-342900" algn="just">
              <a:spcBef>
                <a:spcPts val="0"/>
              </a:spcBef>
              <a:buSzPct val="100000"/>
            </a:pPr>
            <a:r>
              <a:rPr lang="en-US" sz="2200" i="1" dirty="0">
                <a:latin typeface="Cambria" panose="02040503050406030204" pitchFamily="18" charset="0"/>
                <a:ea typeface="Cambria" panose="02040503050406030204" pitchFamily="18" charset="0"/>
              </a:rPr>
              <a:t>Popular Products</a:t>
            </a:r>
            <a:r>
              <a:rPr lang="en-US" sz="2200" dirty="0">
                <a:latin typeface="Cambria" panose="02040503050406030204" pitchFamily="18" charset="0"/>
                <a:ea typeface="Cambria" panose="02040503050406030204" pitchFamily="18" charset="0"/>
              </a:rPr>
              <a:t>: View sorted products based on sales and ratings.</a:t>
            </a:r>
          </a:p>
          <a:p>
            <a:pPr marL="495300" indent="-342900" algn="just">
              <a:spcBef>
                <a:spcPts val="0"/>
              </a:spcBef>
              <a:buSzPct val="100000"/>
            </a:pPr>
            <a:r>
              <a:rPr lang="en-US" sz="2200" i="1" dirty="0">
                <a:latin typeface="Cambria" panose="02040503050406030204" pitchFamily="18" charset="0"/>
                <a:ea typeface="Cambria" panose="02040503050406030204" pitchFamily="18" charset="0"/>
              </a:rPr>
              <a:t>Payment Methods</a:t>
            </a:r>
            <a:r>
              <a:rPr lang="en-US" sz="2200" dirty="0">
                <a:latin typeface="Cambria" panose="02040503050406030204" pitchFamily="18" charset="0"/>
                <a:ea typeface="Cambria" panose="02040503050406030204" pitchFamily="18" charset="0"/>
              </a:rPr>
              <a:t>: Start with COD, with future online payment integration.</a:t>
            </a:r>
          </a:p>
          <a:p>
            <a:pPr marL="495300" indent="-342900" algn="just">
              <a:spcBef>
                <a:spcPts val="0"/>
              </a:spcBef>
              <a:buSzPct val="100000"/>
            </a:pPr>
            <a:endParaRPr lang="en-US" sz="1800" dirty="0">
              <a:latin typeface="Cambria" panose="02040503050406030204" pitchFamily="18" charset="0"/>
              <a:ea typeface="Cambria" panose="02040503050406030204" pitchFamily="18" charset="0"/>
            </a:endParaRPr>
          </a:p>
          <a:p>
            <a:pPr marL="76200" indent="0">
              <a:buNone/>
            </a:pPr>
            <a:r>
              <a:rPr lang="en-US" b="1" u="sng" dirty="0">
                <a:latin typeface="Cambria" panose="02040503050406030204" pitchFamily="18" charset="0"/>
                <a:ea typeface="Cambria" panose="02040503050406030204" pitchFamily="18" charset="0"/>
              </a:rPr>
              <a:t>Business Promotion Features:</a:t>
            </a:r>
            <a:endParaRPr lang="en-US" u="sng" dirty="0">
              <a:latin typeface="Cambria" panose="02040503050406030204" pitchFamily="18" charset="0"/>
              <a:ea typeface="Cambria" panose="02040503050406030204" pitchFamily="18" charset="0"/>
            </a:endParaRPr>
          </a:p>
          <a:p>
            <a:r>
              <a:rPr lang="en-US" sz="2200" i="1" dirty="0">
                <a:latin typeface="Cambria" panose="02040503050406030204" pitchFamily="18" charset="0"/>
                <a:ea typeface="Cambria" panose="02040503050406030204" pitchFamily="18" charset="0"/>
              </a:rPr>
              <a:t>Dashboard</a:t>
            </a:r>
            <a:r>
              <a:rPr lang="en-US" sz="2200" dirty="0">
                <a:latin typeface="Cambria" panose="02040503050406030204" pitchFamily="18" charset="0"/>
                <a:ea typeface="Cambria" panose="02040503050406030204" pitchFamily="18" charset="0"/>
              </a:rPr>
              <a:t>: Government event/exhibition listings to drive business opportunities.</a:t>
            </a:r>
          </a:p>
          <a:p>
            <a:r>
              <a:rPr lang="en-US" sz="2200" i="1" dirty="0">
                <a:latin typeface="Cambria" panose="02040503050406030204" pitchFamily="18" charset="0"/>
                <a:ea typeface="Cambria" panose="02040503050406030204" pitchFamily="18" charset="0"/>
              </a:rPr>
              <a:t>Artisan of the Month</a:t>
            </a:r>
            <a:r>
              <a:rPr lang="en-US" sz="2200" dirty="0">
                <a:latin typeface="Cambria" panose="02040503050406030204" pitchFamily="18" charset="0"/>
                <a:ea typeface="Cambria" panose="02040503050406030204" pitchFamily="18" charset="0"/>
              </a:rPr>
              <a:t>: Recognize top-performing artisans based on sales and reviews.</a:t>
            </a:r>
          </a:p>
          <a:p>
            <a:pPr marL="152400" indent="0" algn="just">
              <a:spcBef>
                <a:spcPts val="0"/>
              </a:spcBef>
              <a:buSzPct val="100000"/>
              <a:buNone/>
            </a:pPr>
            <a:endParaRPr lang="en-US" sz="1800" dirty="0">
              <a:latin typeface="Cambria" panose="02040503050406030204" pitchFamily="18" charset="0"/>
              <a:ea typeface="Cambria" panose="02040503050406030204" pitchFamily="18" charset="0"/>
            </a:endParaRPr>
          </a:p>
          <a:p>
            <a:pPr marL="152400" indent="0" algn="just">
              <a:lnSpc>
                <a:spcPct val="200000"/>
              </a:lnSpc>
              <a:spcBef>
                <a:spcPts val="0"/>
              </a:spcBef>
              <a:buSzPct val="100000"/>
              <a:buNone/>
            </a:pPr>
            <a:endParaRPr lang="en-US" sz="2200" b="1" u="sng" dirty="0">
              <a:latin typeface="Cambria" panose="02040503050406030204" pitchFamily="18" charset="0"/>
              <a:ea typeface="Cambria" panose="02040503050406030204" pitchFamily="18"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4" name="Chart 3">
            <a:extLst>
              <a:ext uri="{FF2B5EF4-FFF2-40B4-BE49-F238E27FC236}">
                <a16:creationId xmlns:a16="http://schemas.microsoft.com/office/drawing/2014/main" id="{307E2D92-39E4-849C-D434-3D30218D2CAA}"/>
              </a:ext>
            </a:extLst>
          </p:cNvPr>
          <p:cNvGraphicFramePr/>
          <p:nvPr/>
        </p:nvGraphicFramePr>
        <p:xfrm>
          <a:off x="842010" y="1108710"/>
          <a:ext cx="10507980" cy="46405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lgn="just">
              <a:spcBef>
                <a:spcPts val="0"/>
              </a:spcBef>
            </a:pPr>
            <a:r>
              <a:rPr lang="en-US" dirty="0">
                <a:hlinkClick r:id="rId3"/>
              </a:rPr>
              <a:t>https://hwavaranasi.in/</a:t>
            </a:r>
            <a:endParaRPr lang="en-US" dirty="0">
              <a:latin typeface="Cambria" panose="02040503050406030204" pitchFamily="18" charset="0"/>
              <a:ea typeface="Cambria" panose="02040503050406030204" pitchFamily="18" charset="0"/>
            </a:endParaRPr>
          </a:p>
          <a:p>
            <a:pPr marL="495300" indent="-342900" algn="just">
              <a:spcBef>
                <a:spcPts val="0"/>
              </a:spcBef>
            </a:pPr>
            <a:endParaRPr lang="en-US" dirty="0"/>
          </a:p>
          <a:p>
            <a:pPr marL="495300" indent="-342900" algn="just">
              <a:spcBef>
                <a:spcPts val="0"/>
              </a:spcBef>
            </a:pPr>
            <a:r>
              <a:rPr lang="en-US" dirty="0">
                <a:hlinkClick r:id="rId4"/>
              </a:rPr>
              <a:t>https://give.do/discover/AXF/human-welfare-association-varanasi/</a:t>
            </a:r>
          </a:p>
          <a:p>
            <a:pPr marL="495300" indent="-342900" algn="just">
              <a:spcBef>
                <a:spcPts val="0"/>
              </a:spcBef>
            </a:pPr>
            <a:endParaRPr lang="en-US" dirty="0"/>
          </a:p>
          <a:p>
            <a:pPr marL="495300" indent="-342900" algn="just">
              <a:spcBef>
                <a:spcPts val="0"/>
              </a:spcBef>
            </a:pPr>
            <a:r>
              <a:rPr lang="en-US" dirty="0">
                <a:hlinkClick r:id="rId5"/>
              </a:rPr>
              <a:t>https://en.wikiversity.org/wiki/The_Varanasi_Heritage_Dossier/A_Select_Bibliography</a:t>
            </a:r>
          </a:p>
          <a:p>
            <a:pPr marL="495300" indent="-342900" algn="just">
              <a:spcBef>
                <a:spcPts val="0"/>
              </a:spcBef>
            </a:pPr>
            <a:endParaRPr lang="en-US" dirty="0">
              <a:hlinkClick r:id="rId5"/>
            </a:endParaRPr>
          </a:p>
          <a:p>
            <a:pPr marL="495300" indent="-342900" algn="just">
              <a:spcBef>
                <a:spcPts val="0"/>
              </a:spcBef>
            </a:pPr>
            <a:r>
              <a:rPr lang="en-US" dirty="0" err="1">
                <a:hlinkClick r:id="rId5"/>
              </a:rPr>
              <a:t>varanasi</a:t>
            </a:r>
            <a:r>
              <a:rPr lang="en-US" dirty="0">
                <a:hlinkClick r:id="rId5"/>
              </a:rPr>
              <a:t> textiles and handicrafts </a:t>
            </a:r>
            <a:r>
              <a:rPr lang="en-US" dirty="0" err="1">
                <a:hlinkClick r:id="rId5"/>
              </a:rPr>
              <a:t>varanasi</a:t>
            </a:r>
            <a:r>
              <a:rPr lang="en-US" dirty="0">
                <a:hlinkClick r:id="rId5"/>
              </a:rPr>
              <a:t> </a:t>
            </a:r>
            <a:r>
              <a:rPr lang="en-US" dirty="0" err="1">
                <a:hlinkClick r:id="rId5"/>
              </a:rPr>
              <a:t>hd</a:t>
            </a:r>
            <a:r>
              <a:rPr lang="en-US" dirty="0">
                <a:hlinkClick r:id="rId5"/>
              </a:rPr>
              <a:t> images</a:t>
            </a:r>
          </a:p>
          <a:p>
            <a:pPr marL="495300" indent="-342900" algn="just">
              <a:spcBef>
                <a:spcPts val="0"/>
              </a:spcBef>
            </a:pPr>
            <a:endParaRPr lang="en-US" dirty="0">
              <a:hlinkClick r:id="rId5"/>
            </a:endParaRPr>
          </a:p>
          <a:p>
            <a:pPr marL="495300" indent="-342900" algn="just">
              <a:spcBef>
                <a:spcPts val="0"/>
              </a:spcBef>
            </a:pPr>
            <a:r>
              <a:rPr lang="en-US" dirty="0">
                <a:hlinkClick r:id="rId5"/>
              </a:rPr>
              <a:t>https://m.indiamart.com/city/varanasi/wooden-handicraft.html</a:t>
            </a: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819</Words>
  <Application>Microsoft Office PowerPoint</Application>
  <PresentationFormat>Widescreen</PresentationFormat>
  <Paragraphs>95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Verdana</vt:lpstr>
      <vt:lpstr>Wingdings</vt:lpstr>
      <vt:lpstr>Bioinformatics</vt:lpstr>
      <vt:lpstr>HUMAN WELFARE ASSOCIATION, VARANASI (SMART COMMUNICATION)</vt:lpstr>
      <vt:lpstr>Content</vt:lpstr>
      <vt:lpstr>Problem Statement:</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Suhas H</cp:lastModifiedBy>
  <cp:revision>46</cp:revision>
  <dcterms:modified xsi:type="dcterms:W3CDTF">2024-09-14T08:01:11Z</dcterms:modified>
</cp:coreProperties>
</file>