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uhasMartha/Steganograph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4648" y="961907"/>
            <a:ext cx="12726648" cy="1477328"/>
          </a:xfrm>
          <a:prstGeom prst="rect">
            <a:avLst/>
          </a:prstGeom>
          <a:noFill/>
        </p:spPr>
        <p:txBody>
          <a:bodyPr wrap="square" lIns="91440" tIns="45720" rIns="91440" bIns="45720" rtlCol="0" anchor="t">
            <a:spAutoFit/>
          </a:bodyPr>
          <a:lstStyle/>
          <a:p>
            <a:pPr algn="ctr"/>
            <a:r>
              <a:rPr lang="en-US" sz="4800" b="1" dirty="0">
                <a:solidFill>
                  <a:schemeClr val="accent1">
                    <a:lumMod val="75000"/>
                  </a:schemeClr>
                </a:solidFill>
                <a:latin typeface="Arial"/>
                <a:cs typeface="Arial"/>
              </a:rPr>
              <a:t>CAPSTONE</a:t>
            </a:r>
            <a:r>
              <a:rPr lang="en-US" sz="5400" b="1" dirty="0">
                <a:solidFill>
                  <a:schemeClr val="accent1">
                    <a:lumMod val="75000"/>
                  </a:schemeClr>
                </a:solidFill>
                <a:latin typeface="Arial"/>
                <a:cs typeface="Arial"/>
              </a:rPr>
              <a:t> PROJECT</a:t>
            </a:r>
          </a:p>
          <a:p>
            <a:pPr algn="ctr"/>
            <a:r>
              <a:rPr lang="en-US" sz="3600" dirty="0">
                <a:solidFill>
                  <a:schemeClr val="accent2"/>
                </a:solidFill>
              </a:rPr>
              <a:t>Secure Data Hiding in Image Using Steganography</a:t>
            </a:r>
            <a:endParaRPr lang="en-US" sz="3600" b="1" dirty="0">
              <a:solidFill>
                <a:schemeClr val="accent2"/>
              </a:solidFill>
              <a:latin typeface="Arial"/>
              <a:cs typeface="Arial"/>
            </a:endParaRPr>
          </a:p>
        </p:txBody>
      </p:sp>
      <p:sp>
        <p:nvSpPr>
          <p:cNvPr id="4" name="TextBox 3"/>
          <p:cNvSpPr txBox="1"/>
          <p:nvPr/>
        </p:nvSpPr>
        <p:spPr>
          <a:xfrm>
            <a:off x="3540316" y="4183243"/>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Suhas Martha</a:t>
            </a:r>
          </a:p>
          <a:p>
            <a:r>
              <a:rPr lang="en-US" sz="2000" b="1" dirty="0">
                <a:solidFill>
                  <a:schemeClr val="accent1">
                    <a:lumMod val="75000"/>
                  </a:schemeClr>
                </a:solidFill>
                <a:latin typeface="Arial"/>
                <a:cs typeface="Arial"/>
              </a:rPr>
              <a:t>College Name &amp; Department : SR University, </a:t>
            </a:r>
          </a:p>
          <a:p>
            <a:r>
              <a:rPr kumimoji="0" lang="en-US" altLang="en-US" sz="2000" b="1" i="0"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rPr>
              <a:t>School of Computer Science &amp; Artificial Intelligence</a:t>
            </a:r>
            <a:endParaRPr kumimoji="0" lang="en-US" altLang="en-US" sz="2800" b="1" i="0" strike="noStrike" cap="none" normalizeH="0" baseline="0" dirty="0">
              <a:ln>
                <a:noFill/>
              </a:ln>
              <a:solidFill>
                <a:schemeClr val="accent1">
                  <a:lumMod val="75000"/>
                </a:schemeClr>
              </a:solidFill>
              <a:effectLst/>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1" y="789141"/>
            <a:ext cx="11029616" cy="530296"/>
          </a:xfrm>
        </p:spPr>
        <p:txBody>
          <a:bodyPr>
            <a:no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800" dirty="0"/>
              <a:t>This project successfully demonstrates a secure method for data hiding using steganography, making confidential communication undetectable. By implementing the LSB method along with encryption, it provides an additional security layer, making it a robust solution for secure data transmission.</a:t>
            </a: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1" y="771730"/>
            <a:ext cx="11029616" cy="530296"/>
          </a:xfrm>
        </p:spPr>
        <p:txBody>
          <a:bodyPr>
            <a:noAutofit/>
          </a:bodyPr>
          <a:lstStyle/>
          <a:p>
            <a:r>
              <a:rPr lang="en-IN" sz="32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769806"/>
            <a:ext cx="11029615" cy="4205544"/>
          </a:xfrm>
        </p:spPr>
        <p:txBody>
          <a:bodyPr>
            <a:normAutofit/>
          </a:bodyPr>
          <a:lstStyle/>
          <a:p>
            <a:pPr marL="0" indent="0">
              <a:buNone/>
            </a:pPr>
            <a:r>
              <a:rPr lang="en-IN" sz="2800" i="1" dirty="0">
                <a:solidFill>
                  <a:schemeClr val="accent2"/>
                </a:solidFill>
                <a:hlinkClick r:id="rId2">
                  <a:extLst>
                    <a:ext uri="{A12FA001-AC4F-418D-AE19-62706E023703}">
                      <ahyp:hlinkClr xmlns:ahyp="http://schemas.microsoft.com/office/drawing/2018/hyperlinkcolor" val="tx"/>
                    </a:ext>
                  </a:extLst>
                </a:hlinkClick>
              </a:rPr>
              <a:t>https://github.com/SuhasMartha/Steganography</a:t>
            </a:r>
            <a:endParaRPr lang="en-IN" sz="2800" i="1" dirty="0">
              <a:solidFill>
                <a:schemeClr val="accent2"/>
              </a:solidFill>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486509" y="697175"/>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9A556D1-1028-39D6-E313-E423E8E28AD3}"/>
              </a:ext>
            </a:extLst>
          </p:cNvPr>
          <p:cNvSpPr>
            <a:spLocks noGrp="1" noChangeArrowheads="1"/>
          </p:cNvSpPr>
          <p:nvPr>
            <p:ph idx="1"/>
          </p:nvPr>
        </p:nvSpPr>
        <p:spPr bwMode="auto">
          <a:xfrm>
            <a:off x="581192" y="2515304"/>
            <a:ext cx="1093493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Implementation of AI-based steganalysis resistance.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of frequency domain techniques like DCT and DWT for improved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Support for hiding data in audio and video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Cloud integration for remote secure communication.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8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19432" y="737419"/>
            <a:ext cx="10745741" cy="609600"/>
          </a:xfrm>
        </p:spPr>
        <p:txBody>
          <a:bodyPr>
            <a:normAutofit/>
          </a:bodyPr>
          <a:lstStyle/>
          <a:p>
            <a:r>
              <a:rPr lang="en-US" sz="32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501643"/>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 </a:t>
            </a:r>
          </a:p>
          <a:p>
            <a:pPr marL="305435" indent="-305435"/>
            <a:r>
              <a:rPr lang="en-US" sz="2000" dirty="0">
                <a:latin typeface="Arial"/>
                <a:ea typeface="+mn-lt"/>
                <a:cs typeface="Arial"/>
              </a:rPr>
              <a:t>Technology used</a:t>
            </a:r>
            <a:endParaRPr lang="en-US" dirty="0">
              <a:latin typeface="Arial"/>
              <a:cs typeface="Arial"/>
            </a:endParaRPr>
          </a:p>
          <a:p>
            <a:pPr marL="305435" indent="-305435"/>
            <a:r>
              <a:rPr lang="en-US" sz="2000" dirty="0">
                <a:latin typeface="Arial"/>
                <a:ea typeface="+mn-lt"/>
                <a:cs typeface="+mn-lt"/>
              </a:rPr>
              <a:t>Wow factor </a:t>
            </a:r>
          </a:p>
          <a:p>
            <a:pPr marL="305435" indent="-305435"/>
            <a:r>
              <a:rPr lang="en-US" sz="2000" dirty="0">
                <a:latin typeface="Arial"/>
                <a:ea typeface="+mn-lt"/>
                <a:cs typeface="+mn-lt"/>
              </a:rPr>
              <a:t>End users</a:t>
            </a:r>
          </a:p>
          <a:p>
            <a:pPr marL="305435" indent="-305435"/>
            <a:r>
              <a:rPr lang="en-US" sz="2000" dirty="0">
                <a:latin typeface="Arial"/>
                <a:ea typeface="+mn-lt"/>
                <a:cs typeface="+mn-lt"/>
              </a:rPr>
              <a:t>Result</a:t>
            </a:r>
          </a:p>
          <a:p>
            <a:pPr marL="305435" indent="-305435"/>
            <a:r>
              <a:rPr lang="en-US" sz="2000" dirty="0">
                <a:latin typeface="Arial"/>
                <a:ea typeface="+mn-lt"/>
                <a:cs typeface="+mn-lt"/>
              </a:rPr>
              <a:t>Conclusion</a:t>
            </a:r>
          </a:p>
          <a:p>
            <a:pPr marL="305435" indent="-305435"/>
            <a:r>
              <a:rPr lang="en-US" sz="2000" dirty="0">
                <a:latin typeface="Arial"/>
                <a:ea typeface="+mn-lt"/>
                <a:cs typeface="+mn-lt"/>
              </a:rPr>
              <a:t>Git-hub Link</a:t>
            </a:r>
          </a:p>
          <a:p>
            <a:pPr marL="305435" indent="-305435"/>
            <a:r>
              <a:rPr lang="en-US" sz="2000" dirty="0">
                <a:latin typeface="Arial"/>
                <a:ea typeface="+mn-lt"/>
                <a:cs typeface="+mn-lt"/>
              </a:rPr>
              <a:t>Future scope</a:t>
            </a:r>
          </a:p>
          <a:p>
            <a:pPr marL="0" indent="0">
              <a:buNone/>
            </a:pPr>
            <a:endParaRPr lang="en-US" sz="2000" dirty="0">
              <a:latin typeface="Arial"/>
              <a:ea typeface="+mn-lt"/>
              <a:cs typeface="+mn-lt"/>
            </a:endParaRPr>
          </a:p>
          <a:p>
            <a:pPr marL="305435" indent="-305435"/>
            <a:endParaRPr lang="en-US" sz="2000"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3980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70104"/>
            <a:ext cx="11029615" cy="4540852"/>
          </a:xfrm>
        </p:spPr>
        <p:txBody>
          <a:bodyPr>
            <a:normAutofit/>
          </a:bodyPr>
          <a:lstStyle/>
          <a:p>
            <a:pPr marL="0" indent="0">
              <a:buNone/>
            </a:pPr>
            <a:r>
              <a:rPr lang="en-US" sz="3200" dirty="0">
                <a:latin typeface="Arial" panose="020B0604020202020204" pitchFamily="34" charset="0"/>
                <a:cs typeface="Arial" panose="020B0604020202020204" pitchFamily="34" charset="0"/>
              </a:rPr>
              <a:t>With the rise in cybersecurity threats, confidential data transmission is at risk. Traditional encryption methods attract attention, making them susceptible to attacks. This project focuses on securely hiding data within images using steganography techniques to ensure secret communication without raising suspicion.</a:t>
            </a:r>
            <a:endParaRPr lang="en-IN" sz="3200" dirty="0">
              <a:solidFill>
                <a:srgbClr val="0F0F0F"/>
              </a:solidFill>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63097"/>
            <a:ext cx="11029616" cy="433013"/>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Rectangle 2">
            <a:extLst>
              <a:ext uri="{FF2B5EF4-FFF2-40B4-BE49-F238E27FC236}">
                <a16:creationId xmlns:a16="http://schemas.microsoft.com/office/drawing/2014/main" id="{C6209C08-11CB-1BAB-0B05-257D78B9CACA}"/>
              </a:ext>
            </a:extLst>
          </p:cNvPr>
          <p:cNvSpPr>
            <a:spLocks noGrp="1" noChangeArrowheads="1"/>
          </p:cNvSpPr>
          <p:nvPr>
            <p:ph idx="1"/>
          </p:nvPr>
        </p:nvSpPr>
        <p:spPr bwMode="auto">
          <a:xfrm>
            <a:off x="452438" y="2516754"/>
            <a:ext cx="1102961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Libraries:</a:t>
            </a:r>
            <a:r>
              <a:rPr kumimoji="0" lang="en-US" altLang="en-US" sz="2800" b="0" i="0" u="none" strike="noStrike" cap="none" normalizeH="0" baseline="0" dirty="0">
                <a:ln>
                  <a:noFill/>
                </a:ln>
                <a:solidFill>
                  <a:schemeClr val="tx1"/>
                </a:solidFill>
                <a:effectLst/>
                <a:latin typeface="Arial" panose="020B0604020202020204" pitchFamily="34" charset="0"/>
              </a:rPr>
              <a:t> OpenCV, NumPy, Pillow (PIL)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Steganography Technique:</a:t>
            </a:r>
            <a:r>
              <a:rPr kumimoji="0" lang="en-US" altLang="en-US" sz="2800" b="0" i="0" u="none" strike="noStrike" cap="none" normalizeH="0" baseline="0" dirty="0">
                <a:ln>
                  <a:noFill/>
                </a:ln>
                <a:solidFill>
                  <a:schemeClr val="tx1"/>
                </a:solidFill>
                <a:effectLst/>
                <a:latin typeface="Arial" panose="020B0604020202020204" pitchFamily="34" charset="0"/>
              </a:rPr>
              <a:t> Least Significant Bit (LSB)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GUI (if applicable):</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Tkinter</a:t>
            </a:r>
            <a:r>
              <a:rPr kumimoji="0" lang="en-US" altLang="en-US" sz="2800" b="0"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err="1">
                <a:ln>
                  <a:noFill/>
                </a:ln>
                <a:solidFill>
                  <a:schemeClr val="tx1"/>
                </a:solidFill>
                <a:effectLst/>
                <a:latin typeface="Arial" panose="020B0604020202020204" pitchFamily="34" charset="0"/>
              </a:rPr>
              <a:t>PyQt</a:t>
            </a:r>
            <a:r>
              <a:rPr kumimoji="0" lang="en-US" altLang="en-US" sz="2800" b="0" i="0" u="none" strike="noStrike" cap="none" normalizeH="0" baseline="0" dirty="0">
                <a:ln>
                  <a:noFill/>
                </a:ln>
                <a:solidFill>
                  <a:schemeClr val="tx1"/>
                </a:solidFill>
                <a:effectLst/>
                <a:latin typeface="Arial" panose="020B0604020202020204" pitchFamily="34" charset="0"/>
              </a:rPr>
              <a:t> for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Encryption:</a:t>
            </a:r>
            <a:r>
              <a:rPr kumimoji="0" lang="en-US" altLang="en-US" sz="2800" b="0" i="0" u="none" strike="noStrike" cap="none" normalizeH="0" baseline="0" dirty="0">
                <a:ln>
                  <a:noFill/>
                </a:ln>
                <a:solidFill>
                  <a:schemeClr val="tx1"/>
                </a:solidFill>
                <a:effectLst/>
                <a:latin typeface="Arial" panose="020B0604020202020204" pitchFamily="34" charset="0"/>
              </a:rPr>
              <a:t> AES-256 for additional security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0556"/>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9BEB6291-E85A-D450-86A8-885E1DB388BE}"/>
              </a:ext>
            </a:extLst>
          </p:cNvPr>
          <p:cNvSpPr>
            <a:spLocks noGrp="1" noChangeArrowheads="1"/>
          </p:cNvSpPr>
          <p:nvPr>
            <p:ph idx="1"/>
          </p:nvPr>
        </p:nvSpPr>
        <p:spPr bwMode="auto">
          <a:xfrm>
            <a:off x="581192" y="1868973"/>
            <a:ext cx="1094221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Dual-layer Security:</a:t>
            </a:r>
            <a:r>
              <a:rPr kumimoji="0" lang="en-US" altLang="en-US" sz="2800" b="0" i="0" u="none" strike="noStrike" cap="none" normalizeH="0" baseline="0" dirty="0">
                <a:ln>
                  <a:noFill/>
                </a:ln>
                <a:solidFill>
                  <a:schemeClr val="tx1"/>
                </a:solidFill>
                <a:effectLst/>
                <a:latin typeface="Arial" panose="020B0604020202020204" pitchFamily="34" charset="0"/>
              </a:rPr>
              <a:t> Combines steganography with encryption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High Capacity:</a:t>
            </a:r>
            <a:r>
              <a:rPr kumimoji="0" lang="en-US" altLang="en-US" sz="2800" b="0" i="0" u="none" strike="noStrike" cap="none" normalizeH="0" baseline="0" dirty="0">
                <a:ln>
                  <a:noFill/>
                </a:ln>
                <a:solidFill>
                  <a:schemeClr val="tx1"/>
                </a:solidFill>
                <a:effectLst/>
                <a:latin typeface="Arial" panose="020B0604020202020204" pitchFamily="34" charset="0"/>
              </a:rPr>
              <a:t> Supports large data hiding without noticeable image distortion.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Automated Extraction:</a:t>
            </a:r>
            <a:r>
              <a:rPr kumimoji="0" lang="en-US" altLang="en-US" sz="2800" b="0" i="0" u="none" strike="noStrike" cap="none" normalizeH="0" baseline="0" dirty="0">
                <a:ln>
                  <a:noFill/>
                </a:ln>
                <a:solidFill>
                  <a:schemeClr val="tx1"/>
                </a:solidFill>
                <a:effectLst/>
                <a:latin typeface="Arial" panose="020B0604020202020204" pitchFamily="34" charset="0"/>
              </a:rPr>
              <a:t> Users can retrieve hidden messages with minimal effort.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2800" b="0" i="0" u="none" strike="noStrike" cap="none" normalizeH="0" baseline="0" dirty="0">
                <a:ln>
                  <a:noFill/>
                </a:ln>
                <a:solidFill>
                  <a:schemeClr val="tx1"/>
                </a:solidFill>
                <a:effectLst/>
                <a:latin typeface="Arial" panose="020B0604020202020204" pitchFamily="34" charset="0"/>
              </a:rPr>
              <a:t> Works on multiple operating systems.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71730"/>
            <a:ext cx="11029616" cy="530296"/>
          </a:xfrm>
        </p:spPr>
        <p:txBody>
          <a:bodyPr>
            <a:noAutofit/>
          </a:bodyPr>
          <a:lstStyle/>
          <a:p>
            <a:r>
              <a:rPr lang="en-IN" sz="3200" dirty="0">
                <a:solidFill>
                  <a:schemeClr val="accent1"/>
                </a:solidFill>
              </a:rPr>
              <a:t>End users</a:t>
            </a:r>
          </a:p>
        </p:txBody>
      </p:sp>
      <p:sp>
        <p:nvSpPr>
          <p:cNvPr id="4" name="Rectangle 1">
            <a:extLst>
              <a:ext uri="{FF2B5EF4-FFF2-40B4-BE49-F238E27FC236}">
                <a16:creationId xmlns:a16="http://schemas.microsoft.com/office/drawing/2014/main" id="{F63C8B87-4C99-1CCF-385E-013263447FE0}"/>
              </a:ext>
            </a:extLst>
          </p:cNvPr>
          <p:cNvSpPr>
            <a:spLocks noGrp="1" noChangeArrowheads="1"/>
          </p:cNvSpPr>
          <p:nvPr>
            <p:ph idx="1"/>
          </p:nvPr>
        </p:nvSpPr>
        <p:spPr bwMode="auto">
          <a:xfrm>
            <a:off x="581025" y="2141429"/>
            <a:ext cx="1102961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Government &amp; Intelligence Agencies</a:t>
            </a:r>
            <a:r>
              <a:rPr kumimoji="0" lang="en-US" altLang="en-US" sz="2800" b="0" i="0" u="none" strike="noStrike" cap="none" normalizeH="0" baseline="0" dirty="0">
                <a:ln>
                  <a:noFill/>
                </a:ln>
                <a:solidFill>
                  <a:schemeClr val="tx1"/>
                </a:solidFill>
                <a:effectLst/>
                <a:latin typeface="Arial" panose="020B0604020202020204" pitchFamily="34" charset="0"/>
              </a:rPr>
              <a:t> – Secure communication for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Journalists &amp; Activists</a:t>
            </a:r>
            <a:r>
              <a:rPr kumimoji="0" lang="en-US" altLang="en-US" sz="2800" b="0" i="0" u="none" strike="noStrike" cap="none" normalizeH="0" baseline="0" dirty="0">
                <a:ln>
                  <a:noFill/>
                </a:ln>
                <a:solidFill>
                  <a:schemeClr val="tx1"/>
                </a:solidFill>
                <a:effectLst/>
                <a:latin typeface="Arial" panose="020B0604020202020204" pitchFamily="34" charset="0"/>
              </a:rPr>
              <a:t> – Hiding critical information in images for anonymity.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Corporate Sector</a:t>
            </a:r>
            <a:r>
              <a:rPr kumimoji="0" lang="en-US" altLang="en-US" sz="2800" b="0" i="0" u="none" strike="noStrike" cap="none" normalizeH="0" baseline="0" dirty="0">
                <a:ln>
                  <a:noFill/>
                </a:ln>
                <a:solidFill>
                  <a:schemeClr val="tx1"/>
                </a:solidFill>
                <a:effectLst/>
                <a:latin typeface="Arial" panose="020B0604020202020204" pitchFamily="34" charset="0"/>
              </a:rPr>
              <a:t> – Secure document transmission without suspicion.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General Users</a:t>
            </a:r>
            <a:r>
              <a:rPr kumimoji="0" lang="en-US" altLang="en-US" sz="2800" b="0" i="0" u="none" strike="noStrike" cap="none" normalizeH="0" baseline="0" dirty="0">
                <a:ln>
                  <a:noFill/>
                </a:ln>
                <a:solidFill>
                  <a:schemeClr val="tx1"/>
                </a:solidFill>
                <a:effectLst/>
                <a:latin typeface="Arial" panose="020B0604020202020204" pitchFamily="34" charset="0"/>
              </a:rPr>
              <a:t> – Personal data protection and private messaging.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200" dirty="0">
                <a:solidFill>
                  <a:schemeClr val="accent1"/>
                </a:solidFill>
              </a:rPr>
              <a:t>Results</a:t>
            </a:r>
          </a:p>
        </p:txBody>
      </p:sp>
      <p:pic>
        <p:nvPicPr>
          <p:cNvPr id="5" name="Content Placeholder 4">
            <a:extLst>
              <a:ext uri="{FF2B5EF4-FFF2-40B4-BE49-F238E27FC236}">
                <a16:creationId xmlns:a16="http://schemas.microsoft.com/office/drawing/2014/main" id="{5F271115-069C-2CFB-14C9-FEFC9ADEDF98}"/>
              </a:ext>
            </a:extLst>
          </p:cNvPr>
          <p:cNvPicPr>
            <a:picLocks noGrp="1" noChangeAspect="1"/>
          </p:cNvPicPr>
          <p:nvPr>
            <p:ph idx="1"/>
          </p:nvPr>
        </p:nvPicPr>
        <p:blipFill>
          <a:blip r:embed="rId2"/>
          <a:stretch>
            <a:fillRect/>
          </a:stretch>
        </p:blipFill>
        <p:spPr>
          <a:xfrm>
            <a:off x="898154" y="1301750"/>
            <a:ext cx="1039569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65528-BC85-F5A7-69E4-6CEAC4387F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44A80-B0F9-95B6-22FA-636BAA2C283B}"/>
              </a:ext>
            </a:extLst>
          </p:cNvPr>
          <p:cNvSpPr>
            <a:spLocks noGrp="1"/>
          </p:cNvSpPr>
          <p:nvPr>
            <p:ph type="title"/>
          </p:nvPr>
        </p:nvSpPr>
        <p:spPr/>
        <p:txBody>
          <a:bodyPr>
            <a:noAutofit/>
          </a:bodyPr>
          <a:lstStyle/>
          <a:p>
            <a:r>
              <a:rPr lang="en-IN" sz="3200" dirty="0">
                <a:solidFill>
                  <a:schemeClr val="accent1"/>
                </a:solidFill>
              </a:rPr>
              <a:t>Results</a:t>
            </a:r>
          </a:p>
        </p:txBody>
      </p:sp>
      <p:pic>
        <p:nvPicPr>
          <p:cNvPr id="7" name="Content Placeholder 6">
            <a:extLst>
              <a:ext uri="{FF2B5EF4-FFF2-40B4-BE49-F238E27FC236}">
                <a16:creationId xmlns:a16="http://schemas.microsoft.com/office/drawing/2014/main" id="{6FCE19CF-D70D-4BA2-2EE6-1D996F19952C}"/>
              </a:ext>
            </a:extLst>
          </p:cNvPr>
          <p:cNvPicPr>
            <a:picLocks noGrp="1" noChangeAspect="1"/>
          </p:cNvPicPr>
          <p:nvPr>
            <p:ph idx="1"/>
          </p:nvPr>
        </p:nvPicPr>
        <p:blipFill>
          <a:blip r:embed="rId2"/>
          <a:stretch>
            <a:fillRect/>
          </a:stretch>
        </p:blipFill>
        <p:spPr>
          <a:xfrm>
            <a:off x="581025" y="1409154"/>
            <a:ext cx="11029950" cy="4458791"/>
          </a:xfrm>
        </p:spPr>
      </p:pic>
    </p:spTree>
    <p:extLst>
      <p:ext uri="{BB962C8B-B14F-4D97-AF65-F5344CB8AC3E}">
        <p14:creationId xmlns:p14="http://schemas.microsoft.com/office/powerpoint/2010/main" val="60084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FCF06-D484-C1B4-B0E0-E5CC32F84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9D356-FB5A-702A-520D-47B33BD47BC5}"/>
              </a:ext>
            </a:extLst>
          </p:cNvPr>
          <p:cNvSpPr>
            <a:spLocks noGrp="1"/>
          </p:cNvSpPr>
          <p:nvPr>
            <p:ph type="title"/>
          </p:nvPr>
        </p:nvSpPr>
        <p:spPr/>
        <p:txBody>
          <a:bodyPr>
            <a:noAutofit/>
          </a:bodyPr>
          <a:lstStyle/>
          <a:p>
            <a:r>
              <a:rPr lang="en-IN" sz="3200" dirty="0">
                <a:solidFill>
                  <a:schemeClr val="accent1"/>
                </a:solidFill>
              </a:rPr>
              <a:t>Results</a:t>
            </a:r>
          </a:p>
        </p:txBody>
      </p:sp>
      <p:pic>
        <p:nvPicPr>
          <p:cNvPr id="7" name="Content Placeholder 6">
            <a:extLst>
              <a:ext uri="{FF2B5EF4-FFF2-40B4-BE49-F238E27FC236}">
                <a16:creationId xmlns:a16="http://schemas.microsoft.com/office/drawing/2014/main" id="{5D6E94EF-ACAF-9A64-2F0C-25B71E0F1D27}"/>
              </a:ext>
            </a:extLst>
          </p:cNvPr>
          <p:cNvPicPr>
            <a:picLocks noGrp="1" noChangeAspect="1"/>
          </p:cNvPicPr>
          <p:nvPr>
            <p:ph idx="1"/>
          </p:nvPr>
        </p:nvPicPr>
        <p:blipFill>
          <a:blip r:embed="rId2"/>
          <a:stretch>
            <a:fillRect/>
          </a:stretch>
        </p:blipFill>
        <p:spPr>
          <a:xfrm>
            <a:off x="841690" y="1301750"/>
            <a:ext cx="10508619" cy="4673600"/>
          </a:xfrm>
        </p:spPr>
      </p:pic>
    </p:spTree>
    <p:extLst>
      <p:ext uri="{BB962C8B-B14F-4D97-AF65-F5344CB8AC3E}">
        <p14:creationId xmlns:p14="http://schemas.microsoft.com/office/powerpoint/2010/main" val="37597607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237</TotalTime>
  <Words>332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PowerPoint Presentation</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Suhas Martha</cp:lastModifiedBy>
  <cp:revision>28</cp:revision>
  <dcterms:created xsi:type="dcterms:W3CDTF">2021-05-26T16:50:10Z</dcterms:created>
  <dcterms:modified xsi:type="dcterms:W3CDTF">2025-03-02T11:18:05Z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