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7"/>
  </p:notesMasterIdLst>
  <p:sldIdLst>
    <p:sldId id="256" r:id="rId2"/>
    <p:sldId id="317" r:id="rId3"/>
    <p:sldId id="294" r:id="rId4"/>
    <p:sldId id="295" r:id="rId5"/>
    <p:sldId id="318" r:id="rId6"/>
    <p:sldId id="319" r:id="rId7"/>
    <p:sldId id="351" r:id="rId8"/>
    <p:sldId id="352" r:id="rId9"/>
    <p:sldId id="353" r:id="rId10"/>
    <p:sldId id="320" r:id="rId11"/>
    <p:sldId id="355" r:id="rId12"/>
    <p:sldId id="356" r:id="rId13"/>
    <p:sldId id="357" r:id="rId14"/>
    <p:sldId id="346" r:id="rId15"/>
    <p:sldId id="350" r:id="rId16"/>
    <p:sldId id="326" r:id="rId17"/>
    <p:sldId id="327" r:id="rId18"/>
    <p:sldId id="328" r:id="rId19"/>
    <p:sldId id="330" r:id="rId20"/>
    <p:sldId id="329" r:id="rId21"/>
    <p:sldId id="331" r:id="rId22"/>
    <p:sldId id="333" r:id="rId23"/>
    <p:sldId id="332" r:id="rId24"/>
    <p:sldId id="337" r:id="rId25"/>
    <p:sldId id="334" r:id="rId26"/>
    <p:sldId id="335" r:id="rId27"/>
    <p:sldId id="336" r:id="rId28"/>
    <p:sldId id="338" r:id="rId29"/>
    <p:sldId id="339" r:id="rId30"/>
    <p:sldId id="348" r:id="rId31"/>
    <p:sldId id="349" r:id="rId32"/>
    <p:sldId id="345" r:id="rId33"/>
    <p:sldId id="322" r:id="rId34"/>
    <p:sldId id="354" r:id="rId35"/>
    <p:sldId id="323"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76" autoAdjust="0"/>
    <p:restoredTop sz="94660"/>
  </p:normalViewPr>
  <p:slideViewPr>
    <p:cSldViewPr snapToGrid="0">
      <p:cViewPr>
        <p:scale>
          <a:sx n="66" d="100"/>
          <a:sy n="66" d="100"/>
        </p:scale>
        <p:origin x="954" y="228"/>
      </p:cViewPr>
      <p:guideLst>
        <p:guide orient="horz" pos="2160"/>
        <p:guide pos="3840"/>
      </p:guideLst>
    </p:cSldViewPr>
  </p:slideViewPr>
  <p:notesTextViewPr>
    <p:cViewPr>
      <p:scale>
        <a:sx n="1" d="1"/>
        <a:sy n="1" d="1"/>
      </p:scale>
      <p:origin x="0" y="0"/>
    </p:cViewPr>
  </p:notesTextViewPr>
  <p:sorterViewPr>
    <p:cViewPr>
      <p:scale>
        <a:sx n="92" d="100"/>
        <a:sy n="92" d="100"/>
      </p:scale>
      <p:origin x="0" y="-731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7/26/2021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7/26/2021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7/26/2021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7/26/2021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t>7/26/2021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t>7/26/2021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t>7/26/2021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7/26/2021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7/26/2021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7/26/2021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7/26/2021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t>7/26/2021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t>7/26/2021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t>7/26/2021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t>7/26/2021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t>7/26/2021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t>7/26/2021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t>7/26/2021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mc:AlternateContent xmlns:mc="http://schemas.openxmlformats.org/markup-compatibility/2006" xmlns:p14="http://schemas.microsoft.com/office/powerpoint/2010/main">
    <mc:Choice Requires="p14">
      <p:transition/>
    </mc:Choice>
    <mc:Fallback xmlns="">
      <p:transition/>
    </mc:Fallback>
  </mc:AlternateConten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3903980" y="2927985"/>
            <a:ext cx="6026785" cy="2784475"/>
          </a:xfrm>
          <a:prstGeom prst="rect">
            <a:avLst/>
          </a:prstGeom>
          <a:noFill/>
        </p:spPr>
        <p:txBody>
          <a:bodyPr wrap="square" lIns="91440" tIns="45720" rIns="91440" bIns="45720" rtlCol="0" anchor="t">
            <a:spAutoFit/>
          </a:bodyPr>
          <a:lstStyle/>
          <a:p>
            <a:r>
              <a:rPr lang="en-US" sz="2500" dirty="0">
                <a:latin typeface="Times New Roman" panose="02020603050405020304" pitchFamily="18" charset="0"/>
                <a:ea typeface="+mn-lt"/>
                <a:cs typeface="Times New Roman" panose="02020603050405020304" pitchFamily="18" charset="0"/>
              </a:rPr>
              <a:t>Suhas Meda</a:t>
            </a:r>
            <a:r>
              <a:rPr lang="en-IN" sz="2500" dirty="0">
                <a:latin typeface="Times New Roman" panose="02020603050405020304" pitchFamily="18" charset="0"/>
                <a:cs typeface="Times New Roman" panose="02020603050405020304" pitchFamily="18" charset="0"/>
              </a:rPr>
              <a:t>                            1DS17CS749</a:t>
            </a:r>
            <a:endParaRPr lang="en-US" sz="2500" dirty="0">
              <a:latin typeface="Times New Roman" panose="02020603050405020304" pitchFamily="18" charset="0"/>
              <a:cs typeface="Times New Roman" panose="02020603050405020304" pitchFamily="18" charset="0"/>
            </a:endParaRPr>
          </a:p>
          <a:p>
            <a:r>
              <a:rPr lang="en-US" sz="2500" dirty="0">
                <a:latin typeface="Times New Roman" panose="02020603050405020304" pitchFamily="18" charset="0"/>
                <a:ea typeface="+mn-lt"/>
                <a:cs typeface="Times New Roman" panose="02020603050405020304" pitchFamily="18" charset="0"/>
              </a:rPr>
              <a:t>Raj Kumar Singh </a:t>
            </a:r>
            <a:r>
              <a:rPr lang="en-IN" sz="2500" dirty="0">
                <a:latin typeface="Times New Roman" panose="02020603050405020304" pitchFamily="18" charset="0"/>
                <a:cs typeface="Times New Roman" panose="02020603050405020304" pitchFamily="18" charset="0"/>
              </a:rPr>
              <a:t>                   1DS17CS741</a:t>
            </a:r>
          </a:p>
          <a:p>
            <a:r>
              <a:rPr lang="en-US" sz="2500" dirty="0">
                <a:latin typeface="Times New Roman" panose="02020603050405020304" pitchFamily="18" charset="0"/>
                <a:ea typeface="+mn-lt"/>
                <a:cs typeface="Times New Roman" panose="02020603050405020304" pitchFamily="18" charset="0"/>
              </a:rPr>
              <a:t>Paran Sarmah</a:t>
            </a:r>
            <a:r>
              <a:rPr lang="en-IN" sz="2500" dirty="0">
                <a:latin typeface="Times New Roman" panose="02020603050405020304" pitchFamily="18" charset="0"/>
                <a:cs typeface="Times New Roman" panose="02020603050405020304" pitchFamily="18" charset="0"/>
              </a:rPr>
              <a:t>                         1DS17CS736</a:t>
            </a:r>
          </a:p>
          <a:p>
            <a:r>
              <a:rPr lang="en-IN" sz="2500" dirty="0">
                <a:latin typeface="Times New Roman" panose="02020603050405020304" pitchFamily="18" charset="0"/>
                <a:cs typeface="Times New Roman" panose="02020603050405020304" pitchFamily="18" charset="0"/>
              </a:rPr>
              <a:t>		</a:t>
            </a:r>
          </a:p>
          <a:p>
            <a:pPr algn="l"/>
            <a:r>
              <a:rPr lang="en-IN" sz="2500" dirty="0">
                <a:latin typeface="Times New Roman" panose="02020603050405020304" pitchFamily="18" charset="0"/>
                <a:cs typeface="Times New Roman" panose="02020603050405020304" pitchFamily="18" charset="0"/>
              </a:rPr>
              <a:t>		    DR.Mahammed Tajuddin</a:t>
            </a:r>
          </a:p>
          <a:p>
            <a:pPr algn="l"/>
            <a:r>
              <a:rPr lang="en-IN" sz="2500" dirty="0">
                <a:latin typeface="Times New Roman" panose="02020603050405020304" pitchFamily="18" charset="0"/>
                <a:cs typeface="Times New Roman" panose="02020603050405020304" pitchFamily="18" charset="0"/>
              </a:rPr>
              <a:t>			    Asst. Professor</a:t>
            </a:r>
          </a:p>
          <a:p>
            <a:pPr algn="l"/>
            <a:r>
              <a:rPr lang="en-IN" sz="2500" dirty="0">
                <a:latin typeface="Times New Roman" panose="02020603050405020304" pitchFamily="18" charset="0"/>
                <a:cs typeface="Times New Roman" panose="02020603050405020304" pitchFamily="18" charset="0"/>
              </a:rPr>
              <a:t>			     Dept of CSE             </a:t>
            </a:r>
          </a:p>
        </p:txBody>
      </p:sp>
      <p:sp>
        <p:nvSpPr>
          <p:cNvPr id="5" name="Rectangle 4"/>
          <p:cNvSpPr/>
          <p:nvPr/>
        </p:nvSpPr>
        <p:spPr>
          <a:xfrm>
            <a:off x="1493520" y="663575"/>
            <a:ext cx="10510520" cy="1322070"/>
          </a:xfrm>
          <a:prstGeom prst="rect">
            <a:avLst/>
          </a:prstGeom>
          <a:ln>
            <a:solidFill>
              <a:schemeClr val="accent1"/>
            </a:solidFill>
          </a:ln>
        </p:spPr>
        <p:txBody>
          <a:bodyPr wrap="square" lIns="91440" tIns="45720" rIns="91440" bIns="45720" anchor="t">
            <a:spAutoFit/>
          </a:bodyPr>
          <a:lstStyle/>
          <a:p>
            <a:pPr algn="ctr"/>
            <a:r>
              <a:rPr lang="en-IN" sz="4000" b="1" dirty="0">
                <a:solidFill>
                  <a:srgbClr val="C00000"/>
                </a:solidFill>
                <a:latin typeface="Times New Roman" panose="02020603050405020304"/>
                <a:cs typeface="Times New Roman" panose="02020603050405020304"/>
              </a:rPr>
              <a:t>“Real Time Software Based Communication System for Speech and Hearing Impaired”</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altLang="en-US" b="1">
                <a:latin typeface="Times New Roman" panose="02020603050405020304" pitchFamily="18" charset="0"/>
                <a:cs typeface="Times New Roman" panose="02020603050405020304" pitchFamily="18" charset="0"/>
              </a:rPr>
              <a:t>System Diagram</a:t>
            </a:r>
          </a:p>
        </p:txBody>
      </p:sp>
      <p:pic>
        <p:nvPicPr>
          <p:cNvPr id="3" name="Content Placeholder 2"/>
          <p:cNvPicPr>
            <a:picLocks noGrp="1" noChangeAspect="1"/>
          </p:cNvPicPr>
          <p:nvPr>
            <p:ph sz="half" idx="2"/>
          </p:nvPr>
        </p:nvPicPr>
        <p:blipFill>
          <a:blip r:embed="rId2"/>
          <a:srcRect l="21225" t="37056" r="34334" b="14943"/>
          <a:stretch>
            <a:fillRect/>
          </a:stretch>
        </p:blipFill>
        <p:spPr>
          <a:xfrm>
            <a:off x="1715135" y="1398270"/>
            <a:ext cx="10180320" cy="4572000"/>
          </a:xfrm>
          <a:prstGeom prst="rect">
            <a:avLst/>
          </a:prstGeom>
        </p:spPr>
      </p:pic>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3027" y="0"/>
            <a:ext cx="8911687" cy="760553"/>
          </a:xfrm>
        </p:spPr>
        <p:txBody>
          <a:bodyPr>
            <a:normAutofit/>
          </a:bodyPr>
          <a:lstStyle/>
          <a:p>
            <a:r>
              <a:rPr lang="en-IN" sz="2800" b="1" dirty="0" smtClean="0">
                <a:latin typeface="Times New Roman" panose="02020603050405020304" pitchFamily="18" charset="0"/>
                <a:cs typeface="Times New Roman" panose="02020603050405020304" pitchFamily="18" charset="0"/>
              </a:rPr>
              <a:t>System requirements</a:t>
            </a: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1783027" y="760552"/>
            <a:ext cx="9654230" cy="4817287"/>
          </a:xfrm>
        </p:spPr>
        <p:txBody>
          <a:bodyPr>
            <a:normAutofit fontScale="85000" lnSpcReduction="10000"/>
          </a:bodyPr>
          <a:lstStyle/>
          <a:p>
            <a:pPr lvl="0" algn="just"/>
            <a:r>
              <a:rPr lang="en-IN" b="1" dirty="0">
                <a:latin typeface="Times New Roman" panose="02020603050405020304" pitchFamily="18" charset="0"/>
                <a:cs typeface="Times New Roman" panose="02020603050405020304" pitchFamily="18" charset="0"/>
              </a:rPr>
              <a:t>Webcam</a:t>
            </a:r>
            <a:endParaRPr lang="en-IN" dirty="0">
              <a:latin typeface="Times New Roman" panose="02020603050405020304" pitchFamily="18" charset="0"/>
              <a:cs typeface="Times New Roman" panose="02020603050405020304" pitchFamily="18" charset="0"/>
            </a:endParaRPr>
          </a:p>
          <a:p>
            <a:pPr marL="0" indent="0" algn="just">
              <a:lnSpc>
                <a:spcPct val="120000"/>
              </a:lnSpc>
              <a:buNone/>
            </a:pPr>
            <a:r>
              <a:rPr lang="en-IN" dirty="0">
                <a:latin typeface="Times New Roman" panose="02020603050405020304" pitchFamily="18" charset="0"/>
                <a:cs typeface="Times New Roman" panose="02020603050405020304" pitchFamily="18" charset="0"/>
              </a:rPr>
              <a:t>Flex 14-IWL</a:t>
            </a:r>
          </a:p>
          <a:p>
            <a:pPr marL="0" indent="0" algn="just">
              <a:lnSpc>
                <a:spcPct val="120000"/>
              </a:lnSpc>
              <a:buNone/>
            </a:pPr>
            <a:r>
              <a:rPr lang="en-IN" dirty="0">
                <a:latin typeface="Times New Roman" panose="02020603050405020304" pitchFamily="18" charset="0"/>
                <a:cs typeface="Times New Roman" panose="02020603050405020304" pitchFamily="18" charset="0"/>
              </a:rPr>
              <a:t>CMOS camera</a:t>
            </a:r>
          </a:p>
          <a:p>
            <a:pPr marL="0" indent="0" algn="just">
              <a:lnSpc>
                <a:spcPct val="120000"/>
              </a:lnSpc>
              <a:buNone/>
            </a:pPr>
            <a:r>
              <a:rPr lang="en-IN" b="1" dirty="0">
                <a:latin typeface="Times New Roman" panose="02020603050405020304" pitchFamily="18" charset="0"/>
                <a:cs typeface="Times New Roman" panose="02020603050405020304" pitchFamily="18" charset="0"/>
              </a:rPr>
              <a:t>Packages Installed</a:t>
            </a:r>
            <a:endParaRPr lang="en-IN" dirty="0">
              <a:latin typeface="Times New Roman" panose="02020603050405020304" pitchFamily="18" charset="0"/>
              <a:cs typeface="Times New Roman" panose="02020603050405020304" pitchFamily="18" charset="0"/>
            </a:endParaRPr>
          </a:p>
          <a:p>
            <a:pPr algn="just">
              <a:lnSpc>
                <a:spcPct val="120000"/>
              </a:lnSpc>
            </a:pPr>
            <a:r>
              <a:rPr lang="en-IN" b="1" dirty="0" err="1">
                <a:latin typeface="Times New Roman" panose="02020603050405020304" pitchFamily="18" charset="0"/>
                <a:cs typeface="Times New Roman" panose="02020603050405020304" pitchFamily="18" charset="0"/>
              </a:rPr>
              <a:t>TensorFlow</a:t>
            </a:r>
            <a:endParaRPr lang="en-IN" dirty="0">
              <a:latin typeface="Times New Roman" panose="02020603050405020304" pitchFamily="18" charset="0"/>
              <a:cs typeface="Times New Roman" panose="02020603050405020304" pitchFamily="18" charset="0"/>
            </a:endParaRPr>
          </a:p>
          <a:p>
            <a:pPr marL="0" indent="0" algn="just">
              <a:lnSpc>
                <a:spcPct val="120000"/>
              </a:lnSpc>
              <a:buNone/>
            </a:pPr>
            <a:r>
              <a:rPr lang="en-IN" dirty="0" err="1">
                <a:latin typeface="Times New Roman" panose="02020603050405020304" pitchFamily="18" charset="0"/>
                <a:cs typeface="Times New Roman" panose="02020603050405020304" pitchFamily="18" charset="0"/>
              </a:rPr>
              <a:t>TensorFlow</a:t>
            </a:r>
            <a:r>
              <a:rPr lang="en-IN" dirty="0">
                <a:latin typeface="Times New Roman" panose="02020603050405020304" pitchFamily="18" charset="0"/>
                <a:cs typeface="Times New Roman" panose="02020603050405020304" pitchFamily="18" charset="0"/>
              </a:rPr>
              <a:t> is a machine learning end to end open source </a:t>
            </a:r>
            <a:r>
              <a:rPr lang="en-IN" dirty="0" smtClean="0">
                <a:latin typeface="Times New Roman" panose="02020603050405020304" pitchFamily="18" charset="0"/>
                <a:cs typeface="Times New Roman" panose="02020603050405020304" pitchFamily="18" charset="0"/>
              </a:rPr>
              <a:t>platform where </a:t>
            </a:r>
            <a:r>
              <a:rPr lang="en-IN" dirty="0">
                <a:latin typeface="Times New Roman" panose="02020603050405020304" pitchFamily="18" charset="0"/>
                <a:cs typeface="Times New Roman" panose="02020603050405020304" pitchFamily="18" charset="0"/>
              </a:rPr>
              <a:t>its libraries are used for processing images and to test and </a:t>
            </a:r>
            <a:r>
              <a:rPr lang="en-IN" dirty="0" smtClean="0">
                <a:latin typeface="Times New Roman" panose="02020603050405020304" pitchFamily="18" charset="0"/>
                <a:cs typeface="Times New Roman" panose="02020603050405020304" pitchFamily="18" charset="0"/>
              </a:rPr>
              <a:t>train the </a:t>
            </a:r>
            <a:r>
              <a:rPr lang="en-IN" dirty="0">
                <a:latin typeface="Times New Roman" panose="02020603050405020304" pitchFamily="18" charset="0"/>
                <a:cs typeface="Times New Roman" panose="02020603050405020304" pitchFamily="18" charset="0"/>
              </a:rPr>
              <a:t>model</a:t>
            </a: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algn="just">
              <a:lnSpc>
                <a:spcPct val="120000"/>
              </a:lnSpc>
            </a:pPr>
            <a:r>
              <a:rPr lang="en-IN" b="1" dirty="0">
                <a:latin typeface="Times New Roman" panose="02020603050405020304" pitchFamily="18" charset="0"/>
                <a:cs typeface="Times New Roman" panose="02020603050405020304" pitchFamily="18" charset="0"/>
              </a:rPr>
              <a:t>Object Detection</a:t>
            </a:r>
            <a:endParaRPr lang="en-IN" dirty="0">
              <a:latin typeface="Times New Roman" panose="02020603050405020304" pitchFamily="18" charset="0"/>
              <a:cs typeface="Times New Roman" panose="02020603050405020304" pitchFamily="18" charset="0"/>
            </a:endParaRPr>
          </a:p>
          <a:p>
            <a:pPr marL="0" indent="0" algn="just">
              <a:lnSpc>
                <a:spcPct val="120000"/>
              </a:lnSpc>
              <a:buNone/>
            </a:pPr>
            <a:r>
              <a:rPr lang="en-IN" dirty="0">
                <a:latin typeface="Times New Roman" panose="02020603050405020304" pitchFamily="18" charset="0"/>
                <a:cs typeface="Times New Roman" panose="02020603050405020304" pitchFamily="18" charset="0"/>
              </a:rPr>
              <a:t>Its API is used to detect the signs made from the webcam and </a:t>
            </a:r>
            <a:r>
              <a:rPr lang="en-IN" dirty="0" err="1" smtClean="0">
                <a:latin typeface="Times New Roman" panose="02020603050405020304" pitchFamily="18" charset="0"/>
                <a:cs typeface="Times New Roman" panose="02020603050405020304" pitchFamily="18" charset="0"/>
              </a:rPr>
              <a:t>providea</a:t>
            </a: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label for its conversion to human language</a:t>
            </a:r>
            <a:r>
              <a:rPr lang="en-IN" dirty="0" smtClean="0">
                <a:latin typeface="Times New Roman" panose="02020603050405020304" pitchFamily="18" charset="0"/>
                <a:cs typeface="Times New Roman" panose="02020603050405020304" pitchFamily="18" charset="0"/>
              </a:rPr>
              <a:t>.</a:t>
            </a:r>
          </a:p>
          <a:p>
            <a:pPr lvl="0" algn="just">
              <a:lnSpc>
                <a:spcPct val="120000"/>
              </a:lnSpc>
            </a:pPr>
            <a:r>
              <a:rPr lang="en-IN" b="1" dirty="0" err="1">
                <a:latin typeface="Times New Roman" panose="02020603050405020304" pitchFamily="18" charset="0"/>
                <a:cs typeface="Times New Roman" panose="02020603050405020304" pitchFamily="18" charset="0"/>
              </a:rPr>
              <a:t>Numpy</a:t>
            </a:r>
            <a:endParaRPr lang="en-IN" dirty="0">
              <a:latin typeface="Times New Roman" panose="02020603050405020304" pitchFamily="18" charset="0"/>
              <a:cs typeface="Times New Roman" panose="02020603050405020304" pitchFamily="18" charset="0"/>
            </a:endParaRPr>
          </a:p>
          <a:p>
            <a:pPr marL="0" indent="0" algn="just">
              <a:lnSpc>
                <a:spcPct val="120000"/>
              </a:lnSpc>
              <a:buNone/>
            </a:pPr>
            <a:r>
              <a:rPr lang="en-IN" dirty="0" err="1">
                <a:latin typeface="Times New Roman" panose="02020603050405020304" pitchFamily="18" charset="0"/>
                <a:cs typeface="Times New Roman" panose="02020603050405020304" pitchFamily="18" charset="0"/>
              </a:rPr>
              <a:t>NumPy</a:t>
            </a:r>
            <a:r>
              <a:rPr lang="en-IN" dirty="0">
                <a:latin typeface="Times New Roman" panose="02020603050405020304" pitchFamily="18" charset="0"/>
                <a:cs typeface="Times New Roman" panose="02020603050405020304" pitchFamily="18" charset="0"/>
              </a:rPr>
              <a:t> can be used as an efficient multi-dimensional container </a:t>
            </a:r>
            <a:r>
              <a:rPr lang="en-IN" dirty="0" smtClean="0">
                <a:latin typeface="Times New Roman" panose="02020603050405020304" pitchFamily="18" charset="0"/>
                <a:cs typeface="Times New Roman" panose="02020603050405020304" pitchFamily="18" charset="0"/>
              </a:rPr>
              <a:t>of generic </a:t>
            </a:r>
            <a:r>
              <a:rPr lang="en-IN" dirty="0">
                <a:latin typeface="Times New Roman" panose="02020603050405020304" pitchFamily="18" charset="0"/>
                <a:cs typeface="Times New Roman" panose="02020603050405020304" pitchFamily="18" charset="0"/>
              </a:rPr>
              <a:t>data. Arbitrary data-types can also be defined. This </a:t>
            </a:r>
            <a:r>
              <a:rPr lang="en-IN" dirty="0" smtClean="0">
                <a:latin typeface="Times New Roman" panose="02020603050405020304" pitchFamily="18" charset="0"/>
                <a:cs typeface="Times New Roman" panose="02020603050405020304" pitchFamily="18" charset="0"/>
              </a:rPr>
              <a:t>allows </a:t>
            </a:r>
            <a:r>
              <a:rPr lang="en-IN" dirty="0" err="1" smtClean="0">
                <a:latin typeface="Times New Roman" panose="02020603050405020304" pitchFamily="18" charset="0"/>
                <a:cs typeface="Times New Roman" panose="02020603050405020304" pitchFamily="18" charset="0"/>
              </a:rPr>
              <a:t>NumPy</a:t>
            </a: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to seamlessly and speedily integrate with a wide variety </a:t>
            </a:r>
            <a:r>
              <a:rPr lang="en-IN" dirty="0" smtClean="0">
                <a:latin typeface="Times New Roman" panose="02020603050405020304" pitchFamily="18" charset="0"/>
                <a:cs typeface="Times New Roman" panose="02020603050405020304" pitchFamily="18" charset="0"/>
              </a:rPr>
              <a:t>of databases </a:t>
            </a:r>
            <a:r>
              <a:rPr lang="en-IN" dirty="0">
                <a:latin typeface="Times New Roman" panose="02020603050405020304" pitchFamily="18" charset="0"/>
                <a:cs typeface="Times New Roman" panose="02020603050405020304" pitchFamily="18" charset="0"/>
              </a:rPr>
              <a:t>for our proposed </a:t>
            </a:r>
            <a:r>
              <a:rPr lang="en-IN" dirty="0" smtClean="0">
                <a:latin typeface="Times New Roman" panose="02020603050405020304" pitchFamily="18" charset="0"/>
                <a:cs typeface="Times New Roman" panose="02020603050405020304" pitchFamily="18" charset="0"/>
              </a:rPr>
              <a:t>work. It </a:t>
            </a:r>
            <a:r>
              <a:rPr lang="en-IN" dirty="0">
                <a:latin typeface="Times New Roman" panose="02020603050405020304" pitchFamily="18" charset="0"/>
                <a:cs typeface="Times New Roman" panose="02020603050405020304" pitchFamily="18" charset="0"/>
              </a:rPr>
              <a:t>provides a powerful N-dimensional array object </a:t>
            </a:r>
            <a:r>
              <a:rPr lang="en-IN" dirty="0" smtClean="0">
                <a:latin typeface="Times New Roman" panose="02020603050405020304" pitchFamily="18" charset="0"/>
                <a:cs typeface="Times New Roman" panose="02020603050405020304" pitchFamily="18" charset="0"/>
              </a:rPr>
              <a:t>sophisticated (broadcasting</a:t>
            </a:r>
            <a:r>
              <a:rPr lang="en-IN" dirty="0">
                <a:latin typeface="Times New Roman" panose="02020603050405020304" pitchFamily="18" charset="0"/>
                <a:cs typeface="Times New Roman" panose="02020603050405020304" pitchFamily="18" charset="0"/>
              </a:rPr>
              <a:t>) functions tools for integrating C/C++ code useful </a:t>
            </a:r>
            <a:r>
              <a:rPr lang="en-IN" dirty="0" smtClean="0">
                <a:latin typeface="Times New Roman" panose="02020603050405020304" pitchFamily="18" charset="0"/>
                <a:cs typeface="Times New Roman" panose="02020603050405020304" pitchFamily="18" charset="0"/>
              </a:rPr>
              <a:t>linear algebra</a:t>
            </a:r>
            <a:r>
              <a:rPr lang="en-IN" dirty="0">
                <a:latin typeface="Times New Roman" panose="02020603050405020304" pitchFamily="18" charset="0"/>
                <a:cs typeface="Times New Roman" panose="02020603050405020304" pitchFamily="18" charset="0"/>
              </a:rPr>
              <a:t>, Fourier transform, and random number capabilities,etc.</a:t>
            </a: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8816167"/>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698171" y="391886"/>
            <a:ext cx="9849395" cy="5519336"/>
          </a:xfrm>
        </p:spPr>
        <p:txBody>
          <a:bodyPr>
            <a:noAutofit/>
          </a:bodyPr>
          <a:lstStyle/>
          <a:p>
            <a:pPr algn="just">
              <a:lnSpc>
                <a:spcPct val="110000"/>
              </a:lnSpc>
            </a:pPr>
            <a:r>
              <a:rPr lang="en-IN" b="1" dirty="0">
                <a:latin typeface="Times New Roman" panose="02020603050405020304" pitchFamily="18" charset="0"/>
                <a:cs typeface="Times New Roman" panose="02020603050405020304" pitchFamily="18" charset="0"/>
              </a:rPr>
              <a:t>pyttsx3</a:t>
            </a:r>
            <a:endParaRPr lang="en-IN" dirty="0">
              <a:latin typeface="Times New Roman" panose="02020603050405020304" pitchFamily="18" charset="0"/>
              <a:cs typeface="Times New Roman" panose="02020603050405020304" pitchFamily="18" charset="0"/>
            </a:endParaRPr>
          </a:p>
          <a:p>
            <a:pPr marL="0" indent="0" algn="just">
              <a:lnSpc>
                <a:spcPct val="110000"/>
              </a:lnSpc>
              <a:buNone/>
            </a:pPr>
            <a:r>
              <a:rPr lang="en-IN" dirty="0">
                <a:latin typeface="Times New Roman" panose="02020603050405020304" pitchFamily="18" charset="0"/>
                <a:cs typeface="Times New Roman" panose="02020603050405020304" pitchFamily="18" charset="0"/>
              </a:rPr>
              <a:t>This is a library which help us to convert text to speech. </a:t>
            </a:r>
            <a:r>
              <a:rPr lang="en-IN" dirty="0" smtClean="0">
                <a:latin typeface="Times New Roman" panose="02020603050405020304" pitchFamily="18" charset="0"/>
                <a:cs typeface="Times New Roman" panose="02020603050405020304" pitchFamily="18" charset="0"/>
              </a:rPr>
              <a:t>Unlike alternative </a:t>
            </a:r>
            <a:r>
              <a:rPr lang="en-IN" dirty="0">
                <a:latin typeface="Times New Roman" panose="02020603050405020304" pitchFamily="18" charset="0"/>
                <a:cs typeface="Times New Roman" panose="02020603050405020304" pitchFamily="18" charset="0"/>
              </a:rPr>
              <a:t>library it works in both online and offline mode. It works </a:t>
            </a:r>
            <a:r>
              <a:rPr lang="en-IN" dirty="0" smtClean="0">
                <a:latin typeface="Times New Roman" panose="02020603050405020304" pitchFamily="18" charset="0"/>
                <a:cs typeface="Times New Roman" panose="02020603050405020304" pitchFamily="18" charset="0"/>
              </a:rPr>
              <a:t>in both </a:t>
            </a:r>
            <a:r>
              <a:rPr lang="en-IN" dirty="0">
                <a:latin typeface="Times New Roman" panose="02020603050405020304" pitchFamily="18" charset="0"/>
                <a:cs typeface="Times New Roman" panose="02020603050405020304" pitchFamily="18" charset="0"/>
              </a:rPr>
              <a:t>python2 as well as python3.</a:t>
            </a:r>
          </a:p>
          <a:p>
            <a:pPr algn="just">
              <a:lnSpc>
                <a:spcPct val="110000"/>
              </a:lnSpc>
            </a:pPr>
            <a:r>
              <a:rPr lang="en-IN" b="1" dirty="0">
                <a:latin typeface="Times New Roman" panose="02020603050405020304" pitchFamily="18" charset="0"/>
                <a:cs typeface="Times New Roman" panose="02020603050405020304" pitchFamily="18" charset="0"/>
              </a:rPr>
              <a:t>Win32api</a:t>
            </a:r>
            <a:endParaRPr lang="en-IN" dirty="0">
              <a:latin typeface="Times New Roman" panose="02020603050405020304" pitchFamily="18" charset="0"/>
              <a:cs typeface="Times New Roman" panose="02020603050405020304" pitchFamily="18" charset="0"/>
            </a:endParaRPr>
          </a:p>
          <a:p>
            <a:pPr marL="0" indent="0" algn="just">
              <a:lnSpc>
                <a:spcPct val="110000"/>
              </a:lnSpc>
              <a:buNone/>
            </a:pPr>
            <a:r>
              <a:rPr lang="en-IN" dirty="0">
                <a:latin typeface="Times New Roman" panose="02020603050405020304" pitchFamily="18" charset="0"/>
                <a:cs typeface="Times New Roman" panose="02020603050405020304" pitchFamily="18" charset="0"/>
              </a:rPr>
              <a:t>This is only have to be installed when we find a error when we </a:t>
            </a:r>
            <a:r>
              <a:rPr lang="en-IN" dirty="0" smtClean="0">
                <a:latin typeface="Times New Roman" panose="02020603050405020304" pitchFamily="18" charset="0"/>
                <a:cs typeface="Times New Roman" panose="02020603050405020304" pitchFamily="18" charset="0"/>
              </a:rPr>
              <a:t>install pyttsx3</a:t>
            </a:r>
            <a:r>
              <a:rPr lang="en-IN" dirty="0">
                <a:latin typeface="Times New Roman" panose="02020603050405020304" pitchFamily="18" charset="0"/>
                <a:cs typeface="Times New Roman" panose="02020603050405020304" pitchFamily="18" charset="0"/>
              </a:rPr>
              <a:t>. If not then no need of installing this package. The errors </a:t>
            </a:r>
            <a:r>
              <a:rPr lang="en-IN" dirty="0" smtClean="0">
                <a:latin typeface="Times New Roman" panose="02020603050405020304" pitchFamily="18" charset="0"/>
                <a:cs typeface="Times New Roman" panose="02020603050405020304" pitchFamily="18" charset="0"/>
              </a:rPr>
              <a:t>which will </a:t>
            </a:r>
            <a:r>
              <a:rPr lang="en-IN" dirty="0">
                <a:latin typeface="Times New Roman" panose="02020603050405020304" pitchFamily="18" charset="0"/>
                <a:cs typeface="Times New Roman" panose="02020603050405020304" pitchFamily="18" charset="0"/>
              </a:rPr>
              <a:t>show up are:</a:t>
            </a:r>
          </a:p>
          <a:p>
            <a:pPr marL="0" indent="0" algn="just">
              <a:lnSpc>
                <a:spcPct val="110000"/>
              </a:lnSpc>
              <a:buNone/>
            </a:pPr>
            <a:r>
              <a:rPr lang="en-IN" dirty="0">
                <a:latin typeface="Times New Roman" panose="02020603050405020304" pitchFamily="18" charset="0"/>
                <a:cs typeface="Times New Roman" panose="02020603050405020304" pitchFamily="18" charset="0"/>
              </a:rPr>
              <a:t>No module name win32com.client</a:t>
            </a:r>
          </a:p>
          <a:p>
            <a:pPr marL="0" indent="0" algn="just">
              <a:lnSpc>
                <a:spcPct val="110000"/>
              </a:lnSpc>
              <a:buNone/>
            </a:pPr>
            <a:r>
              <a:rPr lang="en-IN" dirty="0">
                <a:latin typeface="Times New Roman" panose="02020603050405020304" pitchFamily="18" charset="0"/>
                <a:cs typeface="Times New Roman" panose="02020603050405020304" pitchFamily="18" charset="0"/>
              </a:rPr>
              <a:t>No module name win32</a:t>
            </a:r>
          </a:p>
          <a:p>
            <a:pPr marL="0" indent="0" algn="just">
              <a:lnSpc>
                <a:spcPct val="110000"/>
              </a:lnSpc>
              <a:buNone/>
            </a:pPr>
            <a:r>
              <a:rPr lang="en-IN" dirty="0">
                <a:latin typeface="Times New Roman" panose="02020603050405020304" pitchFamily="18" charset="0"/>
                <a:cs typeface="Times New Roman" panose="02020603050405020304" pitchFamily="18" charset="0"/>
              </a:rPr>
              <a:t>No module name win23api</a:t>
            </a:r>
          </a:p>
          <a:p>
            <a:pPr marL="0" indent="0" algn="just">
              <a:lnSpc>
                <a:spcPct val="110000"/>
              </a:lnSpc>
              <a:buNone/>
            </a:pPr>
            <a:r>
              <a:rPr lang="en-IN" dirty="0">
                <a:latin typeface="Times New Roman" panose="02020603050405020304" pitchFamily="18" charset="0"/>
                <a:cs typeface="Times New Roman" panose="02020603050405020304" pitchFamily="18" charset="0"/>
              </a:rPr>
              <a:t>That’s when we have to install this extra package if not then we </a:t>
            </a:r>
            <a:r>
              <a:rPr lang="en-IN" dirty="0" smtClean="0">
                <a:latin typeface="Times New Roman" panose="02020603050405020304" pitchFamily="18" charset="0"/>
                <a:cs typeface="Times New Roman" panose="02020603050405020304" pitchFamily="18" charset="0"/>
              </a:rPr>
              <a:t>are good </a:t>
            </a:r>
            <a:r>
              <a:rPr lang="en-IN" dirty="0">
                <a:latin typeface="Times New Roman" panose="02020603050405020304" pitchFamily="18" charset="0"/>
                <a:cs typeface="Times New Roman" panose="02020603050405020304" pitchFamily="18" charset="0"/>
              </a:rPr>
              <a:t>to go</a:t>
            </a:r>
          </a:p>
          <a:p>
            <a:pPr algn="just">
              <a:lnSpc>
                <a:spcPct val="110000"/>
              </a:lnSpc>
            </a:pPr>
            <a:r>
              <a:rPr lang="en-IN" b="1" dirty="0">
                <a:latin typeface="Times New Roman" panose="02020603050405020304" pitchFamily="18" charset="0"/>
                <a:cs typeface="Times New Roman" panose="02020603050405020304" pitchFamily="18" charset="0"/>
              </a:rPr>
              <a:t>Pandas</a:t>
            </a:r>
            <a:endParaRPr lang="en-IN" dirty="0">
              <a:latin typeface="Times New Roman" panose="02020603050405020304" pitchFamily="18" charset="0"/>
              <a:cs typeface="Times New Roman" panose="02020603050405020304" pitchFamily="18" charset="0"/>
            </a:endParaRPr>
          </a:p>
          <a:p>
            <a:pPr marL="0" indent="0" algn="just">
              <a:lnSpc>
                <a:spcPct val="110000"/>
              </a:lnSpc>
              <a:buNone/>
            </a:pPr>
            <a:r>
              <a:rPr lang="en-IN" dirty="0">
                <a:latin typeface="Times New Roman" panose="02020603050405020304" pitchFamily="18" charset="0"/>
                <a:cs typeface="Times New Roman" panose="02020603050405020304" pitchFamily="18" charset="0"/>
              </a:rPr>
              <a:t>We have used the Panda library in our python script to perform </a:t>
            </a:r>
            <a:r>
              <a:rPr lang="en-IN" dirty="0" smtClean="0">
                <a:latin typeface="Times New Roman" panose="02020603050405020304" pitchFamily="18" charset="0"/>
                <a:cs typeface="Times New Roman" panose="02020603050405020304" pitchFamily="18" charset="0"/>
              </a:rPr>
              <a:t>real world </a:t>
            </a:r>
            <a:r>
              <a:rPr lang="en-IN" dirty="0">
                <a:latin typeface="Times New Roman" panose="02020603050405020304" pitchFamily="18" charset="0"/>
                <a:cs typeface="Times New Roman" panose="02020603050405020304" pitchFamily="18" charset="0"/>
              </a:rPr>
              <a:t>data analysis of the created objects in Python </a:t>
            </a:r>
            <a:r>
              <a:rPr lang="en-IN" dirty="0" err="1">
                <a:latin typeface="Times New Roman" panose="02020603050405020304" pitchFamily="18" charset="0"/>
                <a:cs typeface="Times New Roman" panose="02020603050405020304" pitchFamily="18" charset="0"/>
              </a:rPr>
              <a:t>language.We</a:t>
            </a: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have also </a:t>
            </a:r>
            <a:r>
              <a:rPr lang="en-IN" dirty="0">
                <a:latin typeface="Times New Roman" panose="02020603050405020304" pitchFamily="18" charset="0"/>
                <a:cs typeface="Times New Roman" panose="02020603050405020304" pitchFamily="18" charset="0"/>
              </a:rPr>
              <a:t>used it for importing JSON files into our </a:t>
            </a:r>
            <a:r>
              <a:rPr lang="en-IN" dirty="0" err="1">
                <a:latin typeface="Times New Roman" panose="02020603050405020304" pitchFamily="18" charset="0"/>
                <a:cs typeface="Times New Roman" panose="02020603050405020304" pitchFamily="18" charset="0"/>
              </a:rPr>
              <a:t>program.It</a:t>
            </a:r>
            <a:r>
              <a:rPr lang="en-IN" dirty="0">
                <a:latin typeface="Times New Roman" panose="02020603050405020304" pitchFamily="18" charset="0"/>
                <a:cs typeface="Times New Roman" panose="02020603050405020304" pitchFamily="18" charset="0"/>
              </a:rPr>
              <a:t> is also used </a:t>
            </a:r>
            <a:r>
              <a:rPr lang="en-IN" dirty="0" smtClean="0">
                <a:latin typeface="Times New Roman" panose="02020603050405020304" pitchFamily="18" charset="0"/>
                <a:cs typeface="Times New Roman" panose="02020603050405020304" pitchFamily="18" charset="0"/>
              </a:rPr>
              <a:t>in cleaning </a:t>
            </a:r>
            <a:r>
              <a:rPr lang="en-IN" dirty="0">
                <a:latin typeface="Times New Roman" panose="02020603050405020304" pitchFamily="18" charset="0"/>
                <a:cs typeface="Times New Roman" panose="02020603050405020304" pitchFamily="18" charset="0"/>
              </a:rPr>
              <a:t>the datasets which are used to train our </a:t>
            </a:r>
            <a:r>
              <a:rPr lang="en-IN" dirty="0" smtClean="0">
                <a:latin typeface="Times New Roman" panose="02020603050405020304" pitchFamily="18" charset="0"/>
                <a:cs typeface="Times New Roman" panose="02020603050405020304" pitchFamily="18" charset="0"/>
              </a:rPr>
              <a:t>model. Real </a:t>
            </a:r>
            <a:r>
              <a:rPr lang="en-IN" dirty="0">
                <a:latin typeface="Times New Roman" panose="02020603050405020304" pitchFamily="18" charset="0"/>
                <a:cs typeface="Times New Roman" panose="02020603050405020304" pitchFamily="18" charset="0"/>
              </a:rPr>
              <a:t>Time Software Based Communication System for Speech and Hearing Impaired</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6452793"/>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839951" y="667657"/>
            <a:ext cx="9379592" cy="5243565"/>
          </a:xfrm>
        </p:spPr>
        <p:txBody>
          <a:bodyPr>
            <a:normAutofit/>
          </a:bodyPr>
          <a:lstStyle/>
          <a:p>
            <a:pPr lvl="0" algn="just"/>
            <a:r>
              <a:rPr lang="en-IN" sz="2000" b="1" dirty="0" err="1">
                <a:latin typeface="Times New Roman" panose="02020603050405020304" pitchFamily="18" charset="0"/>
                <a:cs typeface="Times New Roman" panose="02020603050405020304" pitchFamily="18" charset="0"/>
              </a:rPr>
              <a:t>Cython</a:t>
            </a:r>
            <a:endParaRPr lang="en-IN" sz="2000" dirty="0">
              <a:latin typeface="Times New Roman" panose="02020603050405020304" pitchFamily="18" charset="0"/>
              <a:cs typeface="Times New Roman" panose="02020603050405020304" pitchFamily="18" charset="0"/>
            </a:endParaRPr>
          </a:p>
          <a:p>
            <a:pPr marL="0" indent="0" algn="just">
              <a:buNone/>
            </a:pPr>
            <a:r>
              <a:rPr lang="en-IN" sz="2000" dirty="0">
                <a:latin typeface="Times New Roman" panose="02020603050405020304" pitchFamily="18" charset="0"/>
                <a:cs typeface="Times New Roman" panose="02020603050405020304" pitchFamily="18" charset="0"/>
              </a:rPr>
              <a:t>The </a:t>
            </a:r>
            <a:r>
              <a:rPr lang="en-IN" sz="2000" dirty="0" err="1">
                <a:latin typeface="Times New Roman" panose="02020603050405020304" pitchFamily="18" charset="0"/>
                <a:cs typeface="Times New Roman" panose="02020603050405020304" pitchFamily="18" charset="0"/>
              </a:rPr>
              <a:t>Cython</a:t>
            </a:r>
            <a:r>
              <a:rPr lang="en-IN" sz="2000" dirty="0">
                <a:latin typeface="Times New Roman" panose="02020603050405020304" pitchFamily="18" charset="0"/>
                <a:cs typeface="Times New Roman" panose="02020603050405020304" pitchFamily="18" charset="0"/>
              </a:rPr>
              <a:t> language makes writing C extensions for the </a:t>
            </a:r>
            <a:r>
              <a:rPr lang="en-IN" sz="2000" dirty="0" smtClean="0">
                <a:latin typeface="Times New Roman" panose="02020603050405020304" pitchFamily="18" charset="0"/>
                <a:cs typeface="Times New Roman" panose="02020603050405020304" pitchFamily="18" charset="0"/>
              </a:rPr>
              <a:t>Python language </a:t>
            </a:r>
            <a:r>
              <a:rPr lang="en-IN" sz="2000" dirty="0">
                <a:latin typeface="Times New Roman" panose="02020603050405020304" pitchFamily="18" charset="0"/>
                <a:cs typeface="Times New Roman" panose="02020603050405020304" pitchFamily="18" charset="0"/>
              </a:rPr>
              <a:t>as easy as Python itself. </a:t>
            </a:r>
            <a:r>
              <a:rPr lang="en-IN" sz="2000" dirty="0" err="1">
                <a:latin typeface="Times New Roman" panose="02020603050405020304" pitchFamily="18" charset="0"/>
                <a:cs typeface="Times New Roman" panose="02020603050405020304" pitchFamily="18" charset="0"/>
              </a:rPr>
              <a:t>Cython</a:t>
            </a:r>
            <a:r>
              <a:rPr lang="en-IN" sz="2000" dirty="0">
                <a:latin typeface="Times New Roman" panose="02020603050405020304" pitchFamily="18" charset="0"/>
                <a:cs typeface="Times New Roman" panose="02020603050405020304" pitchFamily="18" charset="0"/>
              </a:rPr>
              <a:t> is a source code </a:t>
            </a:r>
            <a:r>
              <a:rPr lang="en-IN" sz="2000" dirty="0" smtClean="0">
                <a:latin typeface="Times New Roman" panose="02020603050405020304" pitchFamily="18" charset="0"/>
                <a:cs typeface="Times New Roman" panose="02020603050405020304" pitchFamily="18" charset="0"/>
              </a:rPr>
              <a:t>translator based </a:t>
            </a:r>
            <a:r>
              <a:rPr lang="en-IN" sz="2000" dirty="0">
                <a:latin typeface="Times New Roman" panose="02020603050405020304" pitchFamily="18" charset="0"/>
                <a:cs typeface="Times New Roman" panose="02020603050405020304" pitchFamily="18" charset="0"/>
              </a:rPr>
              <a:t>on Pyrex, but supports more cutting edge functionality </a:t>
            </a:r>
            <a:r>
              <a:rPr lang="en-IN" sz="2000" dirty="0" smtClean="0">
                <a:latin typeface="Times New Roman" panose="02020603050405020304" pitchFamily="18" charset="0"/>
                <a:cs typeface="Times New Roman" panose="02020603050405020304" pitchFamily="18" charset="0"/>
              </a:rPr>
              <a:t>and optimizations. Hence </a:t>
            </a:r>
            <a:r>
              <a:rPr lang="en-IN" sz="2000" dirty="0">
                <a:latin typeface="Times New Roman" panose="02020603050405020304" pitchFamily="18" charset="0"/>
                <a:cs typeface="Times New Roman" panose="02020603050405020304" pitchFamily="18" charset="0"/>
              </a:rPr>
              <a:t>we use </a:t>
            </a:r>
            <a:r>
              <a:rPr lang="en-IN" sz="2000" dirty="0" err="1">
                <a:latin typeface="Times New Roman" panose="02020603050405020304" pitchFamily="18" charset="0"/>
                <a:cs typeface="Times New Roman" panose="02020603050405020304" pitchFamily="18" charset="0"/>
              </a:rPr>
              <a:t>cython</a:t>
            </a:r>
            <a:r>
              <a:rPr lang="en-IN" sz="2000" dirty="0">
                <a:latin typeface="Times New Roman" panose="02020603050405020304" pitchFamily="18" charset="0"/>
                <a:cs typeface="Times New Roman" panose="02020603050405020304" pitchFamily="18" charset="0"/>
              </a:rPr>
              <a:t> to convert all </a:t>
            </a:r>
            <a:r>
              <a:rPr lang="en-IN" sz="2000" dirty="0" err="1">
                <a:latin typeface="Times New Roman" panose="02020603050405020304" pitchFamily="18" charset="0"/>
                <a:cs typeface="Times New Roman" panose="02020603050405020304" pitchFamily="18" charset="0"/>
              </a:rPr>
              <a:t>c++</a:t>
            </a:r>
            <a:r>
              <a:rPr lang="en-IN" sz="2000" dirty="0">
                <a:latin typeface="Times New Roman" panose="02020603050405020304" pitchFamily="18" charset="0"/>
                <a:cs typeface="Times New Roman" panose="02020603050405020304" pitchFamily="18" charset="0"/>
              </a:rPr>
              <a:t> code into python </a:t>
            </a:r>
            <a:r>
              <a:rPr lang="en-IN" sz="2000" dirty="0" err="1" smtClean="0">
                <a:latin typeface="Times New Roman" panose="02020603050405020304" pitchFamily="18" charset="0"/>
                <a:cs typeface="Times New Roman" panose="02020603050405020304" pitchFamily="18" charset="0"/>
              </a:rPr>
              <a:t>code.This</a:t>
            </a: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makes </a:t>
            </a:r>
            <a:r>
              <a:rPr lang="en-IN" sz="2000" dirty="0" err="1">
                <a:latin typeface="Times New Roman" panose="02020603050405020304" pitchFamily="18" charset="0"/>
                <a:cs typeface="Times New Roman" panose="02020603050405020304" pitchFamily="18" charset="0"/>
              </a:rPr>
              <a:t>Cython</a:t>
            </a:r>
            <a:r>
              <a:rPr lang="en-IN" sz="2000" dirty="0">
                <a:latin typeface="Times New Roman" panose="02020603050405020304" pitchFamily="18" charset="0"/>
                <a:cs typeface="Times New Roman" panose="02020603050405020304" pitchFamily="18" charset="0"/>
              </a:rPr>
              <a:t> the ideal language for writing glue code for </a:t>
            </a:r>
            <a:r>
              <a:rPr lang="en-IN" sz="2000" dirty="0" smtClean="0">
                <a:latin typeface="Times New Roman" panose="02020603050405020304" pitchFamily="18" charset="0"/>
                <a:cs typeface="Times New Roman" panose="02020603050405020304" pitchFamily="18" charset="0"/>
              </a:rPr>
              <a:t>external C/C</a:t>
            </a:r>
            <a:r>
              <a:rPr lang="en-IN" sz="2000" dirty="0">
                <a:latin typeface="Times New Roman" panose="02020603050405020304" pitchFamily="18" charset="0"/>
                <a:cs typeface="Times New Roman" panose="02020603050405020304" pitchFamily="18" charset="0"/>
              </a:rPr>
              <a:t>++ libraries which we used, and for fast C modules that speed </a:t>
            </a:r>
            <a:r>
              <a:rPr lang="en-IN" sz="2000" dirty="0" smtClean="0">
                <a:latin typeface="Times New Roman" panose="02020603050405020304" pitchFamily="18" charset="0"/>
                <a:cs typeface="Times New Roman" panose="02020603050405020304" pitchFamily="18" charset="0"/>
              </a:rPr>
              <a:t>up the </a:t>
            </a:r>
            <a:r>
              <a:rPr lang="en-IN" sz="2000" dirty="0">
                <a:latin typeface="Times New Roman" panose="02020603050405020304" pitchFamily="18" charset="0"/>
                <a:cs typeface="Times New Roman" panose="02020603050405020304" pitchFamily="18" charset="0"/>
              </a:rPr>
              <a:t>execution of Python code.</a:t>
            </a:r>
          </a:p>
          <a:p>
            <a:pPr algn="just"/>
            <a:r>
              <a:rPr lang="en-IN" sz="2000" b="1" dirty="0" err="1" smtClean="0">
                <a:latin typeface="Times New Roman" panose="02020603050405020304" pitchFamily="18" charset="0"/>
                <a:cs typeface="Times New Roman" panose="02020603050405020304" pitchFamily="18" charset="0"/>
              </a:rPr>
              <a:t>pycocotools</a:t>
            </a:r>
            <a:r>
              <a:rPr lang="en-IN" sz="2000" b="1" dirty="0" smtClean="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(COCO)</a:t>
            </a:r>
            <a:endParaRPr lang="en-IN" sz="2000" dirty="0">
              <a:latin typeface="Times New Roman" panose="02020603050405020304" pitchFamily="18" charset="0"/>
              <a:cs typeface="Times New Roman" panose="02020603050405020304" pitchFamily="18" charset="0"/>
            </a:endParaRPr>
          </a:p>
          <a:p>
            <a:pPr marL="0" indent="0" algn="just">
              <a:buNone/>
            </a:pPr>
            <a:r>
              <a:rPr lang="en-IN" sz="2000" dirty="0">
                <a:latin typeface="Times New Roman" panose="02020603050405020304" pitchFamily="18" charset="0"/>
                <a:cs typeface="Times New Roman" panose="02020603050405020304" pitchFamily="18" charset="0"/>
              </a:rPr>
              <a:t>COCO provides multi-object </a:t>
            </a:r>
            <a:r>
              <a:rPr lang="en-IN" sz="2000" dirty="0" err="1">
                <a:latin typeface="Times New Roman" panose="02020603050405020304" pitchFamily="18" charset="0"/>
                <a:cs typeface="Times New Roman" panose="02020603050405020304" pitchFamily="18" charset="0"/>
              </a:rPr>
              <a:t>labeling</a:t>
            </a:r>
            <a:r>
              <a:rPr lang="en-IN" sz="2000" dirty="0">
                <a:latin typeface="Times New Roman" panose="02020603050405020304" pitchFamily="18" charset="0"/>
                <a:cs typeface="Times New Roman" panose="02020603050405020304" pitchFamily="18" charset="0"/>
              </a:rPr>
              <a:t>, segmentation mask </a:t>
            </a:r>
            <a:r>
              <a:rPr lang="en-IN" sz="2000" dirty="0" smtClean="0">
                <a:latin typeface="Times New Roman" panose="02020603050405020304" pitchFamily="18" charset="0"/>
                <a:cs typeface="Times New Roman" panose="02020603050405020304" pitchFamily="18" charset="0"/>
              </a:rPr>
              <a:t>annotations, image </a:t>
            </a:r>
            <a:r>
              <a:rPr lang="en-IN" sz="2000" dirty="0">
                <a:latin typeface="Times New Roman" panose="02020603050405020304" pitchFamily="18" charset="0"/>
                <a:cs typeface="Times New Roman" panose="02020603050405020304" pitchFamily="18" charset="0"/>
              </a:rPr>
              <a:t>captioning, key-point detection and panoptic </a:t>
            </a:r>
            <a:r>
              <a:rPr lang="en-IN" sz="2000" dirty="0" smtClean="0">
                <a:latin typeface="Times New Roman" panose="02020603050405020304" pitchFamily="18" charset="0"/>
                <a:cs typeface="Times New Roman" panose="02020603050405020304" pitchFamily="18" charset="0"/>
              </a:rPr>
              <a:t>segmentation annotations </a:t>
            </a:r>
            <a:r>
              <a:rPr lang="en-IN" sz="2000" dirty="0">
                <a:latin typeface="Times New Roman" panose="02020603050405020304" pitchFamily="18" charset="0"/>
                <a:cs typeface="Times New Roman" panose="02020603050405020304" pitchFamily="18" charset="0"/>
              </a:rPr>
              <a:t>with </a:t>
            </a:r>
            <a:r>
              <a:rPr lang="en-IN" sz="2000" dirty="0" smtClean="0">
                <a:latin typeface="Times New Roman" panose="02020603050405020304" pitchFamily="18" charset="0"/>
                <a:cs typeface="Times New Roman" panose="02020603050405020304" pitchFamily="18" charset="0"/>
              </a:rPr>
              <a:t>a total </a:t>
            </a:r>
            <a:r>
              <a:rPr lang="en-IN" sz="2000" dirty="0">
                <a:latin typeface="Times New Roman" panose="02020603050405020304" pitchFamily="18" charset="0"/>
                <a:cs typeface="Times New Roman" panose="02020603050405020304" pitchFamily="18" charset="0"/>
              </a:rPr>
              <a:t>of 81 categories, making it a very versatile </a:t>
            </a:r>
            <a:r>
              <a:rPr lang="en-IN" sz="2000" dirty="0" smtClean="0">
                <a:latin typeface="Times New Roman" panose="02020603050405020304" pitchFamily="18" charset="0"/>
                <a:cs typeface="Times New Roman" panose="02020603050405020304" pitchFamily="18" charset="0"/>
              </a:rPr>
              <a:t>and multi-purpose dataset. This </a:t>
            </a:r>
            <a:r>
              <a:rPr lang="en-IN" sz="2000" dirty="0">
                <a:latin typeface="Times New Roman" panose="02020603050405020304" pitchFamily="18" charset="0"/>
                <a:cs typeface="Times New Roman" panose="02020603050405020304" pitchFamily="18" charset="0"/>
              </a:rPr>
              <a:t>is used in our proposed work to for image </a:t>
            </a:r>
            <a:r>
              <a:rPr lang="en-IN" sz="2000" dirty="0" err="1">
                <a:latin typeface="Times New Roman" panose="02020603050405020304" pitchFamily="18" charset="0"/>
                <a:cs typeface="Times New Roman" panose="02020603050405020304" pitchFamily="18" charset="0"/>
              </a:rPr>
              <a:t>detection,labelling</a:t>
            </a: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and matching </a:t>
            </a:r>
            <a:r>
              <a:rPr lang="en-IN" sz="2000" dirty="0">
                <a:latin typeface="Times New Roman" panose="02020603050405020304" pitchFamily="18" charset="0"/>
                <a:cs typeface="Times New Roman" panose="02020603050405020304" pitchFamily="18" charset="0"/>
              </a:rPr>
              <a:t>with our database hence performing the core functions of </a:t>
            </a:r>
            <a:r>
              <a:rPr lang="en-IN" sz="2000" dirty="0" smtClean="0">
                <a:latin typeface="Times New Roman" panose="02020603050405020304" pitchFamily="18" charset="0"/>
                <a:cs typeface="Times New Roman" panose="02020603050405020304" pitchFamily="18" charset="0"/>
              </a:rPr>
              <a:t>the project</a:t>
            </a:r>
            <a:r>
              <a:rPr lang="en-IN"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82831223"/>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205" y="240665"/>
            <a:ext cx="10551795" cy="978535"/>
          </a:xfrm>
        </p:spPr>
        <p:txBody>
          <a:bodyPr/>
          <a:lstStyle/>
          <a:p>
            <a:pPr algn="ctr"/>
            <a:r>
              <a:rPr lang="en-IN" altLang="en-US" b="1">
                <a:latin typeface="Times New Roman" panose="02020603050405020304" pitchFamily="18" charset="0"/>
                <a:cs typeface="Times New Roman" panose="02020603050405020304" pitchFamily="18" charset="0"/>
              </a:rPr>
              <a:t>Objectives</a:t>
            </a:r>
          </a:p>
        </p:txBody>
      </p:sp>
      <p:sp>
        <p:nvSpPr>
          <p:cNvPr id="3" name="Content Placeholder 2"/>
          <p:cNvSpPr>
            <a:spLocks noGrp="1"/>
          </p:cNvSpPr>
          <p:nvPr>
            <p:ph idx="1"/>
          </p:nvPr>
        </p:nvSpPr>
        <p:spPr>
          <a:xfrm>
            <a:off x="1819275" y="1489710"/>
            <a:ext cx="10016490" cy="4441825"/>
          </a:xfrm>
        </p:spPr>
        <p:txBody>
          <a:bodyPr/>
          <a:lstStyle/>
          <a:p>
            <a:r>
              <a:rPr lang="en-US">
                <a:latin typeface="Times New Roman" panose="02020603050405020304" pitchFamily="18" charset="0"/>
                <a:cs typeface="Times New Roman" panose="02020603050405020304" pitchFamily="18" charset="0"/>
                <a:sym typeface="+mn-ea"/>
              </a:rPr>
              <a:t>Sign language allows people to communicate with other members of the community as well as the members of the society. </a:t>
            </a:r>
          </a:p>
          <a:p>
            <a:r>
              <a:rPr lang="en-IN" altLang="en-US">
                <a:latin typeface="Times New Roman" panose="02020603050405020304" pitchFamily="18" charset="0"/>
                <a:cs typeface="Times New Roman" panose="02020603050405020304" pitchFamily="18" charset="0"/>
                <a:sym typeface="+mn-ea"/>
              </a:rPr>
              <a:t>It works without a human</a:t>
            </a:r>
            <a:r>
              <a:rPr lang="en-US">
                <a:latin typeface="Times New Roman" panose="02020603050405020304" pitchFamily="18" charset="0"/>
                <a:cs typeface="Times New Roman" panose="02020603050405020304" pitchFamily="18" charset="0"/>
                <a:sym typeface="+mn-ea"/>
              </a:rPr>
              <a:t> interpreter to interpret sign language to required language and vice versa</a:t>
            </a:r>
          </a:p>
          <a:p>
            <a:r>
              <a:rPr lang="en-IN" altLang="en-US">
                <a:latin typeface="Times New Roman" panose="02020603050405020304" pitchFamily="18" charset="0"/>
                <a:cs typeface="Times New Roman" panose="02020603050405020304" pitchFamily="18" charset="0"/>
                <a:sym typeface="+mn-ea"/>
              </a:rPr>
              <a:t>To overcome the</a:t>
            </a:r>
            <a:r>
              <a:rPr lang="en-US">
                <a:latin typeface="Times New Roman" panose="02020603050405020304" pitchFamily="18" charset="0"/>
                <a:cs typeface="Times New Roman" panose="02020603050405020304" pitchFamily="18" charset="0"/>
                <a:sym typeface="+mn-ea"/>
              </a:rPr>
              <a:t> communication gap that is faced by the speech and hearing-impaired community with normal people and vice versa. </a:t>
            </a:r>
          </a:p>
          <a:p>
            <a:endParaRPr lang="en-I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7660" y="276860"/>
            <a:ext cx="10389235" cy="995045"/>
          </a:xfrm>
        </p:spPr>
        <p:txBody>
          <a:bodyPr/>
          <a:lstStyle/>
          <a:p>
            <a:pPr algn="ctr"/>
            <a:r>
              <a:rPr lang="en-IN" altLang="en-US" b="1">
                <a:latin typeface="Times New Roman" panose="02020603050405020304" pitchFamily="18" charset="0"/>
                <a:cs typeface="Times New Roman" panose="02020603050405020304" pitchFamily="18" charset="0"/>
              </a:rPr>
              <a:t>TensorFlow</a:t>
            </a:r>
          </a:p>
        </p:txBody>
      </p:sp>
      <p:sp>
        <p:nvSpPr>
          <p:cNvPr id="3" name="Content Placeholder 2"/>
          <p:cNvSpPr>
            <a:spLocks noGrp="1"/>
          </p:cNvSpPr>
          <p:nvPr>
            <p:ph idx="1"/>
          </p:nvPr>
        </p:nvSpPr>
        <p:spPr>
          <a:xfrm>
            <a:off x="1864995" y="1271270"/>
            <a:ext cx="9955530" cy="4639945"/>
          </a:xfrm>
        </p:spPr>
        <p:txBody>
          <a:bodyPr/>
          <a:lstStyle/>
          <a:p>
            <a:pPr algn="just"/>
            <a:r>
              <a:rPr lang="en-US">
                <a:latin typeface="Times New Roman" panose="02020603050405020304" pitchFamily="18" charset="0"/>
                <a:cs typeface="Times New Roman" panose="02020603050405020304" pitchFamily="18" charset="0"/>
              </a:rPr>
              <a:t>TensorFlow is an open source library for numerical computation and large-scale machine learning.</a:t>
            </a:r>
          </a:p>
          <a:p>
            <a:pPr marL="0" indent="0" algn="just">
              <a:buNone/>
            </a:pPr>
            <a:endParaRPr lang="en-US">
              <a:latin typeface="Times New Roman" panose="02020603050405020304" pitchFamily="18" charset="0"/>
              <a:cs typeface="Times New Roman" panose="02020603050405020304" pitchFamily="18" charset="0"/>
            </a:endParaRPr>
          </a:p>
          <a:p>
            <a:pPr algn="just"/>
            <a:r>
              <a:rPr lang="en-US">
                <a:latin typeface="Times New Roman" panose="02020603050405020304" pitchFamily="18" charset="0"/>
                <a:cs typeface="Times New Roman" panose="02020603050405020304" pitchFamily="18" charset="0"/>
              </a:rPr>
              <a:t>We had used Tensorflow 2.2.0 which has Keras API included which was one of of the main reasons why we were able to process the images and keep them for training the model.</a:t>
            </a:r>
          </a:p>
          <a:p>
            <a:pPr marL="0" indent="0" algn="just">
              <a:buNone/>
            </a:pPr>
            <a:endParaRPr lang="en-US">
              <a:latin typeface="Times New Roman" panose="02020603050405020304" pitchFamily="18" charset="0"/>
              <a:cs typeface="Times New Roman" panose="02020603050405020304" pitchFamily="18" charset="0"/>
            </a:endParaRPr>
          </a:p>
          <a:p>
            <a:pPr algn="just"/>
            <a:r>
              <a:rPr lang="en-US">
                <a:latin typeface="Times New Roman" panose="02020603050405020304" pitchFamily="18" charset="0"/>
                <a:cs typeface="Times New Roman" panose="02020603050405020304" pitchFamily="18" charset="0"/>
              </a:rPr>
              <a:t>TensorFlow bundles together a slew of machine learning and deep learning (aka neural networking) models and algorithms</a:t>
            </a:r>
            <a:r>
              <a:rPr lang="en-IN" altLang="en-US">
                <a:latin typeface="Times New Roman" panose="02020603050405020304" pitchFamily="18" charset="0"/>
                <a:cs typeface="Times New Roman" panose="02020603050405020304" pitchFamily="18" charset="0"/>
              </a:rPr>
              <a:t>.</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1645" y="157385"/>
            <a:ext cx="8911687" cy="1280890"/>
          </a:xfrm>
        </p:spPr>
        <p:txBody>
          <a:bodyPr/>
          <a:lstStyle/>
          <a:p>
            <a:r>
              <a:rPr lang="en-US"/>
              <a:t>                      Screenshots</a:t>
            </a:r>
            <a:br>
              <a:rPr lang="en-US"/>
            </a:br>
            <a:endParaRPr lang="en-US"/>
          </a:p>
        </p:txBody>
      </p:sp>
      <p:pic>
        <p:nvPicPr>
          <p:cNvPr id="4" name="Content Placeholder 3"/>
          <p:cNvPicPr>
            <a:picLocks noGrp="1" noChangeAspect="1"/>
          </p:cNvPicPr>
          <p:nvPr>
            <p:ph idx="1"/>
          </p:nvPr>
        </p:nvPicPr>
        <p:blipFill>
          <a:blip r:embed="rId2"/>
          <a:srcRect l="9508" t="-860" r="10214" b="860"/>
          <a:stretch>
            <a:fillRect/>
          </a:stretch>
        </p:blipFill>
        <p:spPr>
          <a:xfrm>
            <a:off x="1593850" y="833755"/>
            <a:ext cx="10391775" cy="5067935"/>
          </a:xfrm>
          <a:prstGeom prst="rect">
            <a:avLst/>
          </a:prstGeom>
        </p:spPr>
      </p:pic>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5280" y="368300"/>
            <a:ext cx="10356215" cy="5349875"/>
          </a:xfrm>
        </p:spPr>
        <p:txBody>
          <a:bodyPr/>
          <a:lstStyle/>
          <a:p>
            <a:r>
              <a:rPr lang="en-US"/>
              <a:t>After execution of the python program in Jupyter Notebook , a webcam window pops up and takes pics of the different signs at periodic intervals.</a:t>
            </a:r>
          </a:p>
          <a:p>
            <a:endParaRPr lang="en-US"/>
          </a:p>
          <a:p>
            <a:r>
              <a:rPr lang="en-US"/>
              <a:t>It captures images in real time</a:t>
            </a:r>
          </a:p>
          <a:p>
            <a:endParaRPr lang="en-US"/>
          </a:p>
          <a:p>
            <a:r>
              <a:rPr lang="en-US"/>
              <a:t>We have set the limit to 15 pictures for better training and testing of the model. </a:t>
            </a:r>
          </a:p>
          <a:p>
            <a:endParaRPr lang="en-US"/>
          </a:p>
          <a:p>
            <a:r>
              <a:rPr lang="en-US"/>
              <a:t>These pics are then stored inside a folder created by the program  for training and testing purposes.</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endParaRPr lang="en-US"/>
          </a:p>
        </p:txBody>
      </p:sp>
      <p:pic>
        <p:nvPicPr>
          <p:cNvPr id="7" name="Content Placeholder 6" descr="WhatsApp Image 2021-04-23 at 2.41.29 AM"/>
          <p:cNvPicPr>
            <a:picLocks noGrp="1" noChangeAspect="1"/>
          </p:cNvPicPr>
          <p:nvPr>
            <p:ph idx="1"/>
          </p:nvPr>
        </p:nvPicPr>
        <p:blipFill>
          <a:blip r:embed="rId2"/>
          <a:stretch>
            <a:fillRect/>
          </a:stretch>
        </p:blipFill>
        <p:spPr>
          <a:xfrm>
            <a:off x="1663700" y="247015"/>
            <a:ext cx="10071100" cy="5664200"/>
          </a:xfrm>
          <a:prstGeom prst="rect">
            <a:avLst/>
          </a:prstGeom>
        </p:spPr>
      </p:pic>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pic>
        <p:nvPicPr>
          <p:cNvPr id="4" name="Content Placeholder 3" descr="WhatsApp Image 2021-04-23 at 2.38.08 AM"/>
          <p:cNvPicPr>
            <a:picLocks noGrp="1" noChangeAspect="1"/>
          </p:cNvPicPr>
          <p:nvPr>
            <p:ph idx="1"/>
          </p:nvPr>
        </p:nvPicPr>
        <p:blipFill>
          <a:blip r:embed="rId2"/>
          <a:stretch>
            <a:fillRect/>
          </a:stretch>
        </p:blipFill>
        <p:spPr>
          <a:xfrm>
            <a:off x="1670685" y="449580"/>
            <a:ext cx="9832975" cy="5461635"/>
          </a:xfrm>
          <a:prstGeom prst="rect">
            <a:avLst/>
          </a:prstGeom>
        </p:spPr>
      </p:pic>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624205"/>
            <a:ext cx="10591800" cy="1280795"/>
          </a:xfrm>
        </p:spPr>
        <p:txBody>
          <a:bodyPr/>
          <a:lstStyle/>
          <a:p>
            <a:pPr algn="ctr"/>
            <a:r>
              <a:rPr lang="en-IN" altLang="en-US" b="1">
                <a:latin typeface="Times New Roman" panose="02020603050405020304" pitchFamily="18" charset="0"/>
                <a:cs typeface="Times New Roman" panose="02020603050405020304" pitchFamily="18" charset="0"/>
              </a:rPr>
              <a:t>INDEX</a:t>
            </a:r>
          </a:p>
        </p:txBody>
      </p:sp>
      <p:sp>
        <p:nvSpPr>
          <p:cNvPr id="3" name="Content Placeholder 2"/>
          <p:cNvSpPr>
            <a:spLocks noGrp="1"/>
          </p:cNvSpPr>
          <p:nvPr>
            <p:ph idx="1"/>
          </p:nvPr>
        </p:nvSpPr>
        <p:spPr>
          <a:xfrm>
            <a:off x="1600200" y="1296035"/>
            <a:ext cx="10358755" cy="4398010"/>
          </a:xfrm>
        </p:spPr>
        <p:txBody>
          <a:bodyPr>
            <a:normAutofit fontScale="92500" lnSpcReduction="10000"/>
          </a:bodyPr>
          <a:lstStyle/>
          <a:p>
            <a:pPr marL="0" indent="0" algn="ctr">
              <a:buNone/>
            </a:pPr>
            <a:r>
              <a:rPr lang="en-US" b="1" dirty="0">
                <a:latin typeface="Times New Roman" panose="02020603050405020304" pitchFamily="18" charset="0"/>
                <a:cs typeface="Times New Roman" panose="02020603050405020304" pitchFamily="18" charset="0"/>
                <a:sym typeface="+mn-ea"/>
              </a:rPr>
              <a:t>INTRODUCTION</a:t>
            </a:r>
            <a:r>
              <a:rPr lang="en-IN" altLang="en-US" b="1" dirty="0">
                <a:latin typeface="Times New Roman" panose="02020603050405020304" pitchFamily="18" charset="0"/>
                <a:cs typeface="Times New Roman" panose="02020603050405020304" pitchFamily="18" charset="0"/>
                <a:sym typeface="+mn-ea"/>
              </a:rPr>
              <a:t>.........................................................................................................3</a:t>
            </a:r>
          </a:p>
          <a:p>
            <a:pPr marL="0" indent="0" algn="ctr">
              <a:buNone/>
            </a:pPr>
            <a:r>
              <a:rPr lang="en-US" b="1" dirty="0">
                <a:latin typeface="Times New Roman" panose="02020603050405020304" pitchFamily="18" charset="0"/>
                <a:cs typeface="Times New Roman" panose="02020603050405020304" pitchFamily="18" charset="0"/>
                <a:sym typeface="+mn-ea"/>
              </a:rPr>
              <a:t>P</a:t>
            </a:r>
            <a:r>
              <a:rPr lang="en-IN" altLang="en-US" b="1" dirty="0">
                <a:latin typeface="Times New Roman" panose="02020603050405020304" pitchFamily="18" charset="0"/>
                <a:cs typeface="Times New Roman" panose="02020603050405020304" pitchFamily="18" charset="0"/>
                <a:sym typeface="+mn-ea"/>
              </a:rPr>
              <a:t>ROBLEM</a:t>
            </a:r>
            <a:r>
              <a:rPr lang="en-US" b="1" dirty="0">
                <a:latin typeface="Times New Roman" panose="02020603050405020304" pitchFamily="18" charset="0"/>
                <a:cs typeface="Times New Roman" panose="02020603050405020304" pitchFamily="18" charset="0"/>
                <a:sym typeface="+mn-ea"/>
              </a:rPr>
              <a:t> A</a:t>
            </a:r>
            <a:r>
              <a:rPr lang="en-IN" altLang="en-US" b="1" dirty="0">
                <a:latin typeface="Times New Roman" panose="02020603050405020304" pitchFamily="18" charset="0"/>
                <a:cs typeface="Times New Roman" panose="02020603050405020304" pitchFamily="18" charset="0"/>
                <a:sym typeface="+mn-ea"/>
              </a:rPr>
              <a:t>NALYSIS................................................................................................5</a:t>
            </a:r>
          </a:p>
          <a:p>
            <a:pPr marL="0" indent="0" algn="ctr">
              <a:buNone/>
            </a:pPr>
            <a:r>
              <a:rPr lang="en-US" b="1" dirty="0">
                <a:latin typeface="Times New Roman" panose="02020603050405020304" pitchFamily="18" charset="0"/>
                <a:cs typeface="Times New Roman" panose="02020603050405020304" pitchFamily="18" charset="0"/>
                <a:sym typeface="+mn-ea"/>
              </a:rPr>
              <a:t>P</a:t>
            </a:r>
            <a:r>
              <a:rPr lang="en-IN" altLang="en-US" b="1" dirty="0">
                <a:latin typeface="Times New Roman" panose="02020603050405020304" pitchFamily="18" charset="0"/>
                <a:cs typeface="Times New Roman" panose="02020603050405020304" pitchFamily="18" charset="0"/>
                <a:sym typeface="+mn-ea"/>
              </a:rPr>
              <a:t>ROBLEM</a:t>
            </a:r>
            <a:r>
              <a:rPr lang="en-US" b="1" dirty="0">
                <a:latin typeface="Times New Roman" panose="02020603050405020304" pitchFamily="18" charset="0"/>
                <a:cs typeface="Times New Roman" panose="02020603050405020304" pitchFamily="18" charset="0"/>
                <a:sym typeface="+mn-ea"/>
              </a:rPr>
              <a:t> S</a:t>
            </a:r>
            <a:r>
              <a:rPr lang="en-IN" altLang="en-US" b="1" dirty="0">
                <a:latin typeface="Times New Roman" panose="02020603050405020304" pitchFamily="18" charset="0"/>
                <a:cs typeface="Times New Roman" panose="02020603050405020304" pitchFamily="18" charset="0"/>
                <a:sym typeface="+mn-ea"/>
              </a:rPr>
              <a:t>TATEMENT...........................................................................................</a:t>
            </a:r>
            <a:r>
              <a:rPr lang="en-IN" altLang="en-US" b="1" dirty="0" smtClean="0">
                <a:latin typeface="Times New Roman" panose="02020603050405020304" pitchFamily="18" charset="0"/>
                <a:cs typeface="Times New Roman" panose="02020603050405020304" pitchFamily="18" charset="0"/>
                <a:sym typeface="+mn-ea"/>
              </a:rPr>
              <a:t>6</a:t>
            </a:r>
          </a:p>
          <a:p>
            <a:pPr marL="0" indent="0" algn="ctr">
              <a:buNone/>
            </a:pPr>
            <a:r>
              <a:rPr lang="en-IN" b="1" dirty="0" smtClean="0">
                <a:latin typeface="Times New Roman" panose="02020603050405020304" pitchFamily="18" charset="0"/>
                <a:cs typeface="Times New Roman" panose="02020603050405020304" pitchFamily="18" charset="0"/>
                <a:sym typeface="+mn-ea"/>
              </a:rPr>
              <a:t>LITURATURE SURVEY…………………………………………………………......7</a:t>
            </a:r>
            <a:endParaRPr lang="en-US" b="1" dirty="0">
              <a:latin typeface="Times New Roman" panose="02020603050405020304" pitchFamily="18" charset="0"/>
              <a:cs typeface="Times New Roman" panose="02020603050405020304" pitchFamily="18" charset="0"/>
              <a:sym typeface="+mn-ea"/>
            </a:endParaRPr>
          </a:p>
          <a:p>
            <a:pPr marL="0" indent="0" algn="ctr">
              <a:buNone/>
            </a:pPr>
            <a:r>
              <a:rPr lang="en-IN" altLang="en-US" b="1" dirty="0">
                <a:latin typeface="Times New Roman" panose="02020603050405020304" pitchFamily="18" charset="0"/>
                <a:cs typeface="Times New Roman" panose="02020603050405020304" pitchFamily="18" charset="0"/>
                <a:sym typeface="+mn-ea"/>
              </a:rPr>
              <a:t>SYSTEM DIAGRAM</a:t>
            </a:r>
            <a:r>
              <a:rPr lang="en-IN" altLang="en-US" b="1" dirty="0" smtClean="0">
                <a:latin typeface="Times New Roman" panose="02020603050405020304" pitchFamily="18" charset="0"/>
                <a:cs typeface="Times New Roman" panose="02020603050405020304" pitchFamily="18" charset="0"/>
                <a:sym typeface="+mn-ea"/>
              </a:rPr>
              <a:t>...................................................................................................</a:t>
            </a:r>
            <a:r>
              <a:rPr lang="en-IN" altLang="en-US" b="1" dirty="0" smtClean="0">
                <a:latin typeface="Times New Roman" panose="02020603050405020304" pitchFamily="18" charset="0"/>
                <a:cs typeface="Times New Roman" panose="02020603050405020304" pitchFamily="18" charset="0"/>
                <a:sym typeface="+mn-ea"/>
              </a:rPr>
              <a:t>10</a:t>
            </a:r>
            <a:endParaRPr lang="en-IN" altLang="en-US" b="1" dirty="0" smtClean="0">
              <a:latin typeface="Times New Roman" panose="02020603050405020304" pitchFamily="18" charset="0"/>
              <a:cs typeface="Times New Roman" panose="02020603050405020304" pitchFamily="18" charset="0"/>
              <a:sym typeface="+mn-ea"/>
            </a:endParaRPr>
          </a:p>
          <a:p>
            <a:pPr marL="0" indent="0" algn="ctr">
              <a:buNone/>
            </a:pPr>
            <a:r>
              <a:rPr lang="en-IN" altLang="en-US" b="1" dirty="0" smtClean="0">
                <a:latin typeface="Times New Roman" panose="02020603050405020304" pitchFamily="18" charset="0"/>
                <a:cs typeface="Times New Roman" panose="02020603050405020304" pitchFamily="18" charset="0"/>
                <a:sym typeface="+mn-ea"/>
              </a:rPr>
              <a:t>SOFTWARE REQUIREMENTS……………………………………………………11</a:t>
            </a:r>
            <a:endParaRPr lang="en-US" altLang="en-US" b="1" dirty="0">
              <a:latin typeface="Times New Roman" panose="02020603050405020304" pitchFamily="18" charset="0"/>
              <a:cs typeface="Times New Roman" panose="02020603050405020304" pitchFamily="18" charset="0"/>
              <a:sym typeface="+mn-ea"/>
            </a:endParaRPr>
          </a:p>
          <a:p>
            <a:pPr marL="0" indent="0" algn="ctr">
              <a:buNone/>
            </a:pPr>
            <a:r>
              <a:rPr lang="en-IN" altLang="en-US" b="1" dirty="0" smtClean="0">
                <a:latin typeface="Times New Roman" panose="02020603050405020304" pitchFamily="18" charset="0"/>
                <a:cs typeface="Times New Roman" panose="02020603050405020304" pitchFamily="18" charset="0"/>
                <a:sym typeface="+mn-ea"/>
              </a:rPr>
              <a:t>OBJECTIVES...............................................................................................................</a:t>
            </a:r>
            <a:r>
              <a:rPr lang="en-IN" altLang="en-US" b="1" dirty="0" smtClean="0">
                <a:latin typeface="Times New Roman" panose="02020603050405020304" pitchFamily="18" charset="0"/>
                <a:cs typeface="Times New Roman" panose="02020603050405020304" pitchFamily="18" charset="0"/>
                <a:sym typeface="+mn-ea"/>
              </a:rPr>
              <a:t>12</a:t>
            </a:r>
            <a:endParaRPr lang="en-IN" altLang="en-US" b="1" dirty="0">
              <a:latin typeface="Times New Roman" panose="02020603050405020304" pitchFamily="18" charset="0"/>
              <a:cs typeface="Times New Roman" panose="02020603050405020304" pitchFamily="18" charset="0"/>
              <a:sym typeface="+mn-ea"/>
            </a:endParaRPr>
          </a:p>
          <a:p>
            <a:pPr marL="0" indent="0" algn="ctr">
              <a:buNone/>
            </a:pPr>
            <a:r>
              <a:rPr lang="en-IN" altLang="en-US" b="1" dirty="0">
                <a:latin typeface="Times New Roman" panose="02020603050405020304" pitchFamily="18" charset="0"/>
                <a:cs typeface="Times New Roman" panose="02020603050405020304" pitchFamily="18" charset="0"/>
                <a:sym typeface="+mn-ea"/>
              </a:rPr>
              <a:t>TENS</a:t>
            </a:r>
            <a:r>
              <a:rPr lang="en-US" altLang="en-IN" b="1" dirty="0">
                <a:latin typeface="Times New Roman" panose="02020603050405020304" pitchFamily="18" charset="0"/>
                <a:cs typeface="Times New Roman" panose="02020603050405020304" pitchFamily="18" charset="0"/>
                <a:sym typeface="+mn-ea"/>
              </a:rPr>
              <a:t>O</a:t>
            </a:r>
            <a:r>
              <a:rPr lang="en-IN" altLang="en-US" b="1" dirty="0">
                <a:latin typeface="Times New Roman" panose="02020603050405020304" pitchFamily="18" charset="0"/>
                <a:cs typeface="Times New Roman" panose="02020603050405020304" pitchFamily="18" charset="0"/>
                <a:sym typeface="+mn-ea"/>
              </a:rPr>
              <a:t>RFLOW</a:t>
            </a:r>
            <a:r>
              <a:rPr lang="en-IN" altLang="en-US" b="1" dirty="0" smtClean="0">
                <a:latin typeface="Times New Roman" panose="02020603050405020304" pitchFamily="18" charset="0"/>
                <a:cs typeface="Times New Roman" panose="02020603050405020304" pitchFamily="18" charset="0"/>
                <a:sym typeface="+mn-ea"/>
              </a:rPr>
              <a:t>............................................................................................................13</a:t>
            </a:r>
            <a:endParaRPr lang="en-US" altLang="en-IN" b="1" dirty="0">
              <a:latin typeface="Times New Roman" panose="02020603050405020304" pitchFamily="18" charset="0"/>
              <a:cs typeface="Times New Roman" panose="02020603050405020304" pitchFamily="18" charset="0"/>
              <a:sym typeface="+mn-ea"/>
            </a:endParaRPr>
          </a:p>
          <a:p>
            <a:pPr marL="0" indent="0" algn="ctr">
              <a:buNone/>
            </a:pPr>
            <a:r>
              <a:rPr lang="en-US" altLang="en-IN" b="1" dirty="0">
                <a:latin typeface="Times New Roman" panose="02020603050405020304" pitchFamily="18" charset="0"/>
                <a:cs typeface="Times New Roman" panose="02020603050405020304" pitchFamily="18" charset="0"/>
                <a:sym typeface="+mn-ea"/>
              </a:rPr>
              <a:t>SCREENSHOTS OF OUTPUTS WITH EXPLANATION.........</a:t>
            </a:r>
            <a:r>
              <a:rPr lang="en-IN" altLang="en-US" b="1" dirty="0">
                <a:latin typeface="Times New Roman" panose="02020603050405020304" pitchFamily="18" charset="0"/>
                <a:cs typeface="Times New Roman" panose="02020603050405020304" pitchFamily="18" charset="0"/>
                <a:sym typeface="+mn-ea"/>
              </a:rPr>
              <a:t>....</a:t>
            </a:r>
            <a:r>
              <a:rPr lang="en-US" altLang="en-IN" b="1" dirty="0">
                <a:latin typeface="Times New Roman" panose="02020603050405020304" pitchFamily="18" charset="0"/>
                <a:cs typeface="Times New Roman" panose="02020603050405020304" pitchFamily="18" charset="0"/>
                <a:sym typeface="+mn-ea"/>
              </a:rPr>
              <a:t>.......................</a:t>
            </a:r>
            <a:r>
              <a:rPr lang="en-IN" altLang="en-US" b="1" dirty="0" smtClean="0">
                <a:latin typeface="Times New Roman" panose="02020603050405020304" pitchFamily="18" charset="0"/>
                <a:cs typeface="Times New Roman" panose="02020603050405020304" pitchFamily="18" charset="0"/>
                <a:sym typeface="+mn-ea"/>
              </a:rPr>
              <a:t>14</a:t>
            </a:r>
            <a:endParaRPr lang="en-US" b="1" dirty="0">
              <a:latin typeface="Times New Roman" panose="02020603050405020304" pitchFamily="18" charset="0"/>
              <a:cs typeface="Times New Roman" panose="02020603050405020304" pitchFamily="18" charset="0"/>
              <a:sym typeface="+mn-ea"/>
            </a:endParaRPr>
          </a:p>
          <a:p>
            <a:pPr marL="0" indent="0" algn="ctr">
              <a:buNone/>
            </a:pPr>
            <a:r>
              <a:rPr lang="en-US" b="1" dirty="0">
                <a:latin typeface="Times New Roman" panose="02020603050405020304" pitchFamily="18" charset="0"/>
                <a:cs typeface="Times New Roman" panose="02020603050405020304" pitchFamily="18" charset="0"/>
                <a:sym typeface="+mn-ea"/>
              </a:rPr>
              <a:t>C</a:t>
            </a:r>
            <a:r>
              <a:rPr lang="en-IN" altLang="en-US" b="1" dirty="0">
                <a:latin typeface="Times New Roman" panose="02020603050405020304" pitchFamily="18" charset="0"/>
                <a:cs typeface="Times New Roman" panose="02020603050405020304" pitchFamily="18" charset="0"/>
                <a:sym typeface="+mn-ea"/>
              </a:rPr>
              <a:t>ONCLUSION</a:t>
            </a:r>
            <a:r>
              <a:rPr lang="en-IN" altLang="en-US" b="1" dirty="0" smtClean="0">
                <a:latin typeface="Times New Roman" panose="02020603050405020304" pitchFamily="18" charset="0"/>
                <a:cs typeface="Times New Roman" panose="02020603050405020304" pitchFamily="18" charset="0"/>
                <a:sym typeface="+mn-ea"/>
              </a:rPr>
              <a:t>............................................................................................................</a:t>
            </a:r>
            <a:r>
              <a:rPr lang="en-US" altLang="en-US" b="1" dirty="0" smtClean="0">
                <a:latin typeface="Times New Roman" panose="02020603050405020304" pitchFamily="18" charset="0"/>
                <a:cs typeface="Times New Roman" panose="02020603050405020304" pitchFamily="18" charset="0"/>
                <a:sym typeface="+mn-ea"/>
              </a:rPr>
              <a:t>33</a:t>
            </a:r>
            <a:endParaRPr lang="en-IN" altLang="en-US" b="1" dirty="0" smtClean="0">
              <a:latin typeface="Times New Roman" panose="02020603050405020304" pitchFamily="18" charset="0"/>
              <a:cs typeface="Times New Roman" panose="02020603050405020304" pitchFamily="18" charset="0"/>
              <a:sym typeface="+mn-ea"/>
            </a:endParaRPr>
          </a:p>
          <a:p>
            <a:pPr marL="0" indent="0" algn="ctr">
              <a:buNone/>
            </a:pPr>
            <a:r>
              <a:rPr lang="en-IN" b="1" dirty="0" smtClean="0">
                <a:latin typeface="Times New Roman" panose="02020603050405020304" pitchFamily="18" charset="0"/>
                <a:cs typeface="Times New Roman" panose="02020603050405020304" pitchFamily="18" charset="0"/>
                <a:sym typeface="+mn-ea"/>
              </a:rPr>
              <a:t>FUTURE </a:t>
            </a:r>
            <a:r>
              <a:rPr lang="en-IN" b="1" smtClean="0">
                <a:latin typeface="Times New Roman" panose="02020603050405020304" pitchFamily="18" charset="0"/>
                <a:cs typeface="Times New Roman" panose="02020603050405020304" pitchFamily="18" charset="0"/>
                <a:sym typeface="+mn-ea"/>
              </a:rPr>
              <a:t>WORK……………………………………………………………………..34</a:t>
            </a:r>
            <a:endParaRPr lang="en-US" b="1" dirty="0">
              <a:latin typeface="Times New Roman" panose="02020603050405020304" pitchFamily="18" charset="0"/>
              <a:cs typeface="Times New Roman" panose="02020603050405020304" pitchFamily="18" charset="0"/>
              <a:sym typeface="+mn-ea"/>
            </a:endParaRPr>
          </a:p>
          <a:p>
            <a:pPr marL="0" indent="0" algn="ctr">
              <a:buNone/>
            </a:pPr>
            <a:r>
              <a:rPr lang="en-US" b="1" dirty="0">
                <a:latin typeface="Times New Roman" panose="02020603050405020304" pitchFamily="18" charset="0"/>
                <a:cs typeface="Times New Roman" panose="02020603050405020304" pitchFamily="18" charset="0"/>
                <a:sym typeface="+mn-ea"/>
              </a:rPr>
              <a:t>R</a:t>
            </a:r>
            <a:r>
              <a:rPr lang="en-IN" altLang="en-US" b="1" dirty="0">
                <a:latin typeface="Times New Roman" panose="02020603050405020304" pitchFamily="18" charset="0"/>
                <a:cs typeface="Times New Roman" panose="02020603050405020304" pitchFamily="18" charset="0"/>
                <a:sym typeface="+mn-ea"/>
              </a:rPr>
              <a:t>EFERENCES</a:t>
            </a:r>
            <a:r>
              <a:rPr lang="en-IN" altLang="en-US" b="1" dirty="0" smtClean="0">
                <a:latin typeface="Times New Roman" panose="02020603050405020304" pitchFamily="18" charset="0"/>
                <a:cs typeface="Times New Roman" panose="02020603050405020304" pitchFamily="18" charset="0"/>
                <a:sym typeface="+mn-ea"/>
              </a:rPr>
              <a:t>............................................................................................................</a:t>
            </a:r>
            <a:r>
              <a:rPr lang="en-US" altLang="en-US" b="1" dirty="0" smtClean="0">
                <a:latin typeface="Times New Roman" panose="02020603050405020304" pitchFamily="18" charset="0"/>
                <a:cs typeface="Times New Roman" panose="02020603050405020304" pitchFamily="18" charset="0"/>
                <a:sym typeface="+mn-ea"/>
              </a:rPr>
              <a:t>35</a:t>
            </a:r>
            <a:endParaRPr lang="en-US" b="1" dirty="0">
              <a:latin typeface="Times New Roman" panose="02020603050405020304" pitchFamily="18" charset="0"/>
              <a:cs typeface="Times New Roman" panose="02020603050405020304" pitchFamily="18" charset="0"/>
            </a:endParaRPr>
          </a:p>
          <a:p>
            <a:pPr marL="0" indent="0" algn="ctr">
              <a:buNone/>
            </a:pPr>
            <a:endParaRPr lang="en-US" sz="2300" b="1" dirty="0">
              <a:latin typeface="Times New Roman" panose="02020603050405020304" pitchFamily="18" charset="0"/>
              <a:cs typeface="Times New Roman" panose="02020603050405020304" pitchFamily="18" charset="0"/>
            </a:endParaRPr>
          </a:p>
          <a:p>
            <a:pPr marL="0" indent="0" algn="ctr">
              <a:buNone/>
            </a:pPr>
            <a:endParaRPr lang="en-IN" altLang="en-US" sz="2300"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45920" y="237490"/>
            <a:ext cx="9858375" cy="5673725"/>
          </a:xfrm>
        </p:spPr>
        <p:txBody>
          <a:bodyPr/>
          <a:lstStyle/>
          <a:p>
            <a:r>
              <a:rPr lang="en-US"/>
              <a:t>We program the outputs in such a way that 4 folders are created with different labels.</a:t>
            </a:r>
          </a:p>
          <a:p>
            <a:endParaRPr lang="en-US"/>
          </a:p>
          <a:p>
            <a:r>
              <a:rPr lang="en-US"/>
              <a:t>Each of these labels contains multiple images of the same sign to improve the accuracy and train the model.</a:t>
            </a:r>
          </a:p>
          <a:p>
            <a:endParaRPr lang="en-US"/>
          </a:p>
          <a:p>
            <a:pPr marL="0" indent="0">
              <a:buNone/>
            </a:pPr>
            <a:r>
              <a:rPr lang="en-US"/>
              <a:t>     labels  = ['hello' ,'thanks','yes','no']</a:t>
            </a:r>
          </a:p>
          <a:p>
            <a:pPr marL="0" indent="0">
              <a:buNone/>
            </a:pPr>
            <a:r>
              <a:rPr lang="en-US"/>
              <a:t>     number_imgs = 15</a:t>
            </a:r>
          </a:p>
          <a:p>
            <a:endParaRPr lang="en-US"/>
          </a:p>
          <a:p>
            <a:r>
              <a:rPr lang="en-US"/>
              <a:t>After the images have been obtained for detection purpose , we put all these pics into a single directory for labelling.</a:t>
            </a:r>
          </a:p>
          <a:p>
            <a:endParaRPr lang="en-US"/>
          </a:p>
          <a:p>
            <a:endParaRPr 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pic>
        <p:nvPicPr>
          <p:cNvPr id="4" name="Content Placeholder 3" descr="Screenshot (40)"/>
          <p:cNvPicPr>
            <a:picLocks noGrp="1" noChangeAspect="1"/>
          </p:cNvPicPr>
          <p:nvPr>
            <p:ph idx="1"/>
          </p:nvPr>
        </p:nvPicPr>
        <p:blipFill>
          <a:blip r:embed="rId2"/>
          <a:stretch>
            <a:fillRect/>
          </a:stretch>
        </p:blipFill>
        <p:spPr>
          <a:xfrm>
            <a:off x="1812290" y="429260"/>
            <a:ext cx="9453245" cy="5481955"/>
          </a:xfrm>
          <a:prstGeom prst="rect">
            <a:avLst/>
          </a:prstGeom>
        </p:spPr>
      </p:pic>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pic>
        <p:nvPicPr>
          <p:cNvPr id="4" name="Content Placeholder 3" descr="Capture"/>
          <p:cNvPicPr>
            <a:picLocks noGrp="1" noChangeAspect="1"/>
          </p:cNvPicPr>
          <p:nvPr>
            <p:ph idx="1"/>
          </p:nvPr>
        </p:nvPicPr>
        <p:blipFill>
          <a:blip r:embed="rId2"/>
          <a:stretch>
            <a:fillRect/>
          </a:stretch>
        </p:blipFill>
        <p:spPr>
          <a:xfrm>
            <a:off x="1872615" y="186690"/>
            <a:ext cx="9632315" cy="5724525"/>
          </a:xfrm>
          <a:prstGeom prst="rect">
            <a:avLst/>
          </a:prstGeom>
        </p:spPr>
      </p:pic>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15440" y="328930"/>
            <a:ext cx="9858375" cy="5582285"/>
          </a:xfrm>
        </p:spPr>
        <p:txBody>
          <a:bodyPr>
            <a:normAutofit/>
          </a:bodyPr>
          <a:lstStyle/>
          <a:p>
            <a:pPr>
              <a:buFont typeface="Wingdings" panose="05000000000000000000" charset="0"/>
              <a:buChar char="Ø"/>
            </a:pPr>
            <a:r>
              <a:rPr lang="en-US">
                <a:sym typeface="+mn-ea"/>
              </a:rPr>
              <a:t>We create a python script to perform labelling for each and every image that has been taken by the webcam.</a:t>
            </a:r>
            <a:endParaRPr lang="en-US"/>
          </a:p>
          <a:p>
            <a:pPr>
              <a:buFont typeface="Wingdings" panose="05000000000000000000" charset="0"/>
              <a:buChar char="Ø"/>
            </a:pPr>
            <a:endParaRPr lang="en-US"/>
          </a:p>
          <a:p>
            <a:pPr>
              <a:buFont typeface="Wingdings" panose="05000000000000000000" charset="0"/>
              <a:buChar char="Ø"/>
            </a:pPr>
            <a:r>
              <a:rPr lang="en-US">
                <a:sym typeface="+mn-ea"/>
              </a:rPr>
              <a:t>Upon executing this python script the labelling tool opens ,where we specify the source folder and saved folder where all the images  to be labelled are stored.</a:t>
            </a:r>
            <a:endParaRPr lang="en-US"/>
          </a:p>
          <a:p>
            <a:pPr>
              <a:buFont typeface="Wingdings" panose="05000000000000000000" charset="0"/>
              <a:buChar char="Ø"/>
            </a:pPr>
            <a:endParaRPr lang="en-US"/>
          </a:p>
          <a:p>
            <a:pPr>
              <a:buFont typeface="Wingdings" panose="05000000000000000000" charset="0"/>
              <a:buChar char="Ø"/>
            </a:pPr>
            <a:r>
              <a:rPr lang="en-US">
                <a:sym typeface="+mn-ea"/>
              </a:rPr>
              <a:t>Here we label each and every image taken by the webcam and provide a label for it.</a:t>
            </a:r>
            <a:endParaRPr lang="en-US"/>
          </a:p>
          <a:p>
            <a:pPr>
              <a:buFont typeface="Wingdings" panose="05000000000000000000" charset="0"/>
              <a:buChar char="Ø"/>
            </a:pPr>
            <a:endParaRPr lang="en-US"/>
          </a:p>
          <a:p>
            <a:pPr>
              <a:buFont typeface="Wingdings" panose="05000000000000000000" charset="0"/>
              <a:buChar char="Ø"/>
            </a:pPr>
            <a:r>
              <a:rPr lang="en-US">
                <a:sym typeface="+mn-ea"/>
              </a:rPr>
              <a:t>All the labelled images are cropped in such a way that only the sign is taken from the whole picture to be labelled. </a:t>
            </a:r>
            <a:endParaRPr lang="en-US"/>
          </a:p>
          <a:p>
            <a:pPr>
              <a:buFont typeface="Wingdings" panose="05000000000000000000" charset="0"/>
              <a:buChar char="Ø"/>
            </a:pPr>
            <a:endParaRPr 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pic>
        <p:nvPicPr>
          <p:cNvPr id="4" name="Content Placeholder 3" descr="Capture1"/>
          <p:cNvPicPr>
            <a:picLocks noGrp="1" noChangeAspect="1"/>
          </p:cNvPicPr>
          <p:nvPr>
            <p:ph idx="1"/>
          </p:nvPr>
        </p:nvPicPr>
        <p:blipFill>
          <a:blip r:embed="rId2"/>
          <a:stretch>
            <a:fillRect/>
          </a:stretch>
        </p:blipFill>
        <p:spPr>
          <a:xfrm>
            <a:off x="1665605" y="156210"/>
            <a:ext cx="10132695" cy="5755005"/>
          </a:xfrm>
          <a:prstGeom prst="rect">
            <a:avLst/>
          </a:prstGeom>
        </p:spPr>
      </p:pic>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altLang="en-US"/>
              <a:t> </a:t>
            </a:r>
          </a:p>
        </p:txBody>
      </p:sp>
      <p:pic>
        <p:nvPicPr>
          <p:cNvPr id="4" name="Content Placeholder 3" descr="Screenshot (39)"/>
          <p:cNvPicPr>
            <a:picLocks noGrp="1" noChangeAspect="1"/>
          </p:cNvPicPr>
          <p:nvPr>
            <p:ph idx="1"/>
          </p:nvPr>
        </p:nvPicPr>
        <p:blipFill>
          <a:blip r:embed="rId2"/>
          <a:stretch>
            <a:fillRect/>
          </a:stretch>
        </p:blipFill>
        <p:spPr>
          <a:xfrm>
            <a:off x="1787525" y="153670"/>
            <a:ext cx="10033000" cy="5772150"/>
          </a:xfrm>
          <a:prstGeom prst="rect">
            <a:avLst/>
          </a:prstGeom>
        </p:spPr>
      </p:pic>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endParaRPr lang="en-US"/>
          </a:p>
        </p:txBody>
      </p:sp>
      <p:pic>
        <p:nvPicPr>
          <p:cNvPr id="7" name="Content Placeholder 6" descr="Screenshot (38)"/>
          <p:cNvPicPr>
            <a:picLocks noGrp="1" noChangeAspect="1"/>
          </p:cNvPicPr>
          <p:nvPr>
            <p:ph idx="1"/>
          </p:nvPr>
        </p:nvPicPr>
        <p:blipFill>
          <a:blip r:embed="rId2"/>
          <a:stretch>
            <a:fillRect/>
          </a:stretch>
        </p:blipFill>
        <p:spPr>
          <a:xfrm>
            <a:off x="1731645" y="135890"/>
            <a:ext cx="10010775" cy="5775325"/>
          </a:xfrm>
          <a:prstGeom prst="rect">
            <a:avLst/>
          </a:prstGeom>
        </p:spPr>
      </p:pic>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88160" y="247015"/>
            <a:ext cx="10010140" cy="5664200"/>
          </a:xfrm>
        </p:spPr>
        <p:txBody>
          <a:bodyPr/>
          <a:lstStyle/>
          <a:p>
            <a:r>
              <a:rPr lang="en-US"/>
              <a:t>After the labelling of these images has been completed , the labelling tool automatically creates an xml file for each of these images which gives the full description of that specific image.</a:t>
            </a:r>
          </a:p>
          <a:p>
            <a:endParaRPr lang="en-US"/>
          </a:p>
          <a:p>
            <a:endParaRPr lang="en-US"/>
          </a:p>
          <a:p>
            <a:r>
              <a:rPr lang="en-US">
                <a:sym typeface="+mn-ea"/>
              </a:rPr>
              <a:t>Here we split a certain % of the images into 2 folders- 1 for testing and 1 for training where more weight is given towards the training part so as to make the model more accurate for testing.</a:t>
            </a:r>
          </a:p>
          <a:p>
            <a:endParaRPr lang="en-US">
              <a:sym typeface="+mn-ea"/>
            </a:endParaRPr>
          </a:p>
          <a:p>
            <a:endParaRPr lang="en-US">
              <a:sym typeface="+mn-ea"/>
            </a:endParaRPr>
          </a:p>
          <a:p>
            <a:r>
              <a:rPr lang="en-US">
                <a:sym typeface="+mn-ea"/>
              </a:rPr>
              <a:t>We have also installed Tensor Flow software  to perform object detection for detecting hand movements from the camera.</a:t>
            </a:r>
            <a:endParaRPr lang="en-US"/>
          </a:p>
          <a:p>
            <a:pPr marL="0" indent="0">
              <a:buNone/>
            </a:pPr>
            <a:endParaRPr 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797685" y="460375"/>
            <a:ext cx="9706610" cy="5450840"/>
          </a:xfrm>
          <a:prstGeom prst="rect">
            <a:avLst/>
          </a:prstGeom>
        </p:spPr>
      </p:pic>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46885" y="196850"/>
            <a:ext cx="9757410" cy="5714365"/>
          </a:xfrm>
        </p:spPr>
        <p:txBody>
          <a:bodyPr/>
          <a:lstStyle/>
          <a:p>
            <a:endParaRPr lang="en-US"/>
          </a:p>
          <a:p>
            <a:endParaRPr lang="en-US"/>
          </a:p>
          <a:p>
            <a:pPr marL="0" indent="0">
              <a:buNone/>
            </a:pPr>
            <a:endParaRPr lang="en-US"/>
          </a:p>
          <a:p>
            <a:r>
              <a:rPr lang="en-US"/>
              <a:t>We created a python script which converts text to speech.</a:t>
            </a:r>
          </a:p>
          <a:p>
            <a:endParaRPr lang="en-US"/>
          </a:p>
          <a:p>
            <a:endParaRPr lang="en-US"/>
          </a:p>
          <a:p>
            <a:endParaRPr lang="en-US"/>
          </a:p>
          <a:p>
            <a:r>
              <a:rPr lang="en-US"/>
              <a:t>we have added a timer to control the rate of speech as well</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7795"/>
            <a:ext cx="12191365" cy="1280795"/>
          </a:xfrm>
        </p:spPr>
        <p:txBody>
          <a:bodyPr/>
          <a:lstStyle/>
          <a:p>
            <a:pPr algn="ctr"/>
            <a:r>
              <a:rPr lang="en-US" sz="3500" b="1">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1754505" y="986790"/>
            <a:ext cx="9749790" cy="4924425"/>
          </a:xfrm>
        </p:spPr>
        <p:txBody>
          <a:bodyPr>
            <a:noAutofit/>
          </a:bodyPr>
          <a:lstStyle/>
          <a:p>
            <a:pPr algn="just">
              <a:buFont typeface="Wingdings" panose="05000000000000000000" charset="0"/>
              <a:buChar char="Ø"/>
            </a:pPr>
            <a:r>
              <a:rPr lang="en-US" sz="1900">
                <a:latin typeface="Times New Roman" panose="02020603050405020304" pitchFamily="18" charset="0"/>
                <a:cs typeface="Times New Roman" panose="02020603050405020304" pitchFamily="18" charset="0"/>
              </a:rPr>
              <a:t>In India itself, close to 3 million people are categorized as speech and hearing impaired according to a general survey conducted. </a:t>
            </a:r>
          </a:p>
          <a:p>
            <a:pPr algn="just">
              <a:buFont typeface="Wingdings" panose="05000000000000000000" charset="0"/>
              <a:buChar char="Ø"/>
            </a:pPr>
            <a:r>
              <a:rPr lang="en-US" sz="1900">
                <a:latin typeface="Times New Roman" panose="02020603050405020304" pitchFamily="18" charset="0"/>
                <a:cs typeface="Times New Roman" panose="02020603050405020304" pitchFamily="18" charset="0"/>
              </a:rPr>
              <a:t>There is a large communication gap that is faced by the speech and hearing-impaired community with normal people and vice versa. </a:t>
            </a:r>
          </a:p>
          <a:p>
            <a:pPr algn="just">
              <a:buFont typeface="Wingdings" panose="05000000000000000000" charset="0"/>
              <a:buChar char="Ø"/>
            </a:pPr>
            <a:r>
              <a:rPr lang="en-US" sz="1900">
                <a:latin typeface="Times New Roman" panose="02020603050405020304" pitchFamily="18" charset="0"/>
                <a:cs typeface="Times New Roman" panose="02020603050405020304" pitchFamily="18" charset="0"/>
              </a:rPr>
              <a:t>The deaf/mute person is taught sign language from a very young age to overcome this barrier. </a:t>
            </a:r>
          </a:p>
          <a:p>
            <a:pPr algn="just">
              <a:buFont typeface="Wingdings" panose="05000000000000000000" charset="0"/>
              <a:buChar char="Ø"/>
            </a:pPr>
            <a:r>
              <a:rPr lang="en-US" sz="1900">
                <a:latin typeface="Times New Roman" panose="02020603050405020304" pitchFamily="18" charset="0"/>
                <a:cs typeface="Times New Roman" panose="02020603050405020304" pitchFamily="18" charset="0"/>
              </a:rPr>
              <a:t>Sign language allows these people to communicate with other members of the community as well as the members of the society. </a:t>
            </a:r>
          </a:p>
          <a:p>
            <a:pPr algn="just">
              <a:buFont typeface="Wingdings" panose="05000000000000000000" charset="0"/>
              <a:buChar char="Ø"/>
            </a:pPr>
            <a:r>
              <a:rPr lang="en-US" sz="1900">
                <a:latin typeface="Times New Roman" panose="02020603050405020304" pitchFamily="18" charset="0"/>
                <a:cs typeface="Times New Roman" panose="02020603050405020304" pitchFamily="18" charset="0"/>
              </a:rPr>
              <a:t>However, in society very few people have actually learned sign language hence only a small percentage of the population is able to converse with a deaf or mute person.</a:t>
            </a:r>
          </a:p>
          <a:p>
            <a:pPr algn="just">
              <a:buFont typeface="Wingdings" panose="05000000000000000000" charset="0"/>
              <a:buChar char="Ø"/>
            </a:pPr>
            <a:r>
              <a:rPr lang="en-US" sz="1900">
                <a:latin typeface="Times New Roman" panose="02020603050405020304" pitchFamily="18" charset="0"/>
                <a:cs typeface="Times New Roman" panose="02020603050405020304" pitchFamily="18" charset="0"/>
              </a:rPr>
              <a:t>It is also difficult to find an interpreter to interpret sign language to required language and vice versa as not many interpreters exist in India. </a:t>
            </a:r>
          </a:p>
          <a:p>
            <a:pPr algn="just">
              <a:buFont typeface="Wingdings" panose="05000000000000000000" charset="0"/>
              <a:buChar char="Ø"/>
            </a:pPr>
            <a:r>
              <a:rPr lang="en-US" sz="1900">
                <a:latin typeface="Times New Roman" panose="02020603050405020304" pitchFamily="18" charset="0"/>
                <a:cs typeface="Times New Roman" panose="02020603050405020304" pitchFamily="18" charset="0"/>
                <a:sym typeface="+mn-ea"/>
              </a:rPr>
              <a:t>Educational institutions do not take a step forward to teach sign language to students even as an optional course hence further creating a communication barrier with the hearing impaired. </a:t>
            </a:r>
            <a:endParaRPr lang="en-US" sz="190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half" idx="1"/>
          </p:nvPr>
        </p:nvPicPr>
        <p:blipFill>
          <a:blip r:embed="rId2"/>
          <a:srcRect l="8806" r="47992" b="26761"/>
          <a:stretch>
            <a:fillRect/>
          </a:stretch>
        </p:blipFill>
        <p:spPr>
          <a:xfrm>
            <a:off x="1986280" y="488315"/>
            <a:ext cx="4705350" cy="5370830"/>
          </a:xfrm>
          <a:prstGeom prst="rect">
            <a:avLst/>
          </a:prstGeom>
        </p:spPr>
      </p:pic>
      <p:pic>
        <p:nvPicPr>
          <p:cNvPr id="6" name="Content Placeholder 5"/>
          <p:cNvPicPr>
            <a:picLocks noGrp="1" noChangeAspect="1"/>
          </p:cNvPicPr>
          <p:nvPr>
            <p:ph sz="half" idx="2"/>
          </p:nvPr>
        </p:nvPicPr>
        <p:blipFill>
          <a:blip r:embed="rId3"/>
          <a:srcRect l="9436" r="47225" b="25654"/>
          <a:stretch>
            <a:fillRect/>
          </a:stretch>
        </p:blipFill>
        <p:spPr>
          <a:xfrm>
            <a:off x="7070725" y="488315"/>
            <a:ext cx="4885690" cy="5371465"/>
          </a:xfrm>
          <a:prstGeom prst="rect">
            <a:avLst/>
          </a:prstGeom>
        </p:spPr>
      </p:pic>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srcRect l="8390" r="47218" b="23324"/>
          <a:stretch>
            <a:fillRect/>
          </a:stretch>
        </p:blipFill>
        <p:spPr>
          <a:xfrm>
            <a:off x="1683385" y="624205"/>
            <a:ext cx="4358640" cy="5017135"/>
          </a:xfrm>
          <a:prstGeom prst="rect">
            <a:avLst/>
          </a:prstGeom>
        </p:spPr>
      </p:pic>
      <p:pic>
        <p:nvPicPr>
          <p:cNvPr id="6" name="Content Placeholder 5"/>
          <p:cNvPicPr>
            <a:picLocks noGrp="1" noChangeAspect="1"/>
          </p:cNvPicPr>
          <p:nvPr>
            <p:ph sz="half" idx="2"/>
          </p:nvPr>
        </p:nvPicPr>
        <p:blipFill>
          <a:blip r:embed="rId3"/>
          <a:srcRect l="9451" r="47917" b="25654"/>
          <a:stretch>
            <a:fillRect/>
          </a:stretch>
        </p:blipFill>
        <p:spPr>
          <a:xfrm>
            <a:off x="6694170" y="624840"/>
            <a:ext cx="4704080" cy="5016500"/>
          </a:xfrm>
          <a:prstGeom prst="rect">
            <a:avLst/>
          </a:prstGeom>
        </p:spPr>
      </p:pic>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695450" y="157480"/>
            <a:ext cx="10127615" cy="5753735"/>
          </a:xfrm>
          <a:prstGeom prst="rect">
            <a:avLst/>
          </a:prstGeom>
        </p:spPr>
      </p:pic>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6555" y="143510"/>
            <a:ext cx="10545445" cy="1280795"/>
          </a:xfrm>
        </p:spPr>
        <p:txBody>
          <a:bodyPr/>
          <a:lstStyle/>
          <a:p>
            <a:pPr algn="ctr"/>
            <a:r>
              <a:rPr lang="en-US" b="1">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1751965" y="939165"/>
            <a:ext cx="10171430" cy="4878705"/>
          </a:xfrm>
        </p:spPr>
        <p:txBody>
          <a:bodyPr>
            <a:normAutofit/>
          </a:bodyPr>
          <a:lstStyle/>
          <a:p>
            <a:pPr algn="just">
              <a:buFont typeface="Wingdings" panose="05000000000000000000" charset="0"/>
              <a:buChar char="Ø"/>
            </a:pPr>
            <a:r>
              <a:rPr lang="en-US" sz="2000">
                <a:latin typeface="Times New Roman" panose="02020603050405020304" pitchFamily="18" charset="0"/>
                <a:cs typeface="Times New Roman" panose="02020603050405020304" pitchFamily="18" charset="0"/>
                <a:sym typeface="+mn-ea"/>
              </a:rPr>
              <a:t>Many different software and hardware solutions have been implemented for field of sign language to speech translator that have been reviewed for our paper. </a:t>
            </a:r>
            <a:endParaRPr lang="en-US" sz="2000">
              <a:latin typeface="Times New Roman" panose="02020603050405020304" pitchFamily="18" charset="0"/>
              <a:cs typeface="Times New Roman" panose="02020603050405020304" pitchFamily="18" charset="0"/>
            </a:endParaRPr>
          </a:p>
          <a:p>
            <a:pPr algn="just">
              <a:buFont typeface="Wingdings" panose="05000000000000000000" charset="0"/>
              <a:buChar char="Ø"/>
            </a:pPr>
            <a:r>
              <a:rPr lang="en-US" sz="2000">
                <a:latin typeface="Times New Roman" panose="02020603050405020304" pitchFamily="18" charset="0"/>
                <a:cs typeface="Times New Roman" panose="02020603050405020304" pitchFamily="18" charset="0"/>
                <a:sym typeface="+mn-ea"/>
              </a:rPr>
              <a:t>These includes many different methods and algorithms that have been proposed by different authors. </a:t>
            </a:r>
            <a:endParaRPr lang="en-US" sz="2000">
              <a:latin typeface="Times New Roman" panose="02020603050405020304" pitchFamily="18" charset="0"/>
              <a:cs typeface="Times New Roman" panose="02020603050405020304" pitchFamily="18" charset="0"/>
            </a:endParaRPr>
          </a:p>
          <a:p>
            <a:pPr algn="just">
              <a:buFont typeface="Wingdings" panose="05000000000000000000" charset="0"/>
              <a:buChar char="Ø"/>
            </a:pPr>
            <a:r>
              <a:rPr lang="en-US" sz="2000">
                <a:latin typeface="Times New Roman" panose="02020603050405020304" pitchFamily="18" charset="0"/>
                <a:cs typeface="Times New Roman" panose="02020603050405020304" pitchFamily="18" charset="0"/>
                <a:sym typeface="+mn-ea"/>
              </a:rPr>
              <a:t>Various machine learning and image processing techniques have been implemented through the years and have been studied deeply to make these solutions. </a:t>
            </a:r>
            <a:endParaRPr lang="en-US" sz="2000">
              <a:latin typeface="Times New Roman" panose="02020603050405020304" pitchFamily="18" charset="0"/>
              <a:cs typeface="Times New Roman" panose="02020603050405020304" pitchFamily="18" charset="0"/>
            </a:endParaRPr>
          </a:p>
          <a:p>
            <a:pPr algn="just">
              <a:buFont typeface="Wingdings" panose="05000000000000000000" charset="0"/>
              <a:buChar char="Ø"/>
            </a:pPr>
            <a:r>
              <a:rPr lang="en-US" sz="2000">
                <a:latin typeface="Times New Roman" panose="02020603050405020304" pitchFamily="18" charset="0"/>
                <a:cs typeface="Times New Roman" panose="02020603050405020304" pitchFamily="18" charset="0"/>
                <a:sym typeface="+mn-ea"/>
              </a:rPr>
              <a:t>The survey of these papers has helped us to choose which techniques and algorithms to use to make our proposed work more efficient and easier to use compared to other proposed works in same field thus improving the sign to speech translator making it easier and better to use.</a:t>
            </a:r>
            <a:endParaRPr lang="en-US" sz="2000">
              <a:latin typeface="Times New Roman" panose="02020603050405020304" pitchFamily="18" charset="0"/>
              <a:cs typeface="Times New Roman" panose="02020603050405020304" pitchFamily="18" charset="0"/>
            </a:endParaRPr>
          </a:p>
          <a:p>
            <a:pPr marL="0" indent="0">
              <a:buNone/>
            </a:pPr>
            <a:endParaRPr lang="en-US" sz="200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anose="02020603050405020304" pitchFamily="18" charset="0"/>
                <a:cs typeface="Times New Roman" panose="02020603050405020304" pitchFamily="18" charset="0"/>
              </a:rPr>
              <a:t>Future Work</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685109"/>
            <a:ext cx="8915400" cy="4226113"/>
          </a:xfrm>
        </p:spPr>
        <p:txBody>
          <a:bodyPr/>
          <a:lstStyle/>
          <a:p>
            <a:r>
              <a:rPr lang="en-IN" dirty="0" smtClean="0">
                <a:latin typeface="Times New Roman" panose="02020603050405020304" pitchFamily="18" charset="0"/>
                <a:cs typeface="Times New Roman" panose="02020603050405020304" pitchFamily="18" charset="0"/>
              </a:rPr>
              <a:t>This works better only in the light, so night vision can be added to make it more useful.</a:t>
            </a:r>
          </a:p>
          <a:p>
            <a:r>
              <a:rPr lang="en-IN" dirty="0" smtClean="0">
                <a:latin typeface="Times New Roman" panose="02020603050405020304" pitchFamily="18" charset="0"/>
                <a:cs typeface="Times New Roman" panose="02020603050405020304" pitchFamily="18" charset="0"/>
              </a:rPr>
              <a:t>This model can be converted into the mobile application which can be used.</a:t>
            </a:r>
          </a:p>
          <a:p>
            <a:endParaRPr lang="en-IN" dirty="0"/>
          </a:p>
        </p:txBody>
      </p:sp>
    </p:spTree>
    <p:extLst>
      <p:ext uri="{BB962C8B-B14F-4D97-AF65-F5344CB8AC3E}">
        <p14:creationId xmlns:p14="http://schemas.microsoft.com/office/powerpoint/2010/main" val="1930897562"/>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3380" y="174625"/>
            <a:ext cx="10547985" cy="1280795"/>
          </a:xfrm>
        </p:spPr>
        <p:txBody>
          <a:bodyPr/>
          <a:lstStyle/>
          <a:p>
            <a:pPr algn="ctr"/>
            <a:r>
              <a:rPr lang="en-US" b="1"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1643380" y="789940"/>
            <a:ext cx="10325100" cy="5479415"/>
          </a:xfrm>
        </p:spPr>
        <p:txBody>
          <a:bodyPr>
            <a:noAutofit/>
          </a:bodyPr>
          <a:lstStyle/>
          <a:p>
            <a:pPr algn="just">
              <a:buFont typeface="+mj-lt"/>
              <a:buAutoNum type="arabicPeriod"/>
            </a:pPr>
            <a:r>
              <a:rPr lang="en-US" sz="1300">
                <a:latin typeface="Times New Roman" panose="02020603050405020304" pitchFamily="18" charset="0"/>
                <a:cs typeface="Times New Roman" panose="02020603050405020304" pitchFamily="18" charset="0"/>
              </a:rPr>
              <a:t>Cheok Ming Jin, Zaid Omar , Mohamed Hisham Jaward “A Mobile Application of American Sign Language Translation via Image Processing Algorithms” 2016 IEEE Region 10 Symposium (TENSYMP), Bali, Indonesia.</a:t>
            </a:r>
          </a:p>
          <a:p>
            <a:pPr algn="just">
              <a:buFont typeface="+mj-lt"/>
              <a:buAutoNum type="arabicPeriod"/>
            </a:pPr>
            <a:r>
              <a:rPr lang="en-US" sz="1300">
                <a:latin typeface="Times New Roman" panose="02020603050405020304" pitchFamily="18" charset="0"/>
                <a:cs typeface="Times New Roman" panose="02020603050405020304" pitchFamily="18" charset="0"/>
              </a:rPr>
              <a:t>Kalpattu S. Abhishek, Lee Chun Fai Qubeley, and Derek Ho “Glove Based Hand Gesture Recognition Sign Language Translator Using Capacitive Touch Sensor” 2016 IEEE International Conference on Electron Devices and Solid-State Circuits (EDSSC).</a:t>
            </a:r>
          </a:p>
          <a:p>
            <a:pPr algn="just">
              <a:buFont typeface="+mj-lt"/>
              <a:buAutoNum type="arabicPeriod"/>
            </a:pPr>
            <a:r>
              <a:rPr lang="en-US" sz="1300">
                <a:latin typeface="Times New Roman" panose="02020603050405020304" pitchFamily="18" charset="0"/>
                <a:cs typeface="Times New Roman" panose="02020603050405020304" pitchFamily="18" charset="0"/>
              </a:rPr>
              <a:t>Keerthi S Warrier, JyateenKumar Sahu, Himadri Halder, Rajkumar Koradiya, and Karthik Raj V “Software Based Sign Language Converter ” International Conference on Communication and Signal Processing, April 6-8, 2016, India.</a:t>
            </a:r>
          </a:p>
          <a:p>
            <a:pPr algn="just">
              <a:buFont typeface="+mj-lt"/>
              <a:buAutoNum type="arabicPeriod"/>
            </a:pPr>
            <a:r>
              <a:rPr lang="en-US" sz="1300">
                <a:latin typeface="Times New Roman" panose="02020603050405020304" pitchFamily="18" charset="0"/>
                <a:cs typeface="Times New Roman" panose="02020603050405020304" pitchFamily="18" charset="0"/>
              </a:rPr>
              <a:t>Maryam Pahlevanzadeh, Mansour Vafadoost, Majid Shahnazi “Sign Language Recognition” 1-4244-0779-6/07/$20.00 ©2007 IEEE.</a:t>
            </a:r>
          </a:p>
          <a:p>
            <a:pPr algn="just">
              <a:buFont typeface="+mj-lt"/>
              <a:buAutoNum type="arabicPeriod"/>
            </a:pPr>
            <a:r>
              <a:rPr lang="en-US" sz="1300">
                <a:latin typeface="Times New Roman" panose="02020603050405020304" pitchFamily="18" charset="0"/>
                <a:cs typeface="Times New Roman" panose="02020603050405020304" pitchFamily="18" charset="0"/>
              </a:rPr>
              <a:t>Kohsheen Tiku , Jayshree Maloo , Aishwarya Ramesh , Indra R “Real-time Conversion of Sign Language to Text and Speech [5]” Proceedings of the Second International Conference on Inventive Research in Computing Applications (ICIRCA-2020) IEEE Xplore Part Number: CFP20N67-ART; ISBN: 978-1-7281-5374-2.</a:t>
            </a:r>
          </a:p>
          <a:p>
            <a:pPr algn="just">
              <a:buFont typeface="+mj-lt"/>
              <a:buAutoNum type="arabicPeriod"/>
            </a:pPr>
            <a:r>
              <a:rPr lang="en-US" sz="1300">
                <a:latin typeface="Times New Roman" panose="02020603050405020304" pitchFamily="18" charset="0"/>
                <a:cs typeface="Times New Roman" panose="02020603050405020304" pitchFamily="18" charset="0"/>
              </a:rPr>
              <a:t>Dasari Vishal, H M Aishwarya, K Nishkala, B Toshitha Royan, T K Ramesh “Sign Language to Speech Conversion Using Smart Band and Wearable Computer Technology” 2017 IEEE International Conference on Computational Intelligence and Computing Research.</a:t>
            </a:r>
          </a:p>
          <a:p>
            <a:pPr algn="just">
              <a:buFont typeface="+mj-lt"/>
              <a:buAutoNum type="arabicPeriod"/>
            </a:pPr>
            <a:r>
              <a:rPr lang="en-US" sz="1300">
                <a:latin typeface="Times New Roman" panose="02020603050405020304" pitchFamily="18" charset="0"/>
                <a:ea typeface="Times New Roman" panose="02020603050405020304" pitchFamily="18" charset="0"/>
                <a:cs typeface="Times New Roman" panose="02020603050405020304" pitchFamily="18" charset="0"/>
                <a:sym typeface="+mn-ea"/>
              </a:rPr>
              <a:t>Aarthi M</a:t>
            </a:r>
            <a:r>
              <a:rPr lang="en-IN" altLang="en-US" sz="1300">
                <a:latin typeface="Times New Roman" panose="02020603050405020304" pitchFamily="18" charset="0"/>
                <a:ea typeface="Times New Roman" panose="02020603050405020304" pitchFamily="18" charset="0"/>
                <a:cs typeface="Times New Roman" panose="02020603050405020304" pitchFamily="18" charset="0"/>
                <a:sym typeface="+mn-ea"/>
              </a:rPr>
              <a:t>, Vijayalakshmi P “</a:t>
            </a:r>
            <a:r>
              <a:rPr lang="en-US" sz="1300">
                <a:latin typeface="Times New Roman" panose="02020603050405020304" pitchFamily="18" charset="0"/>
                <a:ea typeface="Times New Roman" panose="02020603050405020304" pitchFamily="18" charset="0"/>
                <a:cs typeface="Times New Roman" panose="02020603050405020304" pitchFamily="18" charset="0"/>
                <a:sym typeface="+mn-ea"/>
              </a:rPr>
              <a:t>SIGN LANGUAGE TO SPEECH CONVERSION</a:t>
            </a:r>
            <a:r>
              <a:rPr lang="en-IN" altLang="en-US" sz="1300">
                <a:latin typeface="Times New Roman" panose="02020603050405020304" pitchFamily="18" charset="0"/>
                <a:ea typeface="Times New Roman" panose="02020603050405020304" pitchFamily="18" charset="0"/>
                <a:cs typeface="Times New Roman" panose="02020603050405020304" pitchFamily="18" charset="0"/>
                <a:sym typeface="+mn-ea"/>
              </a:rPr>
              <a:t>.” 2016 FIFTH INTERNATIONAL CONFERENCE ON RECENT TRENDS IN INFORMATION TECHNOLOGY, 978-1-4673-9802-2/16/$31.00© 2016 IEEE</a:t>
            </a:r>
          </a:p>
          <a:p>
            <a:pPr algn="just">
              <a:buFont typeface="+mj-lt"/>
              <a:buAutoNum type="arabicPeriod"/>
            </a:pPr>
            <a:r>
              <a:rPr lang="en-US" sz="1300">
                <a:latin typeface="Times New Roman" panose="02020603050405020304" pitchFamily="18" charset="0"/>
                <a:ea typeface="Times New Roman" panose="02020603050405020304" pitchFamily="18" charset="0"/>
                <a:cs typeface="Times New Roman" panose="02020603050405020304" pitchFamily="18" charset="0"/>
                <a:sym typeface="+mn-ea"/>
              </a:rPr>
              <a:t>Prof.R.R.Itkarkar</a:t>
            </a:r>
            <a:r>
              <a:rPr lang="en-IN" altLang="en-US" sz="1300">
                <a:latin typeface="Times New Roman" panose="02020603050405020304" pitchFamily="18" charset="0"/>
                <a:ea typeface="Times New Roman" panose="02020603050405020304" pitchFamily="18" charset="0"/>
                <a:cs typeface="Times New Roman" panose="02020603050405020304" pitchFamily="18" charset="0"/>
                <a:sym typeface="+mn-ea"/>
              </a:rPr>
              <a:t>, Dr. Anil V Nandi “</a:t>
            </a:r>
            <a:r>
              <a:rPr lang="en-US" sz="1300">
                <a:latin typeface="Times New Roman" panose="02020603050405020304" pitchFamily="18" charset="0"/>
                <a:ea typeface="Times New Roman" panose="02020603050405020304" pitchFamily="18" charset="0"/>
                <a:cs typeface="Times New Roman" panose="02020603050405020304" pitchFamily="18" charset="0"/>
                <a:sym typeface="+mn-ea"/>
              </a:rPr>
              <a:t>Hand Gesture to Speech Conversion using Matlab</a:t>
            </a:r>
            <a:r>
              <a:rPr lang="en-IN" altLang="en-US" sz="1300">
                <a:latin typeface="Times New Roman" panose="02020603050405020304" pitchFamily="18" charset="0"/>
                <a:ea typeface="Times New Roman" panose="02020603050405020304" pitchFamily="18" charset="0"/>
                <a:cs typeface="Times New Roman" panose="02020603050405020304" pitchFamily="18" charset="0"/>
                <a:sym typeface="+mn-ea"/>
              </a:rPr>
              <a:t>” 4th ICCCNT 2013 July 4-6, 2013, Tiruchengode, India, IEEE - 31661</a:t>
            </a:r>
          </a:p>
          <a:p>
            <a:pPr algn="just">
              <a:buFont typeface="+mj-lt"/>
              <a:buAutoNum type="arabicPeriod"/>
            </a:pPr>
            <a:r>
              <a:rPr lang="en-US" sz="1300">
                <a:latin typeface="Times New Roman" panose="02020603050405020304" pitchFamily="18" charset="0"/>
                <a:ea typeface="Times New Roman" panose="02020603050405020304" pitchFamily="18" charset="0"/>
                <a:cs typeface="Times New Roman" panose="02020603050405020304" pitchFamily="18" charset="0"/>
                <a:sym typeface="+mn-ea"/>
              </a:rPr>
              <a:t>Abey Abraham , Rohini V</a:t>
            </a:r>
            <a:r>
              <a:rPr lang="en-IN" altLang="en-US" sz="1300">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1300">
                <a:latin typeface="Times New Roman" panose="02020603050405020304" pitchFamily="18" charset="0"/>
                <a:ea typeface="Times New Roman" panose="02020603050405020304" pitchFamily="18" charset="0"/>
                <a:cs typeface="Times New Roman" panose="02020603050405020304" pitchFamily="18" charset="0"/>
                <a:sym typeface="+mn-ea"/>
              </a:rPr>
              <a:t>Real time conversion of sign language to speech and prediction of gestures using Artificial Neural Network</a:t>
            </a:r>
            <a:r>
              <a:rPr lang="en-IN" altLang="en-US" sz="1300">
                <a:latin typeface="Times New Roman" panose="02020603050405020304" pitchFamily="18" charset="0"/>
                <a:ea typeface="Times New Roman" panose="02020603050405020304" pitchFamily="18" charset="0"/>
                <a:cs typeface="Times New Roman" panose="02020603050405020304" pitchFamily="18" charset="0"/>
                <a:sym typeface="+mn-ea"/>
              </a:rPr>
              <a:t>.” Real time conversion of sign language to speech and prediction, raham and Rohini V/ Procedia Computer Science 00 (2018) 587–594     </a:t>
            </a:r>
          </a:p>
          <a:p>
            <a:pPr algn="just">
              <a:buFont typeface="+mj-lt"/>
              <a:buAutoNum type="arabicPeriod"/>
            </a:pPr>
            <a:r>
              <a:rPr lang="en-US" sz="1300">
                <a:latin typeface="Times New Roman" panose="02020603050405020304" pitchFamily="18" charset="0"/>
                <a:ea typeface="Times New Roman" panose="02020603050405020304" pitchFamily="18" charset="0"/>
                <a:cs typeface="Times New Roman" panose="02020603050405020304" pitchFamily="18" charset="0"/>
                <a:sym typeface="+mn-ea"/>
              </a:rPr>
              <a:t>Tanuj Bohra</a:t>
            </a:r>
            <a:r>
              <a:rPr lang="en-IN" altLang="en-US" sz="1300">
                <a:latin typeface="Times New Roman" panose="02020603050405020304" pitchFamily="18" charset="0"/>
                <a:ea typeface="Times New Roman" panose="02020603050405020304" pitchFamily="18" charset="0"/>
                <a:cs typeface="Times New Roman" panose="02020603050405020304" pitchFamily="18" charset="0"/>
                <a:sym typeface="+mn-ea"/>
              </a:rPr>
              <a:t>, Shaunak Sompura, Krish Parekh, Purva Raut “</a:t>
            </a:r>
            <a:r>
              <a:rPr lang="en-US" sz="1300">
                <a:latin typeface="Times New Roman" panose="02020603050405020304" pitchFamily="18" charset="0"/>
                <a:ea typeface="Times New Roman" panose="02020603050405020304" pitchFamily="18" charset="0"/>
                <a:cs typeface="Times New Roman" panose="02020603050405020304" pitchFamily="18" charset="0"/>
                <a:sym typeface="+mn-ea"/>
              </a:rPr>
              <a:t>Real-Time Two Way Communication System for Speech and Hearing Impaired Using Computer Vision and Deep Learning</a:t>
            </a:r>
            <a:r>
              <a:rPr lang="en-IN" altLang="en-US" sz="1300">
                <a:latin typeface="Times New Roman" panose="02020603050405020304" pitchFamily="18" charset="0"/>
                <a:ea typeface="Times New Roman" panose="02020603050405020304" pitchFamily="18" charset="0"/>
                <a:cs typeface="Times New Roman" panose="02020603050405020304" pitchFamily="18" charset="0"/>
                <a:sym typeface="+mn-ea"/>
              </a:rPr>
              <a:t>” Second International Conference on Smart Systems and Inventive Technology (ICSSIT 2019) </a:t>
            </a:r>
            <a:r>
              <a:rPr lang="en-US" sz="1300">
                <a:latin typeface="Times New Roman" panose="02020603050405020304" pitchFamily="18" charset="0"/>
                <a:ea typeface="Times New Roman" panose="02020603050405020304" pitchFamily="18" charset="0"/>
                <a:cs typeface="Times New Roman" panose="02020603050405020304" pitchFamily="18" charset="0"/>
                <a:sym typeface="+mn-ea"/>
              </a:rPr>
              <a:t>IEEE Xplore Part Number: CFP19P17-ART; ISBN:978-1-7281-2119-2</a:t>
            </a:r>
            <a:r>
              <a:rPr lang="en-IN" altLang="en-US" sz="1300">
                <a:latin typeface="Times New Roman" panose="02020603050405020304" pitchFamily="18" charset="0"/>
                <a:ea typeface="Times New Roman" panose="02020603050405020304" pitchFamily="18" charset="0"/>
                <a:cs typeface="Times New Roman" panose="02020603050405020304" pitchFamily="18" charset="0"/>
                <a:sym typeface="+mn-ea"/>
              </a:rPr>
              <a:t>, 978-1-7281-2119-2/19/$31.00 ©2019 IEEE</a:t>
            </a:r>
            <a:endParaRPr lang="en-US" sz="130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9590" y="241300"/>
            <a:ext cx="10046970" cy="5669915"/>
          </a:xfrm>
        </p:spPr>
        <p:txBody>
          <a:bodyPr>
            <a:noAutofit/>
          </a:bodyPr>
          <a:lstStyle/>
          <a:p>
            <a:pPr algn="just">
              <a:buFont typeface="Wingdings" panose="05000000000000000000" charset="0"/>
              <a:buChar char="Ø"/>
            </a:pPr>
            <a:r>
              <a:rPr lang="en-US" sz="1900">
                <a:latin typeface="Times New Roman" panose="02020603050405020304" pitchFamily="18" charset="0"/>
                <a:cs typeface="Times New Roman" panose="02020603050405020304" pitchFamily="18" charset="0"/>
                <a:sym typeface="+mn-ea"/>
              </a:rPr>
              <a:t>Solving this problem from the root would mean educating the society about sign language from a very young age itself. </a:t>
            </a:r>
          </a:p>
          <a:p>
            <a:pPr algn="just">
              <a:buFont typeface="Wingdings" panose="05000000000000000000" charset="0"/>
              <a:buChar char="Ø"/>
            </a:pPr>
            <a:r>
              <a:rPr lang="en-US" sz="1900">
                <a:latin typeface="Times New Roman" panose="02020603050405020304" pitchFamily="18" charset="0"/>
                <a:cs typeface="Times New Roman" panose="02020603050405020304" pitchFamily="18" charset="0"/>
                <a:sym typeface="+mn-ea"/>
              </a:rPr>
              <a:t>On a massive scale it would take years to educate most of the population and would prove to be a costly method as well. </a:t>
            </a:r>
          </a:p>
          <a:p>
            <a:pPr algn="just">
              <a:buFont typeface="Wingdings" panose="05000000000000000000" charset="0"/>
              <a:buChar char="Ø"/>
            </a:pPr>
            <a:r>
              <a:rPr lang="en-US" sz="1900">
                <a:latin typeface="Times New Roman" panose="02020603050405020304" pitchFamily="18" charset="0"/>
                <a:cs typeface="Times New Roman" panose="02020603050405020304" pitchFamily="18" charset="0"/>
                <a:sym typeface="+mn-ea"/>
              </a:rPr>
              <a:t>Another solution that is more applicable is to use the available existing technology to bridge the communication gap. </a:t>
            </a:r>
          </a:p>
          <a:p>
            <a:pPr algn="just">
              <a:buFont typeface="Wingdings" panose="05000000000000000000" charset="0"/>
              <a:buChar char="Ø"/>
            </a:pPr>
            <a:r>
              <a:rPr lang="en-US" sz="1900">
                <a:latin typeface="Times New Roman" panose="02020603050405020304" pitchFamily="18" charset="0"/>
                <a:cs typeface="Times New Roman" panose="02020603050405020304" pitchFamily="18" charset="0"/>
                <a:sym typeface="+mn-ea"/>
              </a:rPr>
              <a:t>This would allow people without any prior knowledge of sign language to communicate with the disabled community.</a:t>
            </a:r>
            <a:endParaRPr lang="en-US" sz="1900">
              <a:latin typeface="Times New Roman" panose="02020603050405020304" pitchFamily="18" charset="0"/>
              <a:cs typeface="Times New Roman" panose="02020603050405020304" pitchFamily="18" charset="0"/>
            </a:endParaRPr>
          </a:p>
          <a:p>
            <a:pPr algn="just">
              <a:buFont typeface="Wingdings" panose="05000000000000000000" charset="0"/>
              <a:buChar char="Ø"/>
            </a:pPr>
            <a:r>
              <a:rPr lang="en-US" sz="1900">
                <a:latin typeface="Times New Roman" panose="02020603050405020304" pitchFamily="18" charset="0"/>
                <a:cs typeface="Times New Roman" panose="02020603050405020304" pitchFamily="18" charset="0"/>
                <a:sym typeface="+mn-ea"/>
              </a:rPr>
              <a:t>Our proposed work is a software solution as the current solutions mostly use hardware like hand gloves, smart wearable devices and Kinect camera which are heavy and produce inaccurate results if part of any hardware is damaged. </a:t>
            </a:r>
          </a:p>
          <a:p>
            <a:pPr algn="just">
              <a:buFont typeface="Wingdings" panose="05000000000000000000" charset="0"/>
              <a:buChar char="Ø"/>
            </a:pPr>
            <a:r>
              <a:rPr lang="en-US" sz="1900">
                <a:latin typeface="Times New Roman" panose="02020603050405020304" pitchFamily="18" charset="0"/>
                <a:cs typeface="Times New Roman" panose="02020603050405020304" pitchFamily="18" charset="0"/>
                <a:sym typeface="+mn-ea"/>
              </a:rPr>
              <a:t>Out of the available algorithms, we are using CNN architecture and algorithm which has the most robust sign recognition system.  </a:t>
            </a:r>
          </a:p>
          <a:p>
            <a:pPr algn="just">
              <a:buFont typeface="Wingdings" panose="05000000000000000000" charset="0"/>
              <a:buChar char="Ø"/>
            </a:pPr>
            <a:r>
              <a:rPr lang="en-US" sz="1900">
                <a:latin typeface="Times New Roman" panose="02020603050405020304" pitchFamily="18" charset="0"/>
                <a:cs typeface="Times New Roman" panose="02020603050405020304" pitchFamily="18" charset="0"/>
                <a:sym typeface="+mn-ea"/>
              </a:rPr>
              <a:t>This paper utilizes Computer Vision, Image Processing techniques and Deep Learning based Convolutional Neural Networks to build an ISL recognition system which is cheaper and has higher efficiency.</a:t>
            </a:r>
            <a:endParaRPr lang="en-US" sz="1900">
              <a:latin typeface="Times New Roman" panose="02020603050405020304" pitchFamily="18" charset="0"/>
              <a:cs typeface="Times New Roman" panose="02020603050405020304" pitchFamily="18" charset="0"/>
            </a:endParaRPr>
          </a:p>
          <a:p>
            <a:pPr algn="just">
              <a:buFont typeface="Wingdings" panose="05000000000000000000" charset="0"/>
              <a:buChar char="Ø"/>
            </a:pPr>
            <a:endParaRPr lang="en-US" sz="190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9720" y="173990"/>
            <a:ext cx="10622915" cy="1280795"/>
          </a:xfrm>
        </p:spPr>
        <p:txBody>
          <a:bodyPr/>
          <a:lstStyle/>
          <a:p>
            <a:pPr algn="ctr"/>
            <a:r>
              <a:rPr lang="en-US" b="1">
                <a:latin typeface="Times New Roman" panose="02020603050405020304" pitchFamily="18" charset="0"/>
                <a:cs typeface="Times New Roman" panose="02020603050405020304" pitchFamily="18" charset="0"/>
              </a:rPr>
              <a:t>Problem Analysis</a:t>
            </a:r>
          </a:p>
        </p:txBody>
      </p:sp>
      <p:pic>
        <p:nvPicPr>
          <p:cNvPr id="4"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769745" y="1097280"/>
            <a:ext cx="9684385" cy="1321435"/>
          </a:xfrm>
          <a:prstGeom prst="rect">
            <a:avLst/>
          </a:prstGeom>
          <a:noFill/>
          <a:ln>
            <a:noFill/>
          </a:ln>
        </p:spPr>
      </p:pic>
      <p:sp>
        <p:nvSpPr>
          <p:cNvPr id="5" name="Text Box 4"/>
          <p:cNvSpPr txBox="1"/>
          <p:nvPr/>
        </p:nvSpPr>
        <p:spPr>
          <a:xfrm>
            <a:off x="1769110" y="2773680"/>
            <a:ext cx="9685020" cy="4246245"/>
          </a:xfrm>
          <a:prstGeom prst="rect">
            <a:avLst/>
          </a:prstGeom>
          <a:noFill/>
        </p:spPr>
        <p:txBody>
          <a:bodyPr wrap="square" rtlCol="0" anchor="t">
            <a:spAutoFit/>
          </a:bodyPr>
          <a:lstStyle/>
          <a:p>
            <a:pPr marL="285750" indent="-285750">
              <a:buFont typeface="Wingdings" panose="05000000000000000000" charset="0"/>
              <a:buChar char="v"/>
            </a:pPr>
            <a:r>
              <a:rPr lang="en-IN" dirty="0">
                <a:latin typeface="Times New Roman" panose="02020603050405020304" pitchFamily="18" charset="0"/>
                <a:ea typeface="+mn-lt"/>
                <a:cs typeface="Times New Roman" panose="02020603050405020304" pitchFamily="18" charset="0"/>
                <a:sym typeface="+mn-ea"/>
              </a:rPr>
              <a:t>Hand detection is done using defining a region of interest on the screen in which the user must place its </a:t>
            </a:r>
            <a:r>
              <a:rPr lang="en-IN" dirty="0" err="1">
                <a:latin typeface="Times New Roman" panose="02020603050405020304" pitchFamily="18" charset="0"/>
                <a:ea typeface="+mn-lt"/>
                <a:cs typeface="Times New Roman" panose="02020603050405020304" pitchFamily="18" charset="0"/>
                <a:sym typeface="+mn-ea"/>
              </a:rPr>
              <a:t>hand.</a:t>
            </a:r>
          </a:p>
          <a:p>
            <a:pPr marL="285750" indent="-285750">
              <a:buFont typeface="Wingdings" panose="05000000000000000000" charset="0"/>
              <a:buChar char="v"/>
            </a:pPr>
            <a:r>
              <a:rPr lang="en-IN" dirty="0" err="1">
                <a:latin typeface="Times New Roman" panose="02020603050405020304" pitchFamily="18" charset="0"/>
                <a:ea typeface="+mn-lt"/>
                <a:cs typeface="Times New Roman" panose="02020603050405020304" pitchFamily="18" charset="0"/>
                <a:sym typeface="+mn-ea"/>
              </a:rPr>
              <a:t>We</a:t>
            </a:r>
            <a:r>
              <a:rPr lang="en-IN" dirty="0">
                <a:latin typeface="Times New Roman" panose="02020603050405020304" pitchFamily="18" charset="0"/>
                <a:ea typeface="+mn-lt"/>
                <a:cs typeface="Times New Roman" panose="02020603050405020304" pitchFamily="18" charset="0"/>
                <a:sym typeface="+mn-ea"/>
              </a:rPr>
              <a:t> need to define the range </a:t>
            </a:r>
            <a:r>
              <a:rPr lang="en-IN" dirty="0" err="1">
                <a:latin typeface="Times New Roman" panose="02020603050405020304" pitchFamily="18" charset="0"/>
                <a:ea typeface="+mn-lt"/>
                <a:cs typeface="Times New Roman" panose="02020603050405020304" pitchFamily="18" charset="0"/>
                <a:sym typeface="+mn-ea"/>
              </a:rPr>
              <a:t>color</a:t>
            </a:r>
            <a:r>
              <a:rPr lang="en-IN" dirty="0">
                <a:latin typeface="Times New Roman" panose="02020603050405020304" pitchFamily="18" charset="0"/>
                <a:ea typeface="+mn-lt"/>
                <a:cs typeface="Times New Roman" panose="02020603050405020304" pitchFamily="18" charset="0"/>
                <a:sym typeface="+mn-ea"/>
              </a:rPr>
              <a:t> of the skin in ‘</a:t>
            </a:r>
            <a:r>
              <a:rPr lang="en-IN" dirty="0" err="1">
                <a:latin typeface="Times New Roman" panose="02020603050405020304" pitchFamily="18" charset="0"/>
                <a:ea typeface="+mn-lt"/>
                <a:cs typeface="Times New Roman" panose="02020603050405020304" pitchFamily="18" charset="0"/>
                <a:sym typeface="+mn-ea"/>
              </a:rPr>
              <a:t>hsv</a:t>
            </a:r>
            <a:r>
              <a:rPr lang="en-IN" dirty="0">
                <a:latin typeface="Times New Roman" panose="02020603050405020304" pitchFamily="18" charset="0"/>
                <a:ea typeface="+mn-lt"/>
                <a:cs typeface="Times New Roman" panose="02020603050405020304" pitchFamily="18" charset="0"/>
                <a:sym typeface="+mn-ea"/>
              </a:rPr>
              <a:t>’ format so that skin </a:t>
            </a:r>
            <a:r>
              <a:rPr lang="en-IN" dirty="0" err="1">
                <a:latin typeface="Times New Roman" panose="02020603050405020304" pitchFamily="18" charset="0"/>
                <a:ea typeface="+mn-lt"/>
                <a:cs typeface="Times New Roman" panose="02020603050405020304" pitchFamily="18" charset="0"/>
                <a:sym typeface="+mn-ea"/>
              </a:rPr>
              <a:t>color</a:t>
            </a:r>
            <a:r>
              <a:rPr lang="en-IN" dirty="0">
                <a:latin typeface="Times New Roman" panose="02020603050405020304" pitchFamily="18" charset="0"/>
                <a:ea typeface="+mn-lt"/>
                <a:cs typeface="Times New Roman" panose="02020603050405020304" pitchFamily="18" charset="0"/>
                <a:sym typeface="+mn-ea"/>
              </a:rPr>
              <a:t> segmentation can be performed on the same. </a:t>
            </a:r>
          </a:p>
          <a:p>
            <a:pPr marL="285750" indent="-285750">
              <a:buFont typeface="Wingdings" panose="05000000000000000000" charset="0"/>
              <a:buChar char="v"/>
            </a:pPr>
            <a:r>
              <a:rPr lang="en-IN" dirty="0">
                <a:latin typeface="Times New Roman" panose="02020603050405020304" pitchFamily="18" charset="0"/>
                <a:ea typeface="+mn-lt"/>
                <a:cs typeface="Times New Roman" panose="02020603050405020304" pitchFamily="18" charset="0"/>
                <a:sym typeface="+mn-ea"/>
              </a:rPr>
              <a:t>We need to create a  script that extracts that sets the hand histogram for us.</a:t>
            </a:r>
          </a:p>
          <a:p>
            <a:pPr marL="285750" indent="-285750">
              <a:buFont typeface="Wingdings" panose="05000000000000000000" charset="0"/>
              <a:buChar char="v"/>
            </a:pPr>
            <a:r>
              <a:rPr lang="en-IN" dirty="0">
                <a:latin typeface="Times New Roman" panose="02020603050405020304"/>
                <a:ea typeface="+mn-lt"/>
                <a:cs typeface="+mn-lt"/>
                <a:sym typeface="+mn-ea"/>
              </a:rPr>
              <a:t>In this process of getting the hand histogram, we extrapolate the hand to fill dark spots within and blur the image using median blur. </a:t>
            </a:r>
          </a:p>
          <a:p>
            <a:pPr marL="285750" indent="-285750">
              <a:buFont typeface="Wingdings" panose="05000000000000000000" charset="0"/>
              <a:buChar char="v"/>
            </a:pPr>
            <a:r>
              <a:rPr lang="en-IN" dirty="0">
                <a:latin typeface="Times New Roman" panose="02020603050405020304"/>
                <a:ea typeface="+mn-lt"/>
                <a:cs typeface="+mn-lt"/>
                <a:sym typeface="+mn-ea"/>
              </a:rPr>
              <a:t>This reduces the noise in the image up to a great extent. </a:t>
            </a:r>
          </a:p>
          <a:p>
            <a:pPr marL="285750" indent="-285750">
              <a:buFont typeface="Wingdings" panose="05000000000000000000" charset="0"/>
              <a:buChar char="v"/>
            </a:pPr>
            <a:r>
              <a:rPr lang="en-IN" dirty="0">
                <a:latin typeface="Times New Roman" panose="02020603050405020304"/>
                <a:ea typeface="+mn-lt"/>
                <a:cs typeface="+mn-lt"/>
                <a:sym typeface="+mn-ea"/>
              </a:rPr>
              <a:t>The next step in this process is contour detection. We find the contours in the image using the ‘</a:t>
            </a:r>
            <a:r>
              <a:rPr lang="en-IN" dirty="0" err="1">
                <a:latin typeface="Times New Roman" panose="02020603050405020304"/>
                <a:ea typeface="+mn-lt"/>
                <a:cs typeface="+mn-lt"/>
                <a:sym typeface="+mn-ea"/>
              </a:rPr>
              <a:t>findContours</a:t>
            </a:r>
            <a:r>
              <a:rPr lang="en-IN" dirty="0">
                <a:latin typeface="Times New Roman" panose="02020603050405020304"/>
                <a:ea typeface="+mn-lt"/>
                <a:cs typeface="+mn-lt"/>
                <a:sym typeface="+mn-ea"/>
              </a:rPr>
              <a:t>’ function of OpenCV. </a:t>
            </a:r>
          </a:p>
          <a:p>
            <a:pPr marL="285750" indent="-285750">
              <a:buFont typeface="Wingdings" panose="05000000000000000000" charset="0"/>
              <a:buChar char="v"/>
            </a:pPr>
            <a:r>
              <a:rPr lang="en-IN" dirty="0">
                <a:latin typeface="Times New Roman" panose="02020603050405020304"/>
                <a:ea typeface="+mn-lt"/>
                <a:cs typeface="+mn-lt"/>
                <a:sym typeface="+mn-ea"/>
              </a:rPr>
              <a:t>Then find the contour with the maximum area which is the hand.</a:t>
            </a:r>
            <a:endParaRPr lang="en-US">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v"/>
            </a:pPr>
            <a:endParaRPr lang="en-US">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v"/>
            </a:pPr>
            <a:endParaRPr lang="en-US">
              <a:latin typeface="Times New Roman" panose="02020603050405020304" pitchFamily="18" charset="0"/>
              <a:cs typeface="Times New Roman" panose="02020603050405020304" pitchFamily="18" charset="0"/>
            </a:endParaRPr>
          </a:p>
          <a:p>
            <a:pPr indent="0">
              <a:buFont typeface="Wingdings" panose="05000000000000000000" charset="0"/>
              <a:buNone/>
            </a:pPr>
            <a:endParaRPr lang="en-US">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v"/>
            </a:pPr>
            <a:endParaRPr lang="en-US">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500" b="1">
                <a:latin typeface="Times New Roman" panose="02020603050405020304" pitchFamily="18" charset="0"/>
                <a:cs typeface="Times New Roman" panose="02020603050405020304" pitchFamily="18" charset="0"/>
              </a:rPr>
              <a:t>Problem Statement</a:t>
            </a:r>
          </a:p>
        </p:txBody>
      </p:sp>
      <p:sp>
        <p:nvSpPr>
          <p:cNvPr id="3" name="Content Placeholder 2"/>
          <p:cNvSpPr>
            <a:spLocks noGrp="1"/>
          </p:cNvSpPr>
          <p:nvPr>
            <p:ph sz="half" idx="1"/>
          </p:nvPr>
        </p:nvSpPr>
        <p:spPr>
          <a:xfrm>
            <a:off x="1742440" y="1670685"/>
            <a:ext cx="10177780" cy="4240530"/>
          </a:xfrm>
        </p:spPr>
        <p:txBody>
          <a:bodyPr/>
          <a:lstStyle/>
          <a:p>
            <a:pPr algn="just">
              <a:buClr>
                <a:srgbClr val="0070C0"/>
              </a:buClr>
              <a:buFont typeface="Wingdings" panose="05000000000000000000" charset="0"/>
              <a:buChar char="Ø"/>
            </a:pPr>
            <a:r>
              <a:rPr lang="en-US" sz="2000" dirty="0">
                <a:latin typeface="Times New Roman" panose="02020603050405020304"/>
                <a:cs typeface="Times New Roman" panose="02020603050405020304"/>
                <a:sym typeface="+mn-ea"/>
              </a:rPr>
              <a:t>In order to let deaf/mute people to communicate between themselves or with other people at low cost and use simple hardware, we have created this simple yet efficient sign language to speech translator and vice versa.</a:t>
            </a:r>
          </a:p>
          <a:p>
            <a:pPr marL="0" indent="0" algn="just">
              <a:buClr>
                <a:srgbClr val="0070C0"/>
              </a:buClr>
              <a:buFont typeface="Wingdings" panose="05000000000000000000" charset="0"/>
              <a:buNone/>
            </a:pPr>
            <a:endParaRPr lang="en-US" sz="2000">
              <a:latin typeface="Times New Roman" panose="02020603050405020304" pitchFamily="18" charset="0"/>
              <a:cs typeface="Times New Roman" panose="02020603050405020304" pitchFamily="18" charset="0"/>
            </a:endParaRPr>
          </a:p>
          <a:p>
            <a:pPr marL="0" indent="0" algn="just">
              <a:buClr>
                <a:srgbClr val="0070C0"/>
              </a:buClr>
              <a:buFont typeface="Wingdings" panose="05000000000000000000" charset="0"/>
              <a:buNone/>
            </a:pPr>
            <a:endParaRPr lang="en-US" sz="2000">
              <a:latin typeface="Times New Roman" panose="02020603050405020304" pitchFamily="18" charset="0"/>
              <a:cs typeface="Times New Roman" panose="02020603050405020304" pitchFamily="18" charset="0"/>
            </a:endParaRPr>
          </a:p>
        </p:txBody>
      </p:sp>
      <p:pic>
        <p:nvPicPr>
          <p:cNvPr id="4" name="Picture 4" descr="A picture containing diagram&#10;&#10;Description automatically generated"/>
          <p:cNvPicPr>
            <a:picLocks noGrp="1" noChangeAspect="1"/>
          </p:cNvPicPr>
          <p:nvPr>
            <p:ph sz="half" idx="2"/>
          </p:nvPr>
        </p:nvPicPr>
        <p:blipFill>
          <a:blip r:embed="rId2"/>
          <a:stretch>
            <a:fillRect/>
          </a:stretch>
        </p:blipFill>
        <p:spPr>
          <a:xfrm>
            <a:off x="3199130" y="3054350"/>
            <a:ext cx="6946900" cy="2264410"/>
          </a:xfrm>
          <a:prstGeom prst="rect">
            <a:avLst/>
          </a:prstGeom>
        </p:spPr>
      </p:pic>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189217190"/>
              </p:ext>
            </p:extLst>
          </p:nvPr>
        </p:nvGraphicFramePr>
        <p:xfrm>
          <a:off x="1304396" y="646331"/>
          <a:ext cx="10383520" cy="6217920"/>
        </p:xfrm>
        <a:graphic>
          <a:graphicData uri="http://schemas.openxmlformats.org/drawingml/2006/table">
            <a:tbl>
              <a:tblPr firstRow="1" bandRow="1">
                <a:tableStyleId>{5940675A-B579-460E-94D1-54222C63F5DA}</a:tableStyleId>
              </a:tblPr>
              <a:tblGrid>
                <a:gridCol w="647065">
                  <a:extLst>
                    <a:ext uri="{9D8B030D-6E8A-4147-A177-3AD203B41FA5}">
                      <a16:colId xmlns:a16="http://schemas.microsoft.com/office/drawing/2014/main" val="20000"/>
                    </a:ext>
                  </a:extLst>
                </a:gridCol>
                <a:gridCol w="1834204">
                  <a:extLst>
                    <a:ext uri="{9D8B030D-6E8A-4147-A177-3AD203B41FA5}">
                      <a16:colId xmlns:a16="http://schemas.microsoft.com/office/drawing/2014/main" val="20001"/>
                    </a:ext>
                  </a:extLst>
                </a:gridCol>
                <a:gridCol w="2060575">
                  <a:extLst>
                    <a:ext uri="{9D8B030D-6E8A-4147-A177-3AD203B41FA5}">
                      <a16:colId xmlns:a16="http://schemas.microsoft.com/office/drawing/2014/main" val="20002"/>
                    </a:ext>
                  </a:extLst>
                </a:gridCol>
                <a:gridCol w="894080">
                  <a:extLst>
                    <a:ext uri="{9D8B030D-6E8A-4147-A177-3AD203B41FA5}">
                      <a16:colId xmlns:a16="http://schemas.microsoft.com/office/drawing/2014/main" val="20003"/>
                    </a:ext>
                  </a:extLst>
                </a:gridCol>
                <a:gridCol w="3592830">
                  <a:extLst>
                    <a:ext uri="{9D8B030D-6E8A-4147-A177-3AD203B41FA5}">
                      <a16:colId xmlns:a16="http://schemas.microsoft.com/office/drawing/2014/main" val="20004"/>
                    </a:ext>
                  </a:extLst>
                </a:gridCol>
                <a:gridCol w="1354766">
                  <a:extLst>
                    <a:ext uri="{9D8B030D-6E8A-4147-A177-3AD203B41FA5}">
                      <a16:colId xmlns:a16="http://schemas.microsoft.com/office/drawing/2014/main" val="20005"/>
                    </a:ext>
                  </a:extLst>
                </a:gridCol>
              </a:tblGrid>
              <a:tr h="487025">
                <a:tc>
                  <a:txBody>
                    <a:bodyPr/>
                    <a:lstStyle/>
                    <a:p>
                      <a:pPr indent="0" algn="ctr">
                        <a:buNone/>
                      </a:pPr>
                      <a:endParaRPr lang="en-IN" altLang="en-US" sz="12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indent="0" algn="ctr">
                        <a:buNone/>
                      </a:pPr>
                      <a:r>
                        <a:rPr lang="en-IN" altLang="en-US" sz="12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S.NO</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blipFill>
                      <a:blip r:embed="rId2"/>
                      <a:tile tx="0" ty="0" sx="100000" sy="100000" flip="none" algn="tl"/>
                    </a:blipFill>
                  </a:tcPr>
                </a:tc>
                <a:tc>
                  <a:txBody>
                    <a:bodyPr/>
                    <a:lstStyle/>
                    <a:p>
                      <a:pPr indent="0" algn="ctr">
                        <a:buNone/>
                      </a:pPr>
                      <a:endParaRPr lang="en-US" sz="1200" b="1">
                        <a:latin typeface="Times New Roman" panose="02020603050405020304" pitchFamily="18" charset="0"/>
                        <a:cs typeface="Times New Roman" panose="02020603050405020304" pitchFamily="18" charset="0"/>
                      </a:endParaRPr>
                    </a:p>
                    <a:p>
                      <a:pPr indent="0" algn="ctr">
                        <a:buNone/>
                      </a:pPr>
                      <a:r>
                        <a:rPr lang="en-US" sz="1200" b="1">
                          <a:latin typeface="Times New Roman" panose="02020603050405020304" pitchFamily="18" charset="0"/>
                          <a:cs typeface="Times New Roman" panose="02020603050405020304" pitchFamily="18" charset="0"/>
                        </a:rPr>
                        <a:t>Author</a:t>
                      </a:r>
                      <a:r>
                        <a:rPr lang="en-IN" altLang="en-US" sz="1200" b="1">
                          <a:latin typeface="Times New Roman" panose="02020603050405020304" pitchFamily="18" charset="0"/>
                          <a:cs typeface="Times New Roman" panose="02020603050405020304" pitchFamily="18" charset="0"/>
                        </a:rPr>
                        <a:t> Name</a:t>
                      </a:r>
                      <a:endParaRPr lang="en-IN" alt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blipFill>
                      <a:blip r:embed="rId2"/>
                      <a:tile tx="0" ty="0" sx="100000" sy="100000" flip="none" algn="tl"/>
                    </a:blipFill>
                  </a:tcPr>
                </a:tc>
                <a:tc>
                  <a:txBody>
                    <a:bodyPr/>
                    <a:lstStyle/>
                    <a:p>
                      <a:pPr indent="0" algn="ctr">
                        <a:buNone/>
                      </a:pPr>
                      <a:endParaRPr lang="en-IN" altLang="en-US" sz="1200" b="1">
                        <a:latin typeface="Times New Roman" panose="02020603050405020304" pitchFamily="18" charset="0"/>
                        <a:ea typeface="Times New Roman" panose="02020603050405020304" pitchFamily="18" charset="0"/>
                        <a:cs typeface="Times New Roman" panose="02020603050405020304" pitchFamily="18" charset="0"/>
                      </a:endParaRPr>
                    </a:p>
                    <a:p>
                      <a:pPr indent="0" algn="ctr">
                        <a:buNone/>
                      </a:pPr>
                      <a:r>
                        <a:rPr lang="en-IN" altLang="en-US" sz="1200" b="1">
                          <a:latin typeface="Times New Roman" panose="02020603050405020304" pitchFamily="18" charset="0"/>
                          <a:ea typeface="Times New Roman" panose="02020603050405020304" pitchFamily="18" charset="0"/>
                          <a:cs typeface="Times New Roman" panose="02020603050405020304" pitchFamily="18" charset="0"/>
                        </a:rPr>
                        <a:t>Title of Paper</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blipFill>
                      <a:blip r:embed="rId2"/>
                      <a:tile tx="0" ty="0" sx="100000" sy="100000" flip="none" algn="tl"/>
                    </a:blipFill>
                  </a:tcPr>
                </a:tc>
                <a:tc>
                  <a:txBody>
                    <a:bodyPr/>
                    <a:lstStyle/>
                    <a:p>
                      <a:pPr indent="0" algn="ctr">
                        <a:buNone/>
                      </a:pPr>
                      <a:endParaRPr lang="en-IN" altLang="en-US" sz="1200" b="1">
                        <a:latin typeface="Times New Roman" panose="02020603050405020304" pitchFamily="18" charset="0"/>
                        <a:ea typeface="Times New Roman" panose="02020603050405020304" pitchFamily="18" charset="0"/>
                        <a:cs typeface="Times New Roman" panose="02020603050405020304" pitchFamily="18" charset="0"/>
                      </a:endParaRPr>
                    </a:p>
                    <a:p>
                      <a:pPr indent="0" algn="ctr">
                        <a:buNone/>
                      </a:pPr>
                      <a:r>
                        <a:rPr lang="en-IN" altLang="en-US" sz="1200" b="1">
                          <a:latin typeface="Times New Roman" panose="02020603050405020304" pitchFamily="18" charset="0"/>
                          <a:ea typeface="Times New Roman" panose="02020603050405020304" pitchFamily="18" charset="0"/>
                          <a:cs typeface="Times New Roman" panose="02020603050405020304" pitchFamily="18" charset="0"/>
                        </a:rPr>
                        <a:t>Year of Publication</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blipFill>
                      <a:blip r:embed="rId2"/>
                      <a:tile tx="0" ty="0" sx="100000" sy="100000" flip="none" algn="tl"/>
                    </a:blipFill>
                  </a:tcPr>
                </a:tc>
                <a:tc>
                  <a:txBody>
                    <a:bodyPr/>
                    <a:lstStyle/>
                    <a:p>
                      <a:pPr indent="0" algn="ctr">
                        <a:buNone/>
                      </a:pPr>
                      <a:endParaRPr lang="en-US" sz="1200" b="1">
                        <a:latin typeface="Times New Roman" panose="02020603050405020304" pitchFamily="18" charset="0"/>
                        <a:cs typeface="Times New Roman" panose="02020603050405020304" pitchFamily="18" charset="0"/>
                      </a:endParaRPr>
                    </a:p>
                    <a:p>
                      <a:pPr indent="0" algn="ctr">
                        <a:buNone/>
                      </a:pPr>
                      <a:r>
                        <a:rPr lang="en-IN" sz="1200" b="1">
                          <a:latin typeface="Times New Roman" panose="02020603050405020304" pitchFamily="18" charset="0"/>
                          <a:cs typeface="Times New Roman" panose="02020603050405020304" pitchFamily="18" charset="0"/>
                        </a:rPr>
                        <a:t>Highlights</a:t>
                      </a:r>
                      <a:endParaRPr lang="en-IN"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blipFill>
                      <a:blip r:embed="rId2"/>
                      <a:tile tx="0" ty="0" sx="100000" sy="100000" flip="none" algn="tl"/>
                    </a:blipFill>
                  </a:tcPr>
                </a:tc>
                <a:tc>
                  <a:txBody>
                    <a:bodyPr/>
                    <a:lstStyle/>
                    <a:p>
                      <a:pPr indent="0" algn="ctr">
                        <a:buNone/>
                      </a:pPr>
                      <a:endParaRPr lang="en-US" sz="1200" b="1">
                        <a:latin typeface="Times New Roman" panose="02020603050405020304" pitchFamily="18" charset="0"/>
                        <a:cs typeface="Times New Roman" panose="02020603050405020304" pitchFamily="18" charset="0"/>
                      </a:endParaRPr>
                    </a:p>
                    <a:p>
                      <a:pPr indent="0" algn="ctr">
                        <a:buNone/>
                      </a:pPr>
                      <a:r>
                        <a:rPr lang="en-IN" altLang="en-US" sz="1200" b="1">
                          <a:latin typeface="Times New Roman" panose="02020603050405020304" pitchFamily="18" charset="0"/>
                          <a:cs typeface="Times New Roman" panose="02020603050405020304" pitchFamily="18" charset="0"/>
                        </a:rPr>
                        <a:t>Challenges</a:t>
                      </a:r>
                      <a:r>
                        <a:rPr lang="en-US" sz="1200" b="1">
                          <a:latin typeface="Times New Roman" panose="02020603050405020304" pitchFamily="18" charset="0"/>
                          <a:cs typeface="Times New Roman" panose="02020603050405020304" pitchFamily="18" charset="0"/>
                        </a:rPr>
                        <a:t> </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blipFill>
                      <a:blip r:embed="rId2"/>
                      <a:tile tx="0" ty="0" sx="100000" sy="100000" flip="none" algn="tl"/>
                    </a:blipFill>
                  </a:tcPr>
                </a:tc>
                <a:extLst>
                  <a:ext uri="{0D108BD9-81ED-4DB2-BD59-A6C34878D82A}">
                    <a16:rowId xmlns:a16="http://schemas.microsoft.com/office/drawing/2014/main" val="10000"/>
                  </a:ext>
                </a:extLst>
              </a:tr>
              <a:tr h="1298734">
                <a:tc>
                  <a:txBody>
                    <a:bodyPr/>
                    <a:lstStyle/>
                    <a:p>
                      <a:pPr indent="0" algn="ctr">
                        <a:buNone/>
                      </a:pPr>
                      <a:r>
                        <a:rPr lang="en-IN" altLang="en-US" sz="1200" b="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1</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85000"/>
                      </a:schemeClr>
                    </a:solidFill>
                  </a:tcPr>
                </a:tc>
                <a:tc>
                  <a:txBody>
                    <a:bodyPr/>
                    <a:lstStyle/>
                    <a:p>
                      <a:pPr indent="0" algn="ctr">
                        <a:buNone/>
                      </a:pPr>
                      <a:r>
                        <a:rPr lang="en-US" sz="1200" b="0">
                          <a:latin typeface="Times New Roman" panose="02020603050405020304" pitchFamily="18" charset="0"/>
                          <a:ea typeface="Times New Roman" panose="02020603050405020304" pitchFamily="18" charset="0"/>
                          <a:cs typeface="Times New Roman" panose="02020603050405020304" pitchFamily="18" charset="0"/>
                        </a:rPr>
                        <a:t>Cheok Ming Jin, Zaid Omar , Mohamed Hisham Jaward</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lstStyle/>
                    <a:p>
                      <a:pPr indent="0" algn="ctr">
                        <a:buFont typeface="+mj-lt"/>
                        <a:buNone/>
                      </a:pPr>
                      <a:r>
                        <a:rPr lang="en-US" sz="1200">
                          <a:latin typeface="Times New Roman" panose="02020603050405020304" pitchFamily="18" charset="0"/>
                          <a:cs typeface="Times New Roman" panose="02020603050405020304" pitchFamily="18" charset="0"/>
                          <a:sym typeface="+mn-ea"/>
                        </a:rPr>
                        <a:t>A Mobile Application of American Sign Language Translation via Image Processing Algorithms</a:t>
                      </a:r>
                      <a:r>
                        <a:rPr lang="en-IN" altLang="en-US" sz="1200">
                          <a:latin typeface="Times New Roman" panose="02020603050405020304" pitchFamily="18" charset="0"/>
                          <a:cs typeface="Times New Roman" panose="02020603050405020304" pitchFamily="18" charset="0"/>
                          <a:sym typeface="+mn-ea"/>
                        </a:rPr>
                        <a:t>.</a:t>
                      </a:r>
                      <a:endParaRPr lang="en-US" sz="1200">
                        <a:latin typeface="Times New Roman" panose="02020603050405020304" pitchFamily="18" charset="0"/>
                        <a:cs typeface="Times New Roman" panose="02020603050405020304" pitchFamily="18" charset="0"/>
                        <a:sym typeface="+mn-ea"/>
                      </a:endParaRPr>
                    </a:p>
                    <a:p>
                      <a:pPr marL="400050" indent="0" algn="ctr">
                        <a:buFont typeface="+mj-lt"/>
                        <a:buNone/>
                      </a:pPr>
                      <a:endParaRPr lang="en-US" sz="1200" b="0">
                        <a:latin typeface="Times New Roman" panose="02020603050405020304" pitchFamily="18" charset="0"/>
                        <a:ea typeface="Times New Roman" panose="02020603050405020304" pitchFamily="18" charset="0"/>
                        <a:cs typeface="Times New Roman" panose="02020603050405020304" pitchFamily="18" charset="0"/>
                        <a:sym typeface="+mn-ea"/>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c>
                  <a:txBody>
                    <a:bodyPr/>
                    <a:lstStyle/>
                    <a:p>
                      <a:pPr marL="400050" lvl="0" indent="0" algn="dist">
                        <a:buFont typeface="Wingdings" panose="05000000000000000000" charset="0"/>
                        <a:buNone/>
                      </a:pPr>
                      <a:r>
                        <a:rPr lang="en-IN" altLang="en-US" sz="1200" b="0">
                          <a:latin typeface="Times New Roman" panose="02020603050405020304" pitchFamily="18" charset="0"/>
                          <a:ea typeface="Times New Roman" panose="02020603050405020304" pitchFamily="18" charset="0"/>
                          <a:cs typeface="Times New Roman" panose="02020603050405020304" pitchFamily="18" charset="0"/>
                          <a:sym typeface="+mn-ea"/>
                        </a:rPr>
                        <a:t>2016</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c>
                  <a:txBody>
                    <a:bodyPr/>
                    <a:lstStyle/>
                    <a:p>
                      <a:pPr indent="0" algn="ctr">
                        <a:buNone/>
                      </a:pPr>
                      <a:r>
                        <a:rPr lang="en-IN" altLang="en-US" sz="1200" b="0" dirty="0">
                          <a:latin typeface="Times New Roman" panose="02020603050405020304" pitchFamily="18" charset="0"/>
                          <a:cs typeface="Times New Roman" panose="02020603050405020304" pitchFamily="18" charset="0"/>
                        </a:rPr>
                        <a:t> A </a:t>
                      </a:r>
                      <a:r>
                        <a:rPr lang="en-IN" altLang="en-US" sz="1200" b="0" dirty="0" err="1">
                          <a:latin typeface="Times New Roman" panose="02020603050405020304" pitchFamily="18" charset="0"/>
                          <a:cs typeface="Times New Roman" panose="02020603050405020304" pitchFamily="18" charset="0"/>
                        </a:rPr>
                        <a:t>BoF</a:t>
                      </a:r>
                      <a:r>
                        <a:rPr lang="en-IN" altLang="en-US" sz="1200" b="0" dirty="0">
                          <a:latin typeface="Times New Roman" panose="02020603050405020304" pitchFamily="18" charset="0"/>
                          <a:cs typeface="Times New Roman" panose="02020603050405020304" pitchFamily="18" charset="0"/>
                        </a:rPr>
                        <a:t> model is employed to create a visual vocabulary from the cluster centroids and lastly, SVM is applied to classify the sign languages. The recognized sign language may then be translated into text and then to speech in the form of an output on the smartphone app created. Their proposed framework uses 16 classes of ASL alphabet which has an accuracy of 97.13%. [</a:t>
                      </a:r>
                      <a:r>
                        <a:rPr lang="en-US" sz="1200" b="0" dirty="0">
                          <a:latin typeface="Times New Roman" panose="02020603050405020304" pitchFamily="18" charset="0"/>
                          <a:cs typeface="Times New Roman" panose="02020603050405020304" pitchFamily="18" charset="0"/>
                        </a:rPr>
                        <a:t>SVM algorithm</a:t>
                      </a:r>
                      <a:r>
                        <a:rPr lang="en-IN" altLang="en-US" sz="1200" b="0" dirty="0">
                          <a:latin typeface="Times New Roman" panose="02020603050405020304" pitchFamily="18" charset="0"/>
                          <a:cs typeface="Times New Roman" panose="02020603050405020304" pitchFamily="18" charset="0"/>
                        </a:rPr>
                        <a:t>]</a:t>
                      </a:r>
                      <a:endParaRPr lang="en-IN" alt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lstStyle/>
                    <a:p>
                      <a:pPr indent="0" algn="ctr">
                        <a:buNone/>
                      </a:pPr>
                      <a:r>
                        <a:rPr lang="en-US" sz="1200" b="0">
                          <a:latin typeface="Times New Roman" panose="02020603050405020304" pitchFamily="18" charset="0"/>
                          <a:cs typeface="Times New Roman" panose="02020603050405020304" pitchFamily="18" charset="0"/>
                        </a:rPr>
                        <a:t>Uses SURF technology to get an accuracy </a:t>
                      </a:r>
                      <a:r>
                        <a:rPr lang="en-IN" altLang="en-US" sz="1200" b="0">
                          <a:latin typeface="Times New Roman" panose="02020603050405020304" pitchFamily="18" charset="0"/>
                          <a:cs typeface="Times New Roman" panose="02020603050405020304" pitchFamily="18" charset="0"/>
                        </a:rPr>
                        <a:t>is old n out-dated </a:t>
                      </a:r>
                      <a:r>
                        <a:rPr lang="en-US" sz="1200" b="0">
                          <a:latin typeface="Times New Roman" panose="02020603050405020304" pitchFamily="18" charset="0"/>
                          <a:cs typeface="Times New Roman" panose="02020603050405020304" pitchFamily="18" charset="0"/>
                        </a:rPr>
                        <a:t> </a:t>
                      </a:r>
                      <a:r>
                        <a:rPr lang="en-IN" altLang="en-US" sz="1200" b="0">
                          <a:latin typeface="Times New Roman" panose="02020603050405020304" pitchFamily="18" charset="0"/>
                          <a:cs typeface="Times New Roman" panose="02020603050405020304" pitchFamily="18" charset="0"/>
                        </a:rPr>
                        <a:t>8</a:t>
                      </a:r>
                      <a:r>
                        <a:rPr lang="en-US" sz="1200" b="0">
                          <a:latin typeface="Times New Roman" panose="02020603050405020304" pitchFamily="18" charset="0"/>
                          <a:cs typeface="Times New Roman" panose="02020603050405020304" pitchFamily="18" charset="0"/>
                        </a:rPr>
                        <a:t>7.13%                                                                </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1"/>
                  </a:ext>
                </a:extLst>
              </a:tr>
              <a:tr h="1136392">
                <a:tc>
                  <a:txBody>
                    <a:bodyPr/>
                    <a:lstStyle/>
                    <a:p>
                      <a:pPr indent="0" algn="ctr">
                        <a:buNone/>
                      </a:pPr>
                      <a:r>
                        <a:rPr lang="en-IN" altLang="en-US" sz="1200" b="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2</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85000"/>
                      </a:schemeClr>
                    </a:solidFill>
                  </a:tcPr>
                </a:tc>
                <a:tc>
                  <a:txBody>
                    <a:bodyPr/>
                    <a:lstStyle/>
                    <a:p>
                      <a:pPr indent="0" algn="ctr">
                        <a:buNone/>
                      </a:pPr>
                      <a:r>
                        <a:rPr lang="en-US" sz="1200" b="0">
                          <a:latin typeface="Times New Roman" panose="02020603050405020304" pitchFamily="18" charset="0"/>
                          <a:ea typeface="Times New Roman" panose="02020603050405020304" pitchFamily="18" charset="0"/>
                          <a:cs typeface="Times New Roman" panose="02020603050405020304" pitchFamily="18" charset="0"/>
                        </a:rPr>
                        <a:t>Kalpattu S. Abhishek, Lee Chun Fai Qubeley, and Derek Ho</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lstStyle/>
                    <a:p>
                      <a:pPr indent="0" algn="ctr">
                        <a:buFont typeface="+mj-lt"/>
                        <a:buNone/>
                      </a:pPr>
                      <a:r>
                        <a:rPr lang="en-US" sz="1200">
                          <a:latin typeface="Times New Roman" panose="02020603050405020304" pitchFamily="18" charset="0"/>
                          <a:cs typeface="Times New Roman" panose="02020603050405020304" pitchFamily="18" charset="0"/>
                          <a:sym typeface="+mn-ea"/>
                        </a:rPr>
                        <a:t>Glove Based Hand Gesture Recognition Sign Language Translator Using Capacitive Touch Sensor</a:t>
                      </a:r>
                      <a:r>
                        <a:rPr lang="en-IN" altLang="en-US" sz="1200">
                          <a:latin typeface="Times New Roman" panose="02020603050405020304" pitchFamily="18" charset="0"/>
                          <a:cs typeface="Times New Roman" panose="02020603050405020304" pitchFamily="18" charset="0"/>
                          <a:sym typeface="+mn-ea"/>
                        </a:rPr>
                        <a:t>.</a:t>
                      </a:r>
                      <a:endParaRPr lang="en-US" sz="1200">
                        <a:latin typeface="Times New Roman" panose="02020603050405020304" pitchFamily="18" charset="0"/>
                        <a:cs typeface="Times New Roman" panose="02020603050405020304" pitchFamily="18" charset="0"/>
                        <a:sym typeface="+mn-ea"/>
                      </a:endParaRPr>
                    </a:p>
                    <a:p>
                      <a:pPr indent="0" algn="ctr">
                        <a:buFont typeface="+mj-lt"/>
                        <a:buNone/>
                      </a:pPr>
                      <a:endParaRPr lang="en-US" sz="1200" b="0">
                        <a:latin typeface="Times New Roman" panose="02020603050405020304" pitchFamily="18" charset="0"/>
                        <a:ea typeface="Times New Roman" panose="02020603050405020304" pitchFamily="18" charset="0"/>
                        <a:cs typeface="Times New Roman" panose="02020603050405020304" pitchFamily="18" charset="0"/>
                        <a:sym typeface="+mn-ea"/>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c>
                  <a:txBody>
                    <a:bodyPr/>
                    <a:lstStyle/>
                    <a:p>
                      <a:pPr indent="0" algn="ctr">
                        <a:buFont typeface="+mj-lt"/>
                        <a:buNone/>
                      </a:pPr>
                      <a:r>
                        <a:rPr lang="en-IN" altLang="en-US" sz="1200" b="0">
                          <a:latin typeface="Times New Roman" panose="02020603050405020304" pitchFamily="18" charset="0"/>
                          <a:ea typeface="Times New Roman" panose="02020603050405020304" pitchFamily="18" charset="0"/>
                          <a:cs typeface="Times New Roman" panose="02020603050405020304" pitchFamily="18" charset="0"/>
                          <a:sym typeface="+mn-ea"/>
                        </a:rPr>
                        <a:t>2016</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c>
                  <a:txBody>
                    <a:bodyPr/>
                    <a:lstStyle/>
                    <a:p>
                      <a:pPr indent="0" algn="ctr">
                        <a:buNone/>
                      </a:pPr>
                      <a:r>
                        <a:rPr lang="en-IN" altLang="en-US" sz="1200" b="0" dirty="0">
                          <a:latin typeface="Times New Roman" panose="02020603050405020304" pitchFamily="18" charset="0"/>
                          <a:cs typeface="Times New Roman" panose="02020603050405020304" pitchFamily="18" charset="0"/>
                        </a:rPr>
                        <a:t>The proposed work implements the recognition of all 26 English alphabets and 10 digits into ASL. Each of the 8 touch sensors in the glove are implemented using the PIC-116 capacitive sensor module. The advantage of using combinations of binary sensor signals is that it is unambiguous. [</a:t>
                      </a:r>
                      <a:r>
                        <a:rPr lang="en-US" sz="1200" b="0" dirty="0">
                          <a:latin typeface="Times New Roman" panose="02020603050405020304" pitchFamily="18" charset="0"/>
                          <a:cs typeface="Times New Roman" panose="02020603050405020304" pitchFamily="18" charset="0"/>
                        </a:rPr>
                        <a:t>PIC-116 capacitive sensor module</a:t>
                      </a:r>
                      <a:r>
                        <a:rPr lang="en-IN" altLang="en-US" sz="1200" b="0" dirty="0">
                          <a:latin typeface="Times New Roman" panose="02020603050405020304" pitchFamily="18" charset="0"/>
                          <a:cs typeface="Times New Roman" panose="02020603050405020304" pitchFamily="18" charset="0"/>
                        </a:rPr>
                        <a:t>]</a:t>
                      </a:r>
                      <a:endParaRPr lang="en-IN" alt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lstStyle/>
                    <a:p>
                      <a:pPr indent="0" algn="ctr">
                        <a:buNone/>
                      </a:pPr>
                      <a:r>
                        <a:rPr lang="en-US" sz="1200" b="0">
                          <a:latin typeface="Times New Roman" panose="02020603050405020304" pitchFamily="18" charset="0"/>
                          <a:cs typeface="Times New Roman" panose="02020603050405020304" pitchFamily="18" charset="0"/>
                        </a:rPr>
                        <a:t>Uses Raspberry pi embedded system </a:t>
                      </a:r>
                      <a:r>
                        <a:rPr lang="en-IN" altLang="en-US" sz="1200" b="0">
                          <a:latin typeface="Times New Roman" panose="02020603050405020304" pitchFamily="18" charset="0"/>
                          <a:cs typeface="Times New Roman" panose="02020603050405020304" pitchFamily="18" charset="0"/>
                        </a:rPr>
                        <a:t>with complex of connection and sencers which makes it costly n heavy.</a:t>
                      </a:r>
                      <a:r>
                        <a:rPr lang="en-US" sz="1200" b="0">
                          <a:latin typeface="Times New Roman" panose="02020603050405020304" pitchFamily="18" charset="0"/>
                          <a:cs typeface="Times New Roman" panose="02020603050405020304" pitchFamily="18" charset="0"/>
                        </a:rPr>
                        <a:t>                                                                                         </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2"/>
                  </a:ext>
                </a:extLst>
              </a:tr>
              <a:tr h="1298734">
                <a:tc>
                  <a:txBody>
                    <a:bodyPr/>
                    <a:lstStyle/>
                    <a:p>
                      <a:pPr indent="0" algn="ctr">
                        <a:buNone/>
                      </a:pPr>
                      <a:r>
                        <a:rPr lang="en-IN" altLang="en-US" sz="1200" b="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3</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85000"/>
                      </a:schemeClr>
                    </a:solidFill>
                  </a:tcPr>
                </a:tc>
                <a:tc>
                  <a:txBody>
                    <a:bodyPr/>
                    <a:lstStyle/>
                    <a:p>
                      <a:pPr indent="0" algn="ctr">
                        <a:buNone/>
                      </a:pPr>
                      <a:r>
                        <a:rPr lang="en-US" sz="1200" b="0">
                          <a:latin typeface="Times New Roman" panose="02020603050405020304" pitchFamily="18" charset="0"/>
                          <a:ea typeface="Times New Roman" panose="02020603050405020304" pitchFamily="18" charset="0"/>
                          <a:cs typeface="Times New Roman" panose="02020603050405020304" pitchFamily="18" charset="0"/>
                        </a:rPr>
                        <a:t>Keerthi S Warrier, JyateenKumar Sahu, Himadri Halder, Rajkumar Koradiya, and Karthik Raj V</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lstStyle/>
                    <a:p>
                      <a:pPr indent="0" algn="ctr">
                        <a:buFont typeface="+mj-lt"/>
                        <a:buNone/>
                      </a:pPr>
                      <a:r>
                        <a:rPr lang="en-US" sz="1200">
                          <a:latin typeface="Times New Roman" panose="02020603050405020304" pitchFamily="18" charset="0"/>
                          <a:cs typeface="Times New Roman" panose="02020603050405020304" pitchFamily="18" charset="0"/>
                          <a:sym typeface="+mn-ea"/>
                        </a:rPr>
                        <a:t>Software Based Sign Language Converter</a:t>
                      </a:r>
                      <a:r>
                        <a:rPr lang="en-IN" altLang="en-US" sz="1200">
                          <a:latin typeface="Times New Roman" panose="02020603050405020304" pitchFamily="18" charset="0"/>
                          <a:cs typeface="Times New Roman" panose="02020603050405020304" pitchFamily="18" charset="0"/>
                          <a:sym typeface="+mn-ea"/>
                        </a:rPr>
                        <a:t>.</a:t>
                      </a:r>
                      <a:endParaRPr lang="en-US" sz="1200">
                        <a:latin typeface="Times New Roman" panose="02020603050405020304" pitchFamily="18" charset="0"/>
                        <a:cs typeface="Times New Roman" panose="02020603050405020304" pitchFamily="18" charset="0"/>
                        <a:sym typeface="+mn-ea"/>
                      </a:endParaRPr>
                    </a:p>
                    <a:p>
                      <a:pPr marL="400050" indent="-400050" algn="ctr">
                        <a:buFont typeface="+mj-lt"/>
                        <a:buAutoNum type="romanUcPeriod"/>
                      </a:pP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p>
                      <a:pPr indent="0" algn="ctr">
                        <a:buNone/>
                      </a:pP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p>
                      <a:pPr indent="0" algn="ctr">
                        <a:buNone/>
                      </a:pP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c>
                  <a:txBody>
                    <a:bodyPr/>
                    <a:lstStyle/>
                    <a:p>
                      <a:pPr indent="0" algn="ctr">
                        <a:buNone/>
                      </a:pPr>
                      <a:r>
                        <a:rPr lang="en-IN" altLang="en-US" sz="1200" b="0">
                          <a:latin typeface="Times New Roman" panose="02020603050405020304" pitchFamily="18" charset="0"/>
                          <a:ea typeface="Times New Roman" panose="02020603050405020304" pitchFamily="18" charset="0"/>
                          <a:cs typeface="Times New Roman" panose="02020603050405020304" pitchFamily="18" charset="0"/>
                        </a:rPr>
                        <a:t>2016</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c>
                  <a:txBody>
                    <a:bodyPr/>
                    <a:lstStyle/>
                    <a:p>
                      <a:pPr indent="0" algn="ctr">
                        <a:buNone/>
                      </a:pPr>
                      <a:r>
                        <a:rPr lang="en-US" sz="1200" b="0">
                          <a:latin typeface="Times New Roman" panose="02020603050405020304" pitchFamily="18" charset="0"/>
                          <a:cs typeface="Times New Roman" panose="02020603050405020304" pitchFamily="18" charset="0"/>
                        </a:rPr>
                        <a:t> </a:t>
                      </a:r>
                      <a:r>
                        <a:rPr lang="en-IN" altLang="en-US" sz="1200" b="0">
                          <a:latin typeface="Times New Roman" panose="02020603050405020304" pitchFamily="18" charset="0"/>
                          <a:cs typeface="Times New Roman" panose="02020603050405020304" pitchFamily="18" charset="0"/>
                        </a:rPr>
                        <a:t>[</a:t>
                      </a:r>
                      <a:r>
                        <a:rPr lang="en-US" sz="1200" b="0">
                          <a:latin typeface="Times New Roman" panose="02020603050405020304" pitchFamily="18" charset="0"/>
                          <a:cs typeface="Times New Roman" panose="02020603050405020304" pitchFamily="18" charset="0"/>
                        </a:rPr>
                        <a:t>LabVIEWMicrosoft Speech SDK</a:t>
                      </a:r>
                      <a:r>
                        <a:rPr lang="en-IN" altLang="en-US" sz="1200" b="0">
                          <a:latin typeface="Times New Roman" panose="02020603050405020304" pitchFamily="18" charset="0"/>
                          <a:cs typeface="Times New Roman" panose="02020603050405020304" pitchFamily="18" charset="0"/>
                        </a:rPr>
                        <a:t>]</a:t>
                      </a:r>
                    </a:p>
                    <a:p>
                      <a:pPr indent="0" algn="ctr">
                        <a:buNone/>
                      </a:pPr>
                      <a:r>
                        <a:rPr lang="en-IN" altLang="en-US" sz="1200" b="0">
                          <a:latin typeface="Times New Roman" panose="02020603050405020304" pitchFamily="18" charset="0"/>
                          <a:ea typeface="Times New Roman" panose="02020603050405020304" pitchFamily="18" charset="0"/>
                          <a:cs typeface="Times New Roman" panose="02020603050405020304" pitchFamily="18" charset="0"/>
                        </a:rPr>
                        <a:t>Various different templates of sign language for numbers (0 to 10) were made and used for geometric matching to recognize the geometric pattern and thus, audio and visual outputs were generated accordingly in real-time. The proposed work provides users, the advantage of portability as smartphone cameras are connected through Wi-Fi</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lstStyle/>
                    <a:p>
                      <a:pPr indent="0" algn="ctr">
                        <a:buNone/>
                      </a:pPr>
                      <a:r>
                        <a:rPr lang="en-US" sz="1200" b="0">
                          <a:latin typeface="Times New Roman" panose="02020603050405020304" pitchFamily="18" charset="0"/>
                          <a:cs typeface="Times New Roman" panose="02020603050405020304" pitchFamily="18" charset="0"/>
                        </a:rPr>
                        <a:t>Vision Acquisition Express VI, Vision                                                                                           Assistant Express VI</a:t>
                      </a:r>
                    </a:p>
                    <a:p>
                      <a:pPr indent="0" algn="ctr">
                        <a:buNone/>
                      </a:pPr>
                      <a:r>
                        <a:rPr lang="en-IN" altLang="en-US" sz="1200" b="0">
                          <a:latin typeface="Times New Roman" panose="02020603050405020304" pitchFamily="18" charset="0"/>
                          <a:ea typeface="Times New Roman" panose="02020603050405020304" pitchFamily="18" charset="0"/>
                          <a:cs typeface="Times New Roman" panose="02020603050405020304" pitchFamily="18" charset="0"/>
                        </a:rPr>
                        <a:t>are out-dated </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3"/>
                  </a:ext>
                </a:extLst>
              </a:tr>
              <a:tr h="1298734">
                <a:tc>
                  <a:txBody>
                    <a:bodyPr/>
                    <a:lstStyle/>
                    <a:p>
                      <a:pPr indent="0" algn="ctr">
                        <a:buNone/>
                      </a:pPr>
                      <a:r>
                        <a:rPr lang="en-IN" altLang="en-US" sz="1200" b="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4 </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85000"/>
                      </a:schemeClr>
                    </a:solidFill>
                  </a:tcPr>
                </a:tc>
                <a:tc>
                  <a:txBody>
                    <a:bodyPr/>
                    <a:lstStyle/>
                    <a:p>
                      <a:pPr indent="0" algn="ctr">
                        <a:buNone/>
                      </a:pPr>
                      <a:r>
                        <a:rPr lang="en-US" sz="1200" b="0">
                          <a:latin typeface="Times New Roman" panose="02020603050405020304" pitchFamily="18" charset="0"/>
                          <a:ea typeface="Times New Roman" panose="02020603050405020304" pitchFamily="18" charset="0"/>
                          <a:cs typeface="Times New Roman" panose="02020603050405020304" pitchFamily="18" charset="0"/>
                        </a:rPr>
                        <a:t>Maryam Pahlevanzadeh, Mansour Vafadoost, Majid Shahnazi</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lstStyle/>
                    <a:p>
                      <a:pPr indent="0" algn="ctr">
                        <a:buNone/>
                      </a:pPr>
                      <a:r>
                        <a:rPr lang="en-US" sz="1200">
                          <a:latin typeface="Times New Roman" panose="02020603050405020304" pitchFamily="18" charset="0"/>
                          <a:cs typeface="Times New Roman" panose="02020603050405020304" pitchFamily="18" charset="0"/>
                          <a:sym typeface="+mn-ea"/>
                        </a:rPr>
                        <a:t>Sign Language Recognition</a:t>
                      </a:r>
                      <a:r>
                        <a:rPr lang="en-IN" altLang="en-US" sz="1200">
                          <a:latin typeface="Times New Roman" panose="02020603050405020304" pitchFamily="18" charset="0"/>
                          <a:cs typeface="Times New Roman" panose="02020603050405020304" pitchFamily="18" charset="0"/>
                          <a:sym typeface="+mn-ea"/>
                        </a:rPr>
                        <a:t>.</a:t>
                      </a:r>
                      <a:endParaRPr lang="en-US" sz="1200" b="0">
                        <a:latin typeface="Times New Roman" panose="02020603050405020304" pitchFamily="18" charset="0"/>
                        <a:ea typeface="Times New Roman" panose="02020603050405020304" pitchFamily="18" charset="0"/>
                        <a:cs typeface="Times New Roman" panose="02020603050405020304" pitchFamily="18" charset="0"/>
                        <a:sym typeface="+mn-ea"/>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c>
                  <a:txBody>
                    <a:bodyPr/>
                    <a:lstStyle/>
                    <a:p>
                      <a:pPr indent="0" algn="ctr">
                        <a:buNone/>
                      </a:pPr>
                      <a:r>
                        <a:rPr lang="en-IN" altLang="en-US" sz="1200" b="0">
                          <a:latin typeface="Times New Roman" panose="02020603050405020304" pitchFamily="18" charset="0"/>
                          <a:ea typeface="Times New Roman" panose="02020603050405020304" pitchFamily="18" charset="0"/>
                          <a:cs typeface="Times New Roman" panose="02020603050405020304" pitchFamily="18" charset="0"/>
                          <a:sym typeface="+mn-ea"/>
                        </a:rPr>
                        <a:t>2007</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c>
                  <a:txBody>
                    <a:bodyPr/>
                    <a:lstStyle/>
                    <a:p>
                      <a:pPr indent="0" algn="ctr">
                        <a:buNone/>
                      </a:pPr>
                      <a:r>
                        <a:rPr lang="en-IN" altLang="en-US" sz="1200" b="0">
                          <a:latin typeface="Times New Roman" panose="02020603050405020304" pitchFamily="18" charset="0"/>
                          <a:cs typeface="Times New Roman" panose="02020603050405020304" pitchFamily="18" charset="0"/>
                        </a:rPr>
                        <a:t>[</a:t>
                      </a:r>
                      <a:r>
                        <a:rPr lang="en-US" sz="1200" b="0">
                          <a:latin typeface="Times New Roman" panose="02020603050405020304" pitchFamily="18" charset="0"/>
                          <a:cs typeface="Times New Roman" panose="02020603050405020304" pitchFamily="18" charset="0"/>
                        </a:rPr>
                        <a:t>3D Hopfield NN</a:t>
                      </a:r>
                      <a:r>
                        <a:rPr lang="en-IN" altLang="en-US" sz="1200" b="0">
                          <a:latin typeface="Times New Roman" panose="02020603050405020304" pitchFamily="18" charset="0"/>
                          <a:cs typeface="Times New Roman" panose="02020603050405020304" pitchFamily="18" charset="0"/>
                        </a:rPr>
                        <a:t>]</a:t>
                      </a:r>
                      <a:endParaRPr lang="en-US" sz="1200" b="0">
                        <a:latin typeface="Times New Roman" panose="02020603050405020304" pitchFamily="18" charset="0"/>
                        <a:cs typeface="Times New Roman" panose="02020603050405020304" pitchFamily="18" charset="0"/>
                      </a:endParaRPr>
                    </a:p>
                    <a:p>
                      <a:pPr indent="0" algn="ctr">
                        <a:buNone/>
                      </a:pPr>
                      <a:r>
                        <a:rPr lang="en-IN" altLang="en-US" sz="1200" b="0">
                          <a:latin typeface="Times New Roman" panose="02020603050405020304" pitchFamily="18" charset="0"/>
                          <a:cs typeface="Times New Roman" panose="02020603050405020304" pitchFamily="18" charset="0"/>
                        </a:rPr>
                        <a:t>[</a:t>
                      </a:r>
                      <a:r>
                        <a:rPr lang="en-US" sz="1200" b="0">
                          <a:latin typeface="Times New Roman" panose="02020603050405020304" pitchFamily="18" charset="0"/>
                          <a:cs typeface="Times New Roman" panose="02020603050405020304" pitchFamily="18" charset="0"/>
                        </a:rPr>
                        <a:t>GCD hand shape features</a:t>
                      </a:r>
                      <a:r>
                        <a:rPr lang="en-IN" altLang="en-US" sz="1200" b="0">
                          <a:latin typeface="Times New Roman" panose="02020603050405020304" pitchFamily="18" charset="0"/>
                          <a:cs typeface="Times New Roman" panose="02020603050405020304" pitchFamily="18" charset="0"/>
                        </a:rPr>
                        <a:t>]</a:t>
                      </a:r>
                    </a:p>
                    <a:p>
                      <a:pPr indent="0" algn="ctr">
                        <a:buNone/>
                      </a:pPr>
                      <a:r>
                        <a:rPr lang="en-IN" altLang="en-US" sz="1200" b="0">
                          <a:latin typeface="Times New Roman" panose="02020603050405020304" pitchFamily="18" charset="0"/>
                          <a:ea typeface="Times New Roman" panose="02020603050405020304" pitchFamily="18" charset="0"/>
                          <a:cs typeface="Times New Roman" panose="02020603050405020304" pitchFamily="18" charset="0"/>
                        </a:rPr>
                        <a:t>Motion history image along with Fourier descriptors are both used for key frame selection and motion direction recognition respectively. Generic cosine descriptor (GCD) feature is used for extraction of hand postures. Generic cosine descriptor remains constant to scale, translation and rotation of hand shapes.</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lstStyle/>
                    <a:p>
                      <a:pPr indent="0" algn="ctr">
                        <a:buNone/>
                      </a:pPr>
                      <a:r>
                        <a:rPr lang="en-US" sz="1200" b="0" dirty="0">
                          <a:latin typeface="Times New Roman" panose="02020603050405020304" pitchFamily="18" charset="0"/>
                          <a:cs typeface="Times New Roman" panose="02020603050405020304" pitchFamily="18" charset="0"/>
                        </a:rPr>
                        <a:t>3D Hopfield NN - 91% accuracy for input recognition  </a:t>
                      </a:r>
                    </a:p>
                    <a:p>
                      <a:pPr indent="0" algn="ctr">
                        <a:buNone/>
                      </a:pPr>
                      <a:r>
                        <a:rPr lang="en-US" sz="1200" b="0" dirty="0">
                          <a:latin typeface="Times New Roman" panose="02020603050405020304" pitchFamily="18" charset="0"/>
                          <a:cs typeface="Times New Roman" panose="02020603050405020304" pitchFamily="18" charset="0"/>
                        </a:rPr>
                        <a:t>GCD hand shape features -96% accuracy For input recognition                                                                                                                                                                                                                                                             </a:t>
                      </a:r>
                      <a:endParaRPr 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4"/>
                  </a:ext>
                </a:extLst>
              </a:tr>
            </a:tbl>
          </a:graphicData>
        </a:graphic>
      </p:graphicFrame>
      <p:sp>
        <p:nvSpPr>
          <p:cNvPr id="2" name="TextBox 1"/>
          <p:cNvSpPr txBox="1"/>
          <p:nvPr/>
        </p:nvSpPr>
        <p:spPr>
          <a:xfrm>
            <a:off x="1685950" y="0"/>
            <a:ext cx="5342709"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LITERATURE SURVEY</a:t>
            </a:r>
            <a:endParaRPr lang="en-IN" sz="3600" dirty="0"/>
          </a:p>
        </p:txBody>
      </p:sp>
    </p:spTree>
    <p:extLst>
      <p:ext uri="{BB962C8B-B14F-4D97-AF65-F5344CB8AC3E}">
        <p14:creationId xmlns:p14="http://schemas.microsoft.com/office/powerpoint/2010/main" val="1590147213"/>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681480" y="0"/>
          <a:ext cx="10383520" cy="6080125"/>
        </p:xfrm>
        <a:graphic>
          <a:graphicData uri="http://schemas.openxmlformats.org/drawingml/2006/table">
            <a:tbl>
              <a:tblPr firstRow="1" bandRow="1">
                <a:tableStyleId>{5940675A-B579-460E-94D1-54222C63F5DA}</a:tableStyleId>
              </a:tblPr>
              <a:tblGrid>
                <a:gridCol w="647065">
                  <a:extLst>
                    <a:ext uri="{9D8B030D-6E8A-4147-A177-3AD203B41FA5}">
                      <a16:colId xmlns:a16="http://schemas.microsoft.com/office/drawing/2014/main" val="20000"/>
                    </a:ext>
                  </a:extLst>
                </a:gridCol>
                <a:gridCol w="1416685">
                  <a:extLst>
                    <a:ext uri="{9D8B030D-6E8A-4147-A177-3AD203B41FA5}">
                      <a16:colId xmlns:a16="http://schemas.microsoft.com/office/drawing/2014/main" val="20001"/>
                    </a:ext>
                  </a:extLst>
                </a:gridCol>
                <a:gridCol w="1382395">
                  <a:extLst>
                    <a:ext uri="{9D8B030D-6E8A-4147-A177-3AD203B41FA5}">
                      <a16:colId xmlns:a16="http://schemas.microsoft.com/office/drawing/2014/main" val="20002"/>
                    </a:ext>
                  </a:extLst>
                </a:gridCol>
                <a:gridCol w="1074420">
                  <a:extLst>
                    <a:ext uri="{9D8B030D-6E8A-4147-A177-3AD203B41FA5}">
                      <a16:colId xmlns:a16="http://schemas.microsoft.com/office/drawing/2014/main" val="20003"/>
                    </a:ext>
                  </a:extLst>
                </a:gridCol>
                <a:gridCol w="3128010">
                  <a:extLst>
                    <a:ext uri="{9D8B030D-6E8A-4147-A177-3AD203B41FA5}">
                      <a16:colId xmlns:a16="http://schemas.microsoft.com/office/drawing/2014/main" val="20004"/>
                    </a:ext>
                  </a:extLst>
                </a:gridCol>
                <a:gridCol w="2734945">
                  <a:extLst>
                    <a:ext uri="{9D8B030D-6E8A-4147-A177-3AD203B41FA5}">
                      <a16:colId xmlns:a16="http://schemas.microsoft.com/office/drawing/2014/main" val="20005"/>
                    </a:ext>
                  </a:extLst>
                </a:gridCol>
              </a:tblGrid>
              <a:tr h="731520">
                <a:tc>
                  <a:txBody>
                    <a:bodyPr/>
                    <a:lstStyle/>
                    <a:p>
                      <a:pPr indent="0" algn="ctr">
                        <a:buNone/>
                      </a:pPr>
                      <a:endParaRPr lang="en-IN" altLang="en-US" sz="1100" b="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indent="0" algn="ctr">
                        <a:buNone/>
                      </a:pPr>
                      <a:r>
                        <a:rPr lang="en-IN" altLang="en-US" sz="1100" b="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S.NO</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blipFill>
                      <a:blip r:embed="rId2"/>
                      <a:tile tx="0" ty="0" sx="100000" sy="100000" flip="none" algn="tl"/>
                    </a:blipFill>
                  </a:tcPr>
                </a:tc>
                <a:tc>
                  <a:txBody>
                    <a:bodyPr/>
                    <a:lstStyle/>
                    <a:p>
                      <a:pPr indent="0" algn="ctr">
                        <a:buNone/>
                      </a:pPr>
                      <a:endParaRPr lang="en-US" sz="1100" b="1">
                        <a:latin typeface="Times New Roman" panose="02020603050405020304" pitchFamily="18" charset="0"/>
                        <a:cs typeface="Times New Roman" panose="02020603050405020304" pitchFamily="18" charset="0"/>
                      </a:endParaRPr>
                    </a:p>
                    <a:p>
                      <a:pPr indent="0" algn="ctr">
                        <a:buNone/>
                      </a:pPr>
                      <a:r>
                        <a:rPr lang="en-US" sz="1100" b="1">
                          <a:latin typeface="Times New Roman" panose="02020603050405020304" pitchFamily="18" charset="0"/>
                          <a:cs typeface="Times New Roman" panose="02020603050405020304" pitchFamily="18" charset="0"/>
                        </a:rPr>
                        <a:t>Author</a:t>
                      </a:r>
                      <a:r>
                        <a:rPr lang="en-IN" altLang="en-US" sz="1100" b="1">
                          <a:latin typeface="Times New Roman" panose="02020603050405020304" pitchFamily="18" charset="0"/>
                          <a:cs typeface="Times New Roman" panose="02020603050405020304" pitchFamily="18" charset="0"/>
                        </a:rPr>
                        <a:t> Name</a:t>
                      </a:r>
                      <a:endParaRPr lang="en-IN" altLang="en-US" sz="11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blipFill>
                      <a:blip r:embed="rId2"/>
                      <a:tile tx="0" ty="0" sx="100000" sy="100000" flip="none" algn="tl"/>
                    </a:blipFill>
                  </a:tcPr>
                </a:tc>
                <a:tc>
                  <a:txBody>
                    <a:bodyPr/>
                    <a:lstStyle/>
                    <a:p>
                      <a:pPr indent="0" algn="ctr">
                        <a:buNone/>
                      </a:pPr>
                      <a:endParaRPr lang="en-IN" altLang="en-US" sz="1100" b="1">
                        <a:latin typeface="Times New Roman" panose="02020603050405020304" pitchFamily="18" charset="0"/>
                        <a:ea typeface="Times New Roman" panose="02020603050405020304" pitchFamily="18" charset="0"/>
                        <a:cs typeface="Times New Roman" panose="02020603050405020304" pitchFamily="18" charset="0"/>
                      </a:endParaRPr>
                    </a:p>
                    <a:p>
                      <a:pPr indent="0" algn="ctr">
                        <a:buNone/>
                      </a:pPr>
                      <a:r>
                        <a:rPr lang="en-IN" altLang="en-US" sz="1100" b="1">
                          <a:latin typeface="Times New Roman" panose="02020603050405020304" pitchFamily="18" charset="0"/>
                          <a:ea typeface="Times New Roman" panose="02020603050405020304" pitchFamily="18" charset="0"/>
                          <a:cs typeface="Times New Roman" panose="02020603050405020304" pitchFamily="18" charset="0"/>
                        </a:rPr>
                        <a:t>Title of Paper</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blipFill>
                      <a:blip r:embed="rId2"/>
                      <a:tile tx="0" ty="0" sx="100000" sy="100000" flip="none" algn="tl"/>
                    </a:blipFill>
                  </a:tcPr>
                </a:tc>
                <a:tc>
                  <a:txBody>
                    <a:bodyPr/>
                    <a:lstStyle/>
                    <a:p>
                      <a:pPr indent="0" algn="ctr">
                        <a:buNone/>
                      </a:pPr>
                      <a:endParaRPr lang="en-IN" altLang="en-US" sz="1100" b="1">
                        <a:latin typeface="Times New Roman" panose="02020603050405020304" pitchFamily="18" charset="0"/>
                        <a:ea typeface="Times New Roman" panose="02020603050405020304" pitchFamily="18" charset="0"/>
                        <a:cs typeface="Times New Roman" panose="02020603050405020304" pitchFamily="18" charset="0"/>
                      </a:endParaRPr>
                    </a:p>
                    <a:p>
                      <a:pPr indent="0" algn="ctr">
                        <a:buNone/>
                      </a:pPr>
                      <a:r>
                        <a:rPr lang="en-IN" altLang="en-US" sz="1100" b="1">
                          <a:latin typeface="Times New Roman" panose="02020603050405020304" pitchFamily="18" charset="0"/>
                          <a:ea typeface="Times New Roman" panose="02020603050405020304" pitchFamily="18" charset="0"/>
                          <a:cs typeface="Times New Roman" panose="02020603050405020304" pitchFamily="18" charset="0"/>
                        </a:rPr>
                        <a:t>Year of Publication</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blipFill>
                      <a:blip r:embed="rId2"/>
                      <a:tile tx="0" ty="0" sx="100000" sy="100000" flip="none" algn="tl"/>
                    </a:blipFill>
                  </a:tcPr>
                </a:tc>
                <a:tc>
                  <a:txBody>
                    <a:bodyPr/>
                    <a:lstStyle/>
                    <a:p>
                      <a:pPr indent="0" algn="ctr">
                        <a:buNone/>
                      </a:pPr>
                      <a:endParaRPr lang="en-US" sz="1100" b="1">
                        <a:latin typeface="Times New Roman" panose="02020603050405020304" pitchFamily="18" charset="0"/>
                        <a:cs typeface="Times New Roman" panose="02020603050405020304" pitchFamily="18" charset="0"/>
                      </a:endParaRPr>
                    </a:p>
                    <a:p>
                      <a:pPr indent="0" algn="ctr">
                        <a:buNone/>
                      </a:pPr>
                      <a:r>
                        <a:rPr lang="en-IN" sz="1100" b="1">
                          <a:latin typeface="Times New Roman" panose="02020603050405020304" pitchFamily="18" charset="0"/>
                          <a:cs typeface="Times New Roman" panose="02020603050405020304" pitchFamily="18" charset="0"/>
                        </a:rPr>
                        <a:t>Highlights</a:t>
                      </a:r>
                      <a:endParaRPr lang="en-IN" sz="11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blipFill>
                      <a:blip r:embed="rId2"/>
                      <a:tile tx="0" ty="0" sx="100000" sy="100000" flip="none" algn="tl"/>
                    </a:blipFill>
                  </a:tcPr>
                </a:tc>
                <a:tc>
                  <a:txBody>
                    <a:bodyPr/>
                    <a:lstStyle/>
                    <a:p>
                      <a:pPr indent="0" algn="ctr">
                        <a:buNone/>
                      </a:pPr>
                      <a:endParaRPr lang="en-US" sz="1100" b="1">
                        <a:latin typeface="Times New Roman" panose="02020603050405020304" pitchFamily="18" charset="0"/>
                        <a:cs typeface="Times New Roman" panose="02020603050405020304" pitchFamily="18" charset="0"/>
                      </a:endParaRPr>
                    </a:p>
                    <a:p>
                      <a:pPr indent="0" algn="ctr">
                        <a:buNone/>
                      </a:pPr>
                      <a:r>
                        <a:rPr lang="en-IN" altLang="en-US" sz="1100" b="1">
                          <a:latin typeface="Times New Roman" panose="02020603050405020304" pitchFamily="18" charset="0"/>
                          <a:cs typeface="Times New Roman" panose="02020603050405020304" pitchFamily="18" charset="0"/>
                        </a:rPr>
                        <a:t>Challenges</a:t>
                      </a:r>
                      <a:r>
                        <a:rPr lang="en-US" sz="1100" b="1">
                          <a:latin typeface="Times New Roman" panose="02020603050405020304" pitchFamily="18" charset="0"/>
                          <a:cs typeface="Times New Roman" panose="02020603050405020304" pitchFamily="18" charset="0"/>
                        </a:rPr>
                        <a:t> </a:t>
                      </a:r>
                      <a:endParaRPr lang="en-US" sz="11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blipFill>
                      <a:blip r:embed="rId2"/>
                      <a:tile tx="0" ty="0" sx="100000" sy="100000" flip="none" algn="tl"/>
                    </a:blipFill>
                  </a:tcPr>
                </a:tc>
                <a:extLst>
                  <a:ext uri="{0D108BD9-81ED-4DB2-BD59-A6C34878D82A}">
                    <a16:rowId xmlns:a16="http://schemas.microsoft.com/office/drawing/2014/main" val="10000"/>
                  </a:ext>
                </a:extLst>
              </a:tr>
              <a:tr h="1336675">
                <a:tc>
                  <a:txBody>
                    <a:bodyPr/>
                    <a:lstStyle/>
                    <a:p>
                      <a:pPr indent="0" algn="ctr">
                        <a:buNone/>
                      </a:pPr>
                      <a:r>
                        <a:rPr lang="en-IN" altLang="en-US" sz="1100" b="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5</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85000"/>
                      </a:schemeClr>
                    </a:solidFill>
                  </a:tcPr>
                </a:tc>
                <a:tc>
                  <a:txBody>
                    <a:bodyPr/>
                    <a:lstStyle/>
                    <a:p>
                      <a:pPr indent="0" algn="ctr">
                        <a:buNone/>
                      </a:pPr>
                      <a:r>
                        <a:rPr lang="en-US" sz="1100" b="0">
                          <a:latin typeface="Times New Roman" panose="02020603050405020304" pitchFamily="18" charset="0"/>
                          <a:ea typeface="Times New Roman" panose="02020603050405020304" pitchFamily="18" charset="0"/>
                          <a:cs typeface="Times New Roman" panose="02020603050405020304" pitchFamily="18" charset="0"/>
                        </a:rPr>
                        <a:t>Dasari Vishal, H M Aishwarya, K Nishkala, B Toshitha Royan, T K Ramesh</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lstStyle/>
                    <a:p>
                      <a:pPr marL="400050" lvl="0" indent="0" algn="ctr">
                        <a:buFont typeface="+mj-lt"/>
                        <a:buNone/>
                      </a:pPr>
                      <a:r>
                        <a:rPr lang="en-US" sz="1100" b="0">
                          <a:latin typeface="Times New Roman" panose="02020603050405020304" pitchFamily="18" charset="0"/>
                          <a:ea typeface="Times New Roman" panose="02020603050405020304" pitchFamily="18" charset="0"/>
                          <a:cs typeface="Times New Roman" panose="02020603050405020304" pitchFamily="18" charset="0"/>
                          <a:sym typeface="+mn-ea"/>
                        </a:rPr>
                        <a:t>Sign Language to Speech Conversion</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c>
                  <a:txBody>
                    <a:bodyPr/>
                    <a:lstStyle/>
                    <a:p>
                      <a:pPr marL="400050" indent="0" algn="ctr">
                        <a:buFont typeface="+mj-lt"/>
                        <a:buNone/>
                      </a:pPr>
                      <a:r>
                        <a:rPr lang="en-IN" altLang="en-US" sz="1100" b="0">
                          <a:latin typeface="Times New Roman" panose="02020603050405020304" pitchFamily="18" charset="0"/>
                          <a:ea typeface="Times New Roman" panose="02020603050405020304" pitchFamily="18" charset="0"/>
                          <a:cs typeface="Times New Roman" panose="02020603050405020304" pitchFamily="18" charset="0"/>
                          <a:sym typeface="+mn-ea"/>
                        </a:rPr>
                        <a:t>2017      </a:t>
                      </a:r>
                    </a:p>
                    <a:p>
                      <a:pPr marL="400050" indent="0" algn="ctr">
                        <a:buFont typeface="+mj-lt"/>
                        <a:buNone/>
                      </a:pPr>
                      <a:endParaRPr lang="en-IN" altLang="en-US" sz="1100" b="0">
                        <a:latin typeface="Times New Roman" panose="02020603050405020304" pitchFamily="18" charset="0"/>
                        <a:ea typeface="Times New Roman" panose="02020603050405020304" pitchFamily="18" charset="0"/>
                        <a:cs typeface="Times New Roman" panose="02020603050405020304" pitchFamily="18" charset="0"/>
                        <a:sym typeface="+mn-ea"/>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c>
                  <a:txBody>
                    <a:bodyPr/>
                    <a:lstStyle/>
                    <a:p>
                      <a:pPr indent="0" algn="ctr">
                        <a:buNone/>
                      </a:pPr>
                      <a:r>
                        <a:rPr lang="en-IN" altLang="en-US" sz="1100" b="0">
                          <a:latin typeface="Times New Roman" panose="02020603050405020304" pitchFamily="18" charset="0"/>
                          <a:ea typeface="Times New Roman" panose="02020603050405020304" pitchFamily="18" charset="0"/>
                          <a:cs typeface="Times New Roman" panose="02020603050405020304" pitchFamily="18" charset="0"/>
                        </a:rPr>
                        <a:t>The biological electrical reading is taking in millivolt units for precise detection. The problem with this work is that operation on this data is very susceptible to noise and signal interference with other signals near it thus hampering the expected result hence lowering the accuracy of the device. [</a:t>
                      </a:r>
                      <a:r>
                        <a:rPr lang="en-US" sz="1100" b="0">
                          <a:latin typeface="Times New Roman" panose="02020603050405020304" pitchFamily="18" charset="0"/>
                          <a:ea typeface="Times New Roman" panose="02020603050405020304" pitchFamily="18" charset="0"/>
                          <a:cs typeface="Times New Roman" panose="02020603050405020304" pitchFamily="18" charset="0"/>
                        </a:rPr>
                        <a:t>SVM algorithm</a:t>
                      </a:r>
                      <a:r>
                        <a:rPr lang="en-IN" altLang="en-US" sz="1100" b="0">
                          <a:latin typeface="Times New Roman" panose="02020603050405020304" pitchFamily="18" charset="0"/>
                          <a:ea typeface="Times New Roman" panose="02020603050405020304" pitchFamily="18" charset="0"/>
                          <a:cs typeface="Times New Roman" panose="02020603050405020304" pitchFamily="18" charset="0"/>
                        </a:rPr>
                        <a:t>]</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lstStyle/>
                    <a:p>
                      <a:pPr indent="0" algn="ctr">
                        <a:buNone/>
                      </a:pPr>
                      <a:r>
                        <a:rPr lang="en-US" sz="1100" b="0">
                          <a:latin typeface="Times New Roman" panose="02020603050405020304" pitchFamily="18" charset="0"/>
                          <a:ea typeface="Times New Roman" panose="02020603050405020304" pitchFamily="18" charset="0"/>
                          <a:cs typeface="Times New Roman" panose="02020603050405020304" pitchFamily="18" charset="0"/>
                        </a:rPr>
                        <a:t>Histogram of gradients descriptors using SVM algorithm to get an accuracy of </a:t>
                      </a:r>
                      <a:r>
                        <a:rPr lang="en-IN" altLang="en-US" sz="1100" b="0">
                          <a:latin typeface="Times New Roman" panose="02020603050405020304" pitchFamily="18" charset="0"/>
                          <a:ea typeface="Times New Roman" panose="02020603050405020304" pitchFamily="18" charset="0"/>
                          <a:cs typeface="Times New Roman" panose="02020603050405020304" pitchFamily="18" charset="0"/>
                        </a:rPr>
                        <a:t>8</a:t>
                      </a:r>
                      <a:r>
                        <a:rPr lang="en-US" sz="1100" b="0">
                          <a:latin typeface="Times New Roman" panose="02020603050405020304" pitchFamily="18" charset="0"/>
                          <a:ea typeface="Times New Roman" panose="02020603050405020304" pitchFamily="18" charset="0"/>
                          <a:cs typeface="Times New Roman" panose="02020603050405020304" pitchFamily="18" charset="0"/>
                        </a:rPr>
                        <a:t>8.38%</a:t>
                      </a:r>
                    </a:p>
                    <a:p>
                      <a:pPr indent="0" algn="ctr">
                        <a:buNone/>
                      </a:pPr>
                      <a:r>
                        <a:rPr lang="en-IN" altLang="en-US" sz="1100" b="0">
                          <a:latin typeface="Times New Roman" panose="02020603050405020304" pitchFamily="18" charset="0"/>
                          <a:ea typeface="Times New Roman" panose="02020603050405020304" pitchFamily="18" charset="0"/>
                          <a:cs typeface="Times New Roman" panose="02020603050405020304" pitchFamily="18" charset="0"/>
                        </a:rPr>
                        <a:t>which is a low accuracy </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1"/>
                  </a:ext>
                </a:extLst>
              </a:tr>
              <a:tr h="1155700">
                <a:tc>
                  <a:txBody>
                    <a:bodyPr/>
                    <a:lstStyle/>
                    <a:p>
                      <a:pPr indent="0" algn="ctr">
                        <a:buNone/>
                      </a:pPr>
                      <a:r>
                        <a:rPr lang="en-IN" altLang="en-US" sz="1100" b="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6</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85000"/>
                      </a:schemeClr>
                    </a:solidFill>
                  </a:tcPr>
                </a:tc>
                <a:tc>
                  <a:txBody>
                    <a:bodyPr/>
                    <a:lstStyle/>
                    <a:p>
                      <a:pPr indent="0" algn="ctr">
                        <a:buNone/>
                      </a:pPr>
                      <a:r>
                        <a:rPr lang="en-US" sz="1100" b="0">
                          <a:latin typeface="Times New Roman" panose="02020603050405020304" pitchFamily="18" charset="0"/>
                          <a:ea typeface="Times New Roman" panose="02020603050405020304" pitchFamily="18" charset="0"/>
                          <a:cs typeface="Times New Roman" panose="02020603050405020304" pitchFamily="18" charset="0"/>
                        </a:rPr>
                        <a:t>Kohsheen Tiku</a:t>
                      </a:r>
                      <a:r>
                        <a:rPr lang="en-IN" altLang="en-US" sz="1100" b="0">
                          <a:latin typeface="Times New Roman" panose="02020603050405020304" pitchFamily="18" charset="0"/>
                          <a:ea typeface="Times New Roman" panose="02020603050405020304" pitchFamily="18" charset="0"/>
                          <a:cs typeface="Times New Roman" panose="02020603050405020304" pitchFamily="18" charset="0"/>
                        </a:rPr>
                        <a:t>, Jayshree Maloo, Aishwarya Ramesh,  Indra R</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lstStyle/>
                    <a:p>
                      <a:pPr indent="0" algn="ctr">
                        <a:buFont typeface="+mj-lt"/>
                        <a:buNone/>
                      </a:pPr>
                      <a:r>
                        <a:rPr lang="en-US" sz="1100" b="0">
                          <a:latin typeface="Times New Roman" panose="02020603050405020304" pitchFamily="18" charset="0"/>
                          <a:ea typeface="Times New Roman" panose="02020603050405020304" pitchFamily="18" charset="0"/>
                          <a:cs typeface="Times New Roman" panose="02020603050405020304" pitchFamily="18" charset="0"/>
                          <a:sym typeface="+mn-ea"/>
                        </a:rPr>
                        <a:t>Real-time Conversion of Sign Language </a:t>
                      </a:r>
                    </a:p>
                    <a:p>
                      <a:pPr indent="0" algn="ctr">
                        <a:buFont typeface="+mj-lt"/>
                        <a:buNone/>
                      </a:pPr>
                      <a:r>
                        <a:rPr lang="en-US" sz="1100" b="0">
                          <a:latin typeface="Times New Roman" panose="02020603050405020304" pitchFamily="18" charset="0"/>
                          <a:ea typeface="Times New Roman" panose="02020603050405020304" pitchFamily="18" charset="0"/>
                          <a:cs typeface="Times New Roman" panose="02020603050405020304" pitchFamily="18" charset="0"/>
                          <a:sym typeface="+mn-ea"/>
                        </a:rPr>
                        <a:t>to Text and Speech</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c>
                  <a:txBody>
                    <a:bodyPr/>
                    <a:lstStyle/>
                    <a:p>
                      <a:pPr indent="0" algn="ctr">
                        <a:buFont typeface="+mj-lt"/>
                        <a:buNone/>
                      </a:pPr>
                      <a:r>
                        <a:rPr lang="en-IN" altLang="en-US" sz="1100" b="0">
                          <a:latin typeface="Times New Roman" panose="02020603050405020304" pitchFamily="18" charset="0"/>
                          <a:ea typeface="Times New Roman" panose="02020603050405020304" pitchFamily="18" charset="0"/>
                          <a:cs typeface="Times New Roman" panose="02020603050405020304" pitchFamily="18" charset="0"/>
                          <a:sym typeface="+mn-ea"/>
                        </a:rPr>
                        <a:t>2020</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c>
                  <a:txBody>
                    <a:bodyPr/>
                    <a:lstStyle/>
                    <a:p>
                      <a:pPr indent="0" algn="ctr">
                        <a:buNone/>
                      </a:pPr>
                      <a:r>
                        <a:rPr lang="en-IN" altLang="en-US" sz="1100" b="0">
                          <a:latin typeface="Times New Roman" panose="02020603050405020304" pitchFamily="18" charset="0"/>
                          <a:cs typeface="Times New Roman" panose="02020603050405020304" pitchFamily="18" charset="0"/>
                        </a:rPr>
                        <a:t>Color-based segmentation has been implemented using libraries present in OpenCV. Their work uses digital image processing to obtain the images from the video recording of the hand gestures. The technique used for this work is Histogram of gradients (HOG) [</a:t>
                      </a:r>
                      <a:r>
                        <a:rPr lang="en-US" sz="1100" b="0">
                          <a:latin typeface="Times New Roman" panose="02020603050405020304" pitchFamily="18" charset="0"/>
                          <a:cs typeface="Times New Roman" panose="02020603050405020304" pitchFamily="18" charset="0"/>
                        </a:rPr>
                        <a:t>IMU Sensor Fuzzy logic</a:t>
                      </a:r>
                      <a:r>
                        <a:rPr lang="en-IN" altLang="en-US" sz="1100" b="0">
                          <a:latin typeface="Times New Roman" panose="02020603050405020304" pitchFamily="18" charset="0"/>
                          <a:cs typeface="Times New Roman" panose="02020603050405020304" pitchFamily="18" charset="0"/>
                        </a:rPr>
                        <a:t>]</a:t>
                      </a:r>
                      <a:endParaRPr lang="en-IN" altLang="en-US" sz="11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lstStyle/>
                    <a:p>
                      <a:pPr indent="0" algn="ctr">
                        <a:buNone/>
                      </a:pPr>
                      <a:r>
                        <a:rPr lang="en-US" sz="1100" b="0">
                          <a:latin typeface="Times New Roman" panose="02020603050405020304" pitchFamily="18" charset="0"/>
                          <a:cs typeface="Times New Roman" panose="02020603050405020304" pitchFamily="18" charset="0"/>
                        </a:rPr>
                        <a:t>IMU Sensor which is used to obtain a low accuracy</a:t>
                      </a:r>
                      <a:r>
                        <a:rPr lang="en-IN" altLang="en-US" sz="1100" b="0">
                          <a:latin typeface="Times New Roman" panose="02020603050405020304" pitchFamily="18" charset="0"/>
                          <a:cs typeface="Times New Roman" panose="02020603050405020304" pitchFamily="18" charset="0"/>
                        </a:rPr>
                        <a:t> and its very sensitive </a:t>
                      </a:r>
                      <a:r>
                        <a:rPr lang="en-US" sz="1100" b="0">
                          <a:latin typeface="Times New Roman" panose="02020603050405020304" pitchFamily="18" charset="0"/>
                          <a:cs typeface="Times New Roman" panose="02020603050405020304" pitchFamily="18" charset="0"/>
                        </a:rPr>
                        <a:t>                                                                                          </a:t>
                      </a:r>
                      <a:endParaRPr lang="en-US" sz="11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2"/>
                  </a:ext>
                </a:extLst>
              </a:tr>
              <a:tr h="1607820">
                <a:tc>
                  <a:txBody>
                    <a:bodyPr/>
                    <a:lstStyle/>
                    <a:p>
                      <a:pPr indent="0" algn="ctr">
                        <a:buNone/>
                      </a:pPr>
                      <a:r>
                        <a:rPr lang="en-IN" altLang="en-US" sz="1100" b="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7</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85000"/>
                      </a:schemeClr>
                    </a:solidFill>
                  </a:tcPr>
                </a:tc>
                <a:tc>
                  <a:txBody>
                    <a:bodyPr/>
                    <a:lstStyle/>
                    <a:p>
                      <a:pPr indent="0" algn="ctr">
                        <a:buNone/>
                      </a:pPr>
                      <a:r>
                        <a:rPr lang="en-US" sz="1100" b="0">
                          <a:latin typeface="Times New Roman" panose="02020603050405020304" pitchFamily="18" charset="0"/>
                          <a:ea typeface="Times New Roman" panose="02020603050405020304" pitchFamily="18" charset="0"/>
                          <a:cs typeface="Times New Roman" panose="02020603050405020304" pitchFamily="18" charset="0"/>
                        </a:rPr>
                        <a:t>Aarthi M</a:t>
                      </a:r>
                      <a:r>
                        <a:rPr lang="en-IN" altLang="en-US" sz="1100" b="0">
                          <a:latin typeface="Times New Roman" panose="02020603050405020304" pitchFamily="18" charset="0"/>
                          <a:ea typeface="Times New Roman" panose="02020603050405020304" pitchFamily="18" charset="0"/>
                          <a:cs typeface="Times New Roman" panose="02020603050405020304" pitchFamily="18" charset="0"/>
                        </a:rPr>
                        <a:t>, Vijayalakshmi P</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lstStyle/>
                    <a:p>
                      <a:pPr indent="0" algn="ctr">
                        <a:buNone/>
                      </a:pPr>
                      <a:r>
                        <a:rPr lang="en-US" sz="1100" b="0">
                          <a:latin typeface="Times New Roman" panose="02020603050405020304" pitchFamily="18" charset="0"/>
                          <a:ea typeface="Times New Roman" panose="02020603050405020304" pitchFamily="18" charset="0"/>
                          <a:cs typeface="Times New Roman" panose="02020603050405020304" pitchFamily="18" charset="0"/>
                        </a:rPr>
                        <a:t>SIGN LANGUAGE TO SPEECH CONVERSION</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c>
                  <a:txBody>
                    <a:bodyPr/>
                    <a:lstStyle/>
                    <a:p>
                      <a:pPr indent="0" algn="ctr">
                        <a:buNone/>
                      </a:pPr>
                      <a:r>
                        <a:rPr lang="en-IN" altLang="en-US" sz="1100" b="0">
                          <a:latin typeface="Times New Roman" panose="02020603050405020304" pitchFamily="18" charset="0"/>
                          <a:ea typeface="Times New Roman" panose="02020603050405020304" pitchFamily="18" charset="0"/>
                          <a:cs typeface="Times New Roman" panose="02020603050405020304" pitchFamily="18" charset="0"/>
                        </a:rPr>
                        <a:t>2016</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c>
                  <a:txBody>
                    <a:bodyPr/>
                    <a:lstStyle/>
                    <a:p>
                      <a:pPr indent="0" algn="ctr">
                        <a:buNone/>
                      </a:pPr>
                      <a:r>
                        <a:rPr lang="en-IN" altLang="en-US" sz="1100" b="0">
                          <a:latin typeface="Times New Roman" panose="02020603050405020304" pitchFamily="18" charset="0"/>
                          <a:ea typeface="Times New Roman" panose="02020603050405020304" pitchFamily="18" charset="0"/>
                          <a:cs typeface="Times New Roman" panose="02020603050405020304" pitchFamily="18" charset="0"/>
                        </a:rPr>
                        <a:t>HMM,HTS.</a:t>
                      </a:r>
                      <a:endParaRPr lang="en-US" sz="1100" b="0">
                        <a:latin typeface="Times New Roman" panose="02020603050405020304" pitchFamily="18" charset="0"/>
                        <a:ea typeface="Times New Roman" panose="02020603050405020304" pitchFamily="18" charset="0"/>
                        <a:cs typeface="Times New Roman" panose="02020603050405020304" pitchFamily="18" charset="0"/>
                      </a:endParaRPr>
                    </a:p>
                    <a:p>
                      <a:pPr indent="0" algn="ctr">
                        <a:buNone/>
                      </a:pPr>
                      <a:r>
                        <a:rPr lang="en-US" sz="1100" b="0">
                          <a:latin typeface="Times New Roman" panose="02020603050405020304" pitchFamily="18" charset="0"/>
                          <a:ea typeface="Times New Roman" panose="02020603050405020304" pitchFamily="18" charset="0"/>
                          <a:cs typeface="Times New Roman" panose="02020603050405020304" pitchFamily="18" charset="0"/>
                        </a:rPr>
                        <a:t>The flex sensor is interfaced with the digital ports</a:t>
                      </a:r>
                      <a:r>
                        <a:rPr lang="en-IN" altLang="en-US" sz="1100" b="0">
                          <a:latin typeface="Times New Roman" panose="02020603050405020304" pitchFamily="18" charset="0"/>
                          <a:ea typeface="Times New Roman" panose="02020603050405020304" pitchFamily="18" charset="0"/>
                          <a:cs typeface="Times New Roman" panose="02020603050405020304" pitchFamily="18" charset="0"/>
                        </a:rPr>
                        <a:t> </a:t>
                      </a:r>
                      <a:r>
                        <a:rPr lang="en-US" sz="1100" b="0">
                          <a:latin typeface="Times New Roman" panose="02020603050405020304" pitchFamily="18" charset="0"/>
                          <a:ea typeface="Times New Roman" panose="02020603050405020304" pitchFamily="18" charset="0"/>
                          <a:cs typeface="Times New Roman" panose="02020603050405020304" pitchFamily="18" charset="0"/>
                        </a:rPr>
                        <a:t>of Atmega328 microcontroller. The output from the</a:t>
                      </a:r>
                      <a:r>
                        <a:rPr lang="en-IN" altLang="en-US" sz="1100" b="0">
                          <a:latin typeface="Times New Roman" panose="02020603050405020304" pitchFamily="18" charset="0"/>
                          <a:ea typeface="Times New Roman" panose="02020603050405020304" pitchFamily="18" charset="0"/>
                          <a:cs typeface="Times New Roman" panose="02020603050405020304" pitchFamily="18" charset="0"/>
                        </a:rPr>
                        <a:t> </a:t>
                      </a:r>
                      <a:r>
                        <a:rPr lang="en-US" sz="1100" b="0">
                          <a:latin typeface="Times New Roman" panose="02020603050405020304" pitchFamily="18" charset="0"/>
                          <a:ea typeface="Times New Roman" panose="02020603050405020304" pitchFamily="18" charset="0"/>
                          <a:cs typeface="Times New Roman" panose="02020603050405020304" pitchFamily="18" charset="0"/>
                        </a:rPr>
                        <a:t>microcontroller is the recognized text which is fed as input to</a:t>
                      </a:r>
                    </a:p>
                    <a:p>
                      <a:pPr indent="0" algn="ctr">
                        <a:buNone/>
                      </a:pPr>
                      <a:r>
                        <a:rPr lang="en-US" sz="1100" b="0">
                          <a:latin typeface="Times New Roman" panose="02020603050405020304" pitchFamily="18" charset="0"/>
                          <a:ea typeface="Times New Roman" panose="02020603050405020304" pitchFamily="18" charset="0"/>
                          <a:cs typeface="Times New Roman" panose="02020603050405020304" pitchFamily="18" charset="0"/>
                        </a:rPr>
                        <a:t>the speech synthesizer. Arduino microcontroller processes the</a:t>
                      </a:r>
                    </a:p>
                    <a:p>
                      <a:pPr indent="0" algn="ctr">
                        <a:buNone/>
                      </a:pPr>
                      <a:r>
                        <a:rPr lang="en-US" sz="1100" b="0">
                          <a:latin typeface="Times New Roman" panose="02020603050405020304" pitchFamily="18" charset="0"/>
                          <a:ea typeface="Times New Roman" panose="02020603050405020304" pitchFamily="18" charset="0"/>
                          <a:cs typeface="Times New Roman" panose="02020603050405020304" pitchFamily="18" charset="0"/>
                        </a:rPr>
                        <a:t>data for each particular gesture made</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lstStyle/>
                    <a:p>
                      <a:pPr indent="0" algn="ctr">
                        <a:buNone/>
                      </a:pPr>
                      <a:r>
                        <a:rPr lang="en-US" sz="1100" b="0">
                          <a:latin typeface="Times New Roman" panose="02020603050405020304" pitchFamily="18" charset="0"/>
                          <a:ea typeface="Times New Roman" panose="02020603050405020304" pitchFamily="18" charset="0"/>
                          <a:cs typeface="Times New Roman" panose="02020603050405020304" pitchFamily="18" charset="0"/>
                        </a:rPr>
                        <a:t>Requires lot of hardware(sensors,microcontrolles,etc) which are high in cost.</a:t>
                      </a:r>
                      <a:r>
                        <a:rPr lang="en-IN" altLang="en-US" sz="1100" b="0">
                          <a:latin typeface="Times New Roman" panose="02020603050405020304" pitchFamily="18" charset="0"/>
                          <a:ea typeface="Times New Roman" panose="02020603050405020304" pitchFamily="18" charset="0"/>
                          <a:cs typeface="Times New Roman" panose="02020603050405020304" pitchFamily="18" charset="0"/>
                        </a:rPr>
                        <a:t> </a:t>
                      </a:r>
                      <a:r>
                        <a:rPr lang="en-US" sz="1100" b="0">
                          <a:latin typeface="Times New Roman" panose="02020603050405020304" pitchFamily="18" charset="0"/>
                          <a:ea typeface="Times New Roman" panose="02020603050405020304" pitchFamily="18" charset="0"/>
                          <a:cs typeface="Times New Roman" panose="02020603050405020304" pitchFamily="18" charset="0"/>
                        </a:rPr>
                        <a:t>The letters such as M, N and T have similar gestures and</a:t>
                      </a:r>
                      <a:r>
                        <a:rPr lang="en-IN" altLang="en-US" sz="1100" b="0">
                          <a:latin typeface="Times New Roman" panose="02020603050405020304" pitchFamily="18" charset="0"/>
                          <a:ea typeface="Times New Roman" panose="02020603050405020304" pitchFamily="18" charset="0"/>
                          <a:cs typeface="Times New Roman" panose="02020603050405020304" pitchFamily="18" charset="0"/>
                        </a:rPr>
                        <a:t> </a:t>
                      </a:r>
                      <a:r>
                        <a:rPr lang="en-US" sz="1100" b="0">
                          <a:latin typeface="Times New Roman" panose="02020603050405020304" pitchFamily="18" charset="0"/>
                          <a:ea typeface="Times New Roman" panose="02020603050405020304" pitchFamily="18" charset="0"/>
                          <a:cs typeface="Times New Roman" panose="02020603050405020304" pitchFamily="18" charset="0"/>
                        </a:rPr>
                        <a:t>also the letters U and V show similarity in their gestures through this model which decreases the accuracy of the output.</a:t>
                      </a:r>
                      <a:r>
                        <a:rPr lang="en-IN" altLang="en-US" sz="1100" b="0">
                          <a:latin typeface="Times New Roman" panose="02020603050405020304" pitchFamily="18" charset="0"/>
                          <a:ea typeface="Times New Roman" panose="02020603050405020304" pitchFamily="18" charset="0"/>
                          <a:cs typeface="Times New Roman" panose="02020603050405020304" pitchFamily="18" charset="0"/>
                        </a:rPr>
                        <a:t> </a:t>
                      </a:r>
                      <a:r>
                        <a:rPr lang="en-US" sz="1100" b="0">
                          <a:latin typeface="Times New Roman" panose="02020603050405020304" pitchFamily="18" charset="0"/>
                          <a:ea typeface="Times New Roman" panose="02020603050405020304" pitchFamily="18" charset="0"/>
                          <a:cs typeface="Times New Roman" panose="02020603050405020304" pitchFamily="18" charset="0"/>
                        </a:rPr>
                        <a:t>Has an accuracy of 87%</a:t>
                      </a:r>
                      <a:r>
                        <a:rPr lang="en-IN" altLang="en-US" sz="1100" b="0">
                          <a:latin typeface="Times New Roman" panose="02020603050405020304" pitchFamily="18" charset="0"/>
                          <a:ea typeface="Times New Roman" panose="02020603050405020304" pitchFamily="18" charset="0"/>
                          <a:cs typeface="Times New Roman" panose="02020603050405020304" pitchFamily="18" charset="0"/>
                        </a:rPr>
                        <a:t> </a:t>
                      </a:r>
                      <a:r>
                        <a:rPr lang="en-US" sz="1100" b="0">
                          <a:latin typeface="Times New Roman" panose="02020603050405020304" pitchFamily="18" charset="0"/>
                          <a:ea typeface="Times New Roman" panose="02020603050405020304" pitchFamily="18" charset="0"/>
                          <a:cs typeface="Times New Roman" panose="02020603050405020304" pitchFamily="18" charset="0"/>
                        </a:rPr>
                        <a:t>only.</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3"/>
                  </a:ext>
                </a:extLst>
              </a:tr>
              <a:tr h="1248410">
                <a:tc>
                  <a:txBody>
                    <a:bodyPr/>
                    <a:lstStyle/>
                    <a:p>
                      <a:pPr indent="0" algn="ctr">
                        <a:buNone/>
                      </a:pPr>
                      <a:r>
                        <a:rPr lang="en-IN" altLang="en-US" sz="1100" b="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8</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85000"/>
                      </a:schemeClr>
                    </a:solidFill>
                  </a:tcPr>
                </a:tc>
                <a:tc>
                  <a:txBody>
                    <a:bodyPr/>
                    <a:lstStyle/>
                    <a:p>
                      <a:pPr indent="0" algn="ctr">
                        <a:buNone/>
                      </a:pPr>
                      <a:r>
                        <a:rPr lang="en-US" sz="1100" b="0">
                          <a:latin typeface="Times New Roman" panose="02020603050405020304" pitchFamily="18" charset="0"/>
                          <a:ea typeface="Times New Roman" panose="02020603050405020304" pitchFamily="18" charset="0"/>
                          <a:cs typeface="Times New Roman" panose="02020603050405020304" pitchFamily="18" charset="0"/>
                        </a:rPr>
                        <a:t>Prof.R.R.Itkarkar</a:t>
                      </a:r>
                      <a:r>
                        <a:rPr lang="en-IN" altLang="en-US" sz="1100" b="0">
                          <a:latin typeface="Times New Roman" panose="02020603050405020304" pitchFamily="18" charset="0"/>
                          <a:ea typeface="Times New Roman" panose="02020603050405020304" pitchFamily="18" charset="0"/>
                          <a:cs typeface="Times New Roman" panose="02020603050405020304" pitchFamily="18" charset="0"/>
                        </a:rPr>
                        <a:t>, Dr. Anil V Nandi</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lstStyle/>
                    <a:p>
                      <a:pPr indent="0" algn="ctr">
                        <a:buNone/>
                      </a:pPr>
                      <a:r>
                        <a:rPr lang="en-US" sz="1100" b="0">
                          <a:latin typeface="Times New Roman" panose="02020603050405020304" pitchFamily="18" charset="0"/>
                          <a:ea typeface="Times New Roman" panose="02020603050405020304" pitchFamily="18" charset="0"/>
                          <a:cs typeface="Times New Roman" panose="02020603050405020304" pitchFamily="18" charset="0"/>
                          <a:sym typeface="+mn-ea"/>
                        </a:rPr>
                        <a:t>Hand Gesture to Speech Conversion using Matlab</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c>
                  <a:txBody>
                    <a:bodyPr/>
                    <a:lstStyle/>
                    <a:p>
                      <a:pPr indent="0" algn="ctr">
                        <a:buNone/>
                      </a:pPr>
                      <a:r>
                        <a:rPr lang="en-IN" altLang="en-US" sz="1100" b="0">
                          <a:latin typeface="Times New Roman" panose="02020603050405020304" pitchFamily="18" charset="0"/>
                          <a:ea typeface="Times New Roman" panose="02020603050405020304" pitchFamily="18" charset="0"/>
                          <a:cs typeface="Times New Roman" panose="02020603050405020304" pitchFamily="18" charset="0"/>
                          <a:sym typeface="+mn-ea"/>
                        </a:rPr>
                        <a:t>2013</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c>
                  <a:txBody>
                    <a:bodyPr/>
                    <a:lstStyle/>
                    <a:p>
                      <a:pPr indent="0" algn="ctr">
                        <a:buNone/>
                      </a:pPr>
                      <a:r>
                        <a:rPr lang="en-US" sz="1100" b="0">
                          <a:latin typeface="Times New Roman" panose="02020603050405020304" pitchFamily="18" charset="0"/>
                          <a:ea typeface="Times New Roman" panose="02020603050405020304" pitchFamily="18" charset="0"/>
                          <a:cs typeface="Times New Roman" panose="02020603050405020304" pitchFamily="18" charset="0"/>
                        </a:rPr>
                        <a:t>The gesture to speech system, G2S consist of simply three functional blocks -</a:t>
                      </a:r>
                      <a:r>
                        <a:rPr lang="en-IN" altLang="en-US" sz="1100" b="0">
                          <a:latin typeface="Times New Roman" panose="02020603050405020304" pitchFamily="18" charset="0"/>
                          <a:ea typeface="Times New Roman" panose="02020603050405020304" pitchFamily="18" charset="0"/>
                          <a:cs typeface="Times New Roman" panose="02020603050405020304" pitchFamily="18" charset="0"/>
                        </a:rPr>
                        <a:t> </a:t>
                      </a:r>
                      <a:r>
                        <a:rPr lang="en-US" sz="1100" b="0">
                          <a:latin typeface="Times New Roman" panose="02020603050405020304" pitchFamily="18" charset="0"/>
                          <a:ea typeface="Times New Roman" panose="02020603050405020304" pitchFamily="18" charset="0"/>
                          <a:cs typeface="Times New Roman" panose="02020603050405020304" pitchFamily="18" charset="0"/>
                        </a:rPr>
                        <a:t>Camera,</a:t>
                      </a:r>
                      <a:r>
                        <a:rPr lang="en-IN" altLang="en-US" sz="1100" b="0">
                          <a:latin typeface="Times New Roman" panose="02020603050405020304" pitchFamily="18" charset="0"/>
                          <a:ea typeface="Times New Roman" panose="02020603050405020304" pitchFamily="18" charset="0"/>
                          <a:cs typeface="Times New Roman" panose="02020603050405020304" pitchFamily="18" charset="0"/>
                        </a:rPr>
                        <a:t> </a:t>
                      </a:r>
                      <a:r>
                        <a:rPr lang="en-US" sz="1100" b="0">
                          <a:latin typeface="Times New Roman" panose="02020603050405020304" pitchFamily="18" charset="0"/>
                          <a:ea typeface="Times New Roman" panose="02020603050405020304" pitchFamily="18" charset="0"/>
                          <a:cs typeface="Times New Roman" panose="02020603050405020304" pitchFamily="18" charset="0"/>
                        </a:rPr>
                        <a:t>Personal computer, Speaker</a:t>
                      </a:r>
                      <a:r>
                        <a:rPr lang="en-IN" altLang="en-US" sz="1100" b="0">
                          <a:latin typeface="Times New Roman" panose="02020603050405020304" pitchFamily="18" charset="0"/>
                          <a:ea typeface="Times New Roman" panose="02020603050405020304" pitchFamily="18" charset="0"/>
                          <a:cs typeface="Times New Roman" panose="02020603050405020304" pitchFamily="18" charset="0"/>
                        </a:rPr>
                        <a:t>.</a:t>
                      </a:r>
                    </a:p>
                    <a:p>
                      <a:pPr indent="0" algn="ctr">
                        <a:buNone/>
                      </a:pPr>
                      <a:r>
                        <a:rPr lang="en-IN" altLang="en-US" sz="1100" b="0">
                          <a:latin typeface="Times New Roman" panose="02020603050405020304" pitchFamily="18" charset="0"/>
                          <a:ea typeface="Times New Roman" panose="02020603050405020304" pitchFamily="18" charset="0"/>
                          <a:cs typeface="Times New Roman" panose="02020603050405020304" pitchFamily="18" charset="0"/>
                        </a:rPr>
                        <a:t>Gesture recognition is done from the wrists to the fingers in this model using X and Y axis only on the captured image</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lstStyle/>
                    <a:p>
                      <a:pPr indent="0" algn="ctr">
                        <a:buNone/>
                      </a:pPr>
                      <a:r>
                        <a:rPr lang="en-US" sz="1100" b="0">
                          <a:latin typeface="Times New Roman" panose="02020603050405020304" pitchFamily="18" charset="0"/>
                          <a:ea typeface="Times New Roman" panose="02020603050405020304" pitchFamily="18" charset="0"/>
                          <a:cs typeface="Times New Roman" panose="02020603050405020304" pitchFamily="18" charset="0"/>
                        </a:rPr>
                        <a:t>The proposed system shows maximum classification accuracy of 80% only. The segmentation portion of the algorithm is too simple, and would need to be improved if this technique  would need to be used in challenging operating conditions.</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77228819"/>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681480" y="236855"/>
          <a:ext cx="10383520" cy="5357495"/>
        </p:xfrm>
        <a:graphic>
          <a:graphicData uri="http://schemas.openxmlformats.org/drawingml/2006/table">
            <a:tbl>
              <a:tblPr firstRow="1" bandRow="1">
                <a:tableStyleId>{5940675A-B579-460E-94D1-54222C63F5DA}</a:tableStyleId>
              </a:tblPr>
              <a:tblGrid>
                <a:gridCol w="647065">
                  <a:extLst>
                    <a:ext uri="{9D8B030D-6E8A-4147-A177-3AD203B41FA5}">
                      <a16:colId xmlns:a16="http://schemas.microsoft.com/office/drawing/2014/main" val="20000"/>
                    </a:ext>
                  </a:extLst>
                </a:gridCol>
                <a:gridCol w="1743710">
                  <a:extLst>
                    <a:ext uri="{9D8B030D-6E8A-4147-A177-3AD203B41FA5}">
                      <a16:colId xmlns:a16="http://schemas.microsoft.com/office/drawing/2014/main" val="20001"/>
                    </a:ext>
                  </a:extLst>
                </a:gridCol>
                <a:gridCol w="1729105">
                  <a:extLst>
                    <a:ext uri="{9D8B030D-6E8A-4147-A177-3AD203B41FA5}">
                      <a16:colId xmlns:a16="http://schemas.microsoft.com/office/drawing/2014/main" val="20002"/>
                    </a:ext>
                  </a:extLst>
                </a:gridCol>
                <a:gridCol w="1532255">
                  <a:extLst>
                    <a:ext uri="{9D8B030D-6E8A-4147-A177-3AD203B41FA5}">
                      <a16:colId xmlns:a16="http://schemas.microsoft.com/office/drawing/2014/main" val="20003"/>
                    </a:ext>
                  </a:extLst>
                </a:gridCol>
                <a:gridCol w="2118360">
                  <a:extLst>
                    <a:ext uri="{9D8B030D-6E8A-4147-A177-3AD203B41FA5}">
                      <a16:colId xmlns:a16="http://schemas.microsoft.com/office/drawing/2014/main" val="20004"/>
                    </a:ext>
                  </a:extLst>
                </a:gridCol>
                <a:gridCol w="2613025">
                  <a:extLst>
                    <a:ext uri="{9D8B030D-6E8A-4147-A177-3AD203B41FA5}">
                      <a16:colId xmlns:a16="http://schemas.microsoft.com/office/drawing/2014/main" val="20005"/>
                    </a:ext>
                  </a:extLst>
                </a:gridCol>
              </a:tblGrid>
              <a:tr h="731520">
                <a:tc>
                  <a:txBody>
                    <a:bodyPr/>
                    <a:lstStyle/>
                    <a:p>
                      <a:pPr indent="0" algn="ctr">
                        <a:buNone/>
                      </a:pPr>
                      <a:endParaRPr lang="en-IN" altLang="en-US" sz="1400" b="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indent="0" algn="ctr">
                        <a:buNone/>
                      </a:pPr>
                      <a:r>
                        <a:rPr lang="en-IN" altLang="en-US" sz="1400" b="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S.NO</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blipFill>
                      <a:blip r:embed="rId2"/>
                      <a:tile tx="0" ty="0" sx="100000" sy="100000" flip="none" algn="tl"/>
                    </a:blipFill>
                  </a:tcPr>
                </a:tc>
                <a:tc>
                  <a:txBody>
                    <a:bodyPr/>
                    <a:lstStyle/>
                    <a:p>
                      <a:pPr indent="0" algn="ctr">
                        <a:buNone/>
                      </a:pPr>
                      <a:endParaRPr lang="en-US" sz="1400" b="1">
                        <a:latin typeface="Times New Roman" panose="02020603050405020304" pitchFamily="18" charset="0"/>
                        <a:cs typeface="Times New Roman" panose="02020603050405020304" pitchFamily="18" charset="0"/>
                      </a:endParaRPr>
                    </a:p>
                    <a:p>
                      <a:pPr indent="0" algn="ctr">
                        <a:buNone/>
                      </a:pPr>
                      <a:r>
                        <a:rPr lang="en-US" sz="1400" b="1">
                          <a:latin typeface="Times New Roman" panose="02020603050405020304" pitchFamily="18" charset="0"/>
                          <a:cs typeface="Times New Roman" panose="02020603050405020304" pitchFamily="18" charset="0"/>
                        </a:rPr>
                        <a:t>Author</a:t>
                      </a:r>
                      <a:r>
                        <a:rPr lang="en-IN" altLang="en-US" sz="1400" b="1">
                          <a:latin typeface="Times New Roman" panose="02020603050405020304" pitchFamily="18" charset="0"/>
                          <a:cs typeface="Times New Roman" panose="02020603050405020304" pitchFamily="18" charset="0"/>
                        </a:rPr>
                        <a:t> Name</a:t>
                      </a:r>
                      <a:endParaRPr lang="en-IN" altLang="en-US" sz="14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blipFill>
                      <a:blip r:embed="rId2"/>
                      <a:tile tx="0" ty="0" sx="100000" sy="100000" flip="none" algn="tl"/>
                    </a:blipFill>
                  </a:tcPr>
                </a:tc>
                <a:tc>
                  <a:txBody>
                    <a:bodyPr/>
                    <a:lstStyle/>
                    <a:p>
                      <a:pPr indent="0" algn="ctr">
                        <a:buNone/>
                      </a:pPr>
                      <a:endParaRPr lang="en-IN" altLang="en-US" sz="1400" b="1">
                        <a:latin typeface="Times New Roman" panose="02020603050405020304" pitchFamily="18" charset="0"/>
                        <a:ea typeface="Times New Roman" panose="02020603050405020304" pitchFamily="18" charset="0"/>
                        <a:cs typeface="Times New Roman" panose="02020603050405020304" pitchFamily="18" charset="0"/>
                      </a:endParaRPr>
                    </a:p>
                    <a:p>
                      <a:pPr indent="0" algn="ctr">
                        <a:buNone/>
                      </a:pPr>
                      <a:r>
                        <a:rPr lang="en-IN" altLang="en-US" sz="1400" b="1">
                          <a:latin typeface="Times New Roman" panose="02020603050405020304" pitchFamily="18" charset="0"/>
                          <a:ea typeface="Times New Roman" panose="02020603050405020304" pitchFamily="18" charset="0"/>
                          <a:cs typeface="Times New Roman" panose="02020603050405020304" pitchFamily="18" charset="0"/>
                        </a:rPr>
                        <a:t>Title of Paper</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blipFill>
                      <a:blip r:embed="rId2"/>
                      <a:tile tx="0" ty="0" sx="100000" sy="100000" flip="none" algn="tl"/>
                    </a:blipFill>
                  </a:tcPr>
                </a:tc>
                <a:tc>
                  <a:txBody>
                    <a:bodyPr/>
                    <a:lstStyle/>
                    <a:p>
                      <a:pPr indent="0" algn="ctr">
                        <a:buNone/>
                      </a:pPr>
                      <a:endParaRPr lang="en-IN" altLang="en-US" sz="1400" b="1">
                        <a:latin typeface="Times New Roman" panose="02020603050405020304" pitchFamily="18" charset="0"/>
                        <a:ea typeface="Times New Roman" panose="02020603050405020304" pitchFamily="18" charset="0"/>
                        <a:cs typeface="Times New Roman" panose="02020603050405020304" pitchFamily="18" charset="0"/>
                      </a:endParaRPr>
                    </a:p>
                    <a:p>
                      <a:pPr indent="0" algn="ctr">
                        <a:buNone/>
                      </a:pPr>
                      <a:r>
                        <a:rPr lang="en-IN" altLang="en-US" sz="1400" b="1">
                          <a:latin typeface="Times New Roman" panose="02020603050405020304" pitchFamily="18" charset="0"/>
                          <a:ea typeface="Times New Roman" panose="02020603050405020304" pitchFamily="18" charset="0"/>
                          <a:cs typeface="Times New Roman" panose="02020603050405020304" pitchFamily="18" charset="0"/>
                        </a:rPr>
                        <a:t>Year of Publication</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blipFill>
                      <a:blip r:embed="rId2"/>
                      <a:tile tx="0" ty="0" sx="100000" sy="100000" flip="none" algn="tl"/>
                    </a:blipFill>
                  </a:tcPr>
                </a:tc>
                <a:tc>
                  <a:txBody>
                    <a:bodyPr/>
                    <a:lstStyle/>
                    <a:p>
                      <a:pPr indent="0" algn="ctr">
                        <a:buNone/>
                      </a:pPr>
                      <a:endParaRPr lang="en-US" sz="1400" b="1">
                        <a:latin typeface="Times New Roman" panose="02020603050405020304" pitchFamily="18" charset="0"/>
                        <a:cs typeface="Times New Roman" panose="02020603050405020304" pitchFamily="18" charset="0"/>
                      </a:endParaRPr>
                    </a:p>
                    <a:p>
                      <a:pPr indent="0" algn="ctr">
                        <a:buNone/>
                      </a:pPr>
                      <a:r>
                        <a:rPr lang="en-IN" sz="1400" b="1">
                          <a:latin typeface="Times New Roman" panose="02020603050405020304" pitchFamily="18" charset="0"/>
                          <a:cs typeface="Times New Roman" panose="02020603050405020304" pitchFamily="18" charset="0"/>
                        </a:rPr>
                        <a:t>Highlights</a:t>
                      </a:r>
                      <a:endParaRPr lang="en-IN" sz="14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blipFill>
                      <a:blip r:embed="rId2"/>
                      <a:tile tx="0" ty="0" sx="100000" sy="100000" flip="none" algn="tl"/>
                    </a:blipFill>
                  </a:tcPr>
                </a:tc>
                <a:tc>
                  <a:txBody>
                    <a:bodyPr/>
                    <a:lstStyle/>
                    <a:p>
                      <a:pPr indent="0" algn="ctr">
                        <a:buNone/>
                      </a:pPr>
                      <a:endParaRPr lang="en-US" sz="1400" b="1">
                        <a:latin typeface="Times New Roman" panose="02020603050405020304" pitchFamily="18" charset="0"/>
                        <a:cs typeface="Times New Roman" panose="02020603050405020304" pitchFamily="18" charset="0"/>
                      </a:endParaRPr>
                    </a:p>
                    <a:p>
                      <a:pPr indent="0" algn="ctr">
                        <a:buNone/>
                      </a:pPr>
                      <a:r>
                        <a:rPr lang="en-IN" altLang="en-US" sz="1400" b="1">
                          <a:latin typeface="Times New Roman" panose="02020603050405020304" pitchFamily="18" charset="0"/>
                          <a:cs typeface="Times New Roman" panose="02020603050405020304" pitchFamily="18" charset="0"/>
                        </a:rPr>
                        <a:t>Challenges</a:t>
                      </a:r>
                      <a:r>
                        <a:rPr lang="en-US" sz="1400" b="1">
                          <a:latin typeface="Times New Roman" panose="02020603050405020304" pitchFamily="18" charset="0"/>
                          <a:cs typeface="Times New Roman" panose="02020603050405020304" pitchFamily="18" charset="0"/>
                        </a:rPr>
                        <a:t> </a:t>
                      </a:r>
                      <a:endParaRPr lang="en-US" sz="14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blipFill>
                      <a:blip r:embed="rId2"/>
                      <a:tile tx="0" ty="0" sx="100000" sy="100000" flip="none" algn="tl"/>
                    </a:blipFill>
                  </a:tcPr>
                </a:tc>
                <a:extLst>
                  <a:ext uri="{0D108BD9-81ED-4DB2-BD59-A6C34878D82A}">
                    <a16:rowId xmlns:a16="http://schemas.microsoft.com/office/drawing/2014/main" val="10000"/>
                  </a:ext>
                </a:extLst>
              </a:tr>
              <a:tr h="1852295">
                <a:tc>
                  <a:txBody>
                    <a:bodyPr/>
                    <a:lstStyle/>
                    <a:p>
                      <a:pPr indent="0" algn="ctr">
                        <a:buNone/>
                      </a:pPr>
                      <a:r>
                        <a:rPr lang="en-IN" altLang="en-US" sz="1400" b="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9</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85000"/>
                      </a:schemeClr>
                    </a:solidFill>
                  </a:tcPr>
                </a:tc>
                <a:tc>
                  <a:txBody>
                    <a:bodyPr/>
                    <a:lstStyle/>
                    <a:p>
                      <a:pPr indent="0" algn="ctr">
                        <a:buNone/>
                      </a:pPr>
                      <a:r>
                        <a:rPr lang="en-US" sz="1400" b="0">
                          <a:latin typeface="Times New Roman" panose="02020603050405020304" pitchFamily="18" charset="0"/>
                          <a:ea typeface="Times New Roman" panose="02020603050405020304" pitchFamily="18" charset="0"/>
                          <a:cs typeface="Times New Roman" panose="02020603050405020304" pitchFamily="18" charset="0"/>
                        </a:rPr>
                        <a:t>Abey Abraham , Rohini V </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lstStyle/>
                    <a:p>
                      <a:pPr marL="400050" lvl="0" indent="0" algn="l">
                        <a:buFont typeface="+mj-lt"/>
                        <a:buNone/>
                      </a:pPr>
                      <a:r>
                        <a:rPr lang="en-US" sz="1400" b="0">
                          <a:latin typeface="Times New Roman" panose="02020603050405020304" pitchFamily="18" charset="0"/>
                          <a:ea typeface="Times New Roman" panose="02020603050405020304" pitchFamily="18" charset="0"/>
                          <a:cs typeface="Times New Roman" panose="02020603050405020304" pitchFamily="18" charset="0"/>
                          <a:sym typeface="+mn-ea"/>
                        </a:rPr>
                        <a:t>Real time conversion of sign language to speech and prediction </a:t>
                      </a:r>
                    </a:p>
                    <a:p>
                      <a:pPr marL="400050" indent="0" algn="ctr">
                        <a:buFont typeface="+mj-lt"/>
                        <a:buNone/>
                      </a:pPr>
                      <a:r>
                        <a:rPr lang="en-US" sz="1400" b="0">
                          <a:latin typeface="Times New Roman" panose="02020603050405020304" pitchFamily="18" charset="0"/>
                          <a:ea typeface="Times New Roman" panose="02020603050405020304" pitchFamily="18" charset="0"/>
                          <a:cs typeface="Times New Roman" panose="02020603050405020304" pitchFamily="18" charset="0"/>
                          <a:sym typeface="+mn-ea"/>
                        </a:rPr>
                        <a:t>of gestures using Artificial Neural Network</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c>
                  <a:txBody>
                    <a:bodyPr/>
                    <a:lstStyle/>
                    <a:p>
                      <a:pPr marL="400050" indent="0" algn="ctr">
                        <a:buFont typeface="+mj-lt"/>
                        <a:buNone/>
                      </a:pPr>
                      <a:r>
                        <a:rPr lang="en-IN" altLang="en-US" sz="1400" b="0">
                          <a:latin typeface="Times New Roman" panose="02020603050405020304" pitchFamily="18" charset="0"/>
                          <a:ea typeface="Times New Roman" panose="02020603050405020304" pitchFamily="18" charset="0"/>
                          <a:cs typeface="Times New Roman" panose="02020603050405020304" pitchFamily="18" charset="0"/>
                          <a:sym typeface="+mn-ea"/>
                        </a:rPr>
                        <a:t>2018</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c>
                  <a:txBody>
                    <a:bodyPr/>
                    <a:lstStyle/>
                    <a:p>
                      <a:pPr indent="0" algn="ctr">
                        <a:buNone/>
                      </a:pPr>
                      <a:r>
                        <a:rPr lang="en-US" sz="1400" b="0">
                          <a:latin typeface="Times New Roman" panose="02020603050405020304" pitchFamily="18" charset="0"/>
                          <a:ea typeface="Times New Roman" panose="02020603050405020304" pitchFamily="18" charset="0"/>
                          <a:cs typeface="Times New Roman" panose="02020603050405020304" pitchFamily="18" charset="0"/>
                        </a:rPr>
                        <a:t>Uses flex sensors to detect gestures from the glove</a:t>
                      </a:r>
                      <a:r>
                        <a:rPr lang="en-IN" altLang="en-US" sz="1400" b="0">
                          <a:latin typeface="Times New Roman" panose="02020603050405020304" pitchFamily="18" charset="0"/>
                          <a:ea typeface="Times New Roman" panose="02020603050405020304" pitchFamily="18" charset="0"/>
                          <a:cs typeface="Times New Roman" panose="02020603050405020304" pitchFamily="18" charset="0"/>
                        </a:rPr>
                        <a:t>.</a:t>
                      </a:r>
                    </a:p>
                    <a:p>
                      <a:pPr indent="0" algn="ctr">
                        <a:buNone/>
                      </a:pPr>
                      <a:r>
                        <a:rPr lang="en-IN" altLang="en-US" sz="1400" b="0">
                          <a:latin typeface="Times New Roman" panose="02020603050405020304" pitchFamily="18" charset="0"/>
                          <a:ea typeface="Times New Roman" panose="02020603050405020304" pitchFamily="18" charset="0"/>
                          <a:cs typeface="Times New Roman" panose="02020603050405020304" pitchFamily="18" charset="0"/>
                        </a:rPr>
                        <a:t>Uses average of squares of errors or deviation for finding the difference between the actual values and the expected values.</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lstStyle/>
                    <a:p>
                      <a:pPr indent="0" algn="ctr">
                        <a:buNone/>
                      </a:pPr>
                      <a:r>
                        <a:rPr lang="en-US" sz="1400" b="0">
                          <a:latin typeface="Times New Roman" panose="02020603050405020304" pitchFamily="18" charset="0"/>
                          <a:ea typeface="Times New Roman" panose="02020603050405020304" pitchFamily="18" charset="0"/>
                          <a:cs typeface="Times New Roman" panose="02020603050405020304" pitchFamily="18" charset="0"/>
                        </a:rPr>
                        <a:t>Uses hardware gloves equipped with heavy sensors that are costly and heavy to carry. Also the flex sensors need to detect many needs of the mute person as input to convert gestures  to weights for the model.</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1"/>
                  </a:ext>
                </a:extLst>
              </a:tr>
              <a:tr h="2204085">
                <a:tc>
                  <a:txBody>
                    <a:bodyPr/>
                    <a:lstStyle/>
                    <a:p>
                      <a:pPr indent="0" algn="ctr">
                        <a:buNone/>
                      </a:pPr>
                      <a:r>
                        <a:rPr lang="en-IN" altLang="en-US" sz="1400" b="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10</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85000"/>
                      </a:schemeClr>
                    </a:solidFill>
                  </a:tcPr>
                </a:tc>
                <a:tc>
                  <a:txBody>
                    <a:bodyPr/>
                    <a:lstStyle/>
                    <a:p>
                      <a:pPr indent="0" algn="ctr">
                        <a:buNone/>
                      </a:pPr>
                      <a:r>
                        <a:rPr lang="en-US" sz="1400" b="0">
                          <a:latin typeface="Times New Roman" panose="02020603050405020304" pitchFamily="18" charset="0"/>
                          <a:ea typeface="Times New Roman" panose="02020603050405020304" pitchFamily="18" charset="0"/>
                          <a:cs typeface="Times New Roman" panose="02020603050405020304" pitchFamily="18" charset="0"/>
                        </a:rPr>
                        <a:t>Tanuj Bohra</a:t>
                      </a:r>
                      <a:r>
                        <a:rPr lang="en-IN" altLang="en-US" sz="1400" b="0">
                          <a:latin typeface="Times New Roman" panose="02020603050405020304" pitchFamily="18" charset="0"/>
                          <a:ea typeface="Times New Roman" panose="02020603050405020304" pitchFamily="18" charset="0"/>
                          <a:cs typeface="Times New Roman" panose="02020603050405020304" pitchFamily="18" charset="0"/>
                        </a:rPr>
                        <a:t>, Shaunak Sompura, Krish Parekh, Purva Raut</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lstStyle/>
                    <a:p>
                      <a:pPr indent="0" algn="ctr">
                        <a:buFont typeface="+mj-lt"/>
                        <a:buNone/>
                      </a:pPr>
                      <a:r>
                        <a:rPr lang="en-US" sz="1400" b="0">
                          <a:latin typeface="Times New Roman" panose="02020603050405020304" pitchFamily="18" charset="0"/>
                          <a:ea typeface="Times New Roman" panose="02020603050405020304" pitchFamily="18" charset="0"/>
                          <a:cs typeface="Times New Roman" panose="02020603050405020304" pitchFamily="18" charset="0"/>
                          <a:sym typeface="+mn-ea"/>
                        </a:rPr>
                        <a:t>Real-Time Two Way Communication System for </a:t>
                      </a:r>
                    </a:p>
                    <a:p>
                      <a:pPr indent="0" algn="ctr">
                        <a:buFont typeface="+mj-lt"/>
                        <a:buNone/>
                      </a:pPr>
                      <a:r>
                        <a:rPr lang="en-US" sz="1400" b="0">
                          <a:latin typeface="Times New Roman" panose="02020603050405020304" pitchFamily="18" charset="0"/>
                          <a:ea typeface="Times New Roman" panose="02020603050405020304" pitchFamily="18" charset="0"/>
                          <a:cs typeface="Times New Roman" panose="02020603050405020304" pitchFamily="18" charset="0"/>
                          <a:sym typeface="+mn-ea"/>
                        </a:rPr>
                        <a:t>Speech and Hearing Impaired Using Computer </a:t>
                      </a:r>
                    </a:p>
                    <a:p>
                      <a:pPr indent="0" algn="ctr">
                        <a:buFont typeface="+mj-lt"/>
                        <a:buNone/>
                      </a:pPr>
                      <a:r>
                        <a:rPr lang="en-US" sz="1400" b="0">
                          <a:latin typeface="Times New Roman" panose="02020603050405020304" pitchFamily="18" charset="0"/>
                          <a:ea typeface="Times New Roman" panose="02020603050405020304" pitchFamily="18" charset="0"/>
                          <a:cs typeface="Times New Roman" panose="02020603050405020304" pitchFamily="18" charset="0"/>
                          <a:sym typeface="+mn-ea"/>
                        </a:rPr>
                        <a:t>Vision and Deep Learning</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c>
                  <a:txBody>
                    <a:bodyPr/>
                    <a:lstStyle/>
                    <a:p>
                      <a:pPr indent="0" algn="ctr">
                        <a:buFont typeface="+mj-lt"/>
                        <a:buNone/>
                      </a:pPr>
                      <a:r>
                        <a:rPr lang="en-IN" altLang="en-US" sz="1400" b="0">
                          <a:latin typeface="Times New Roman" panose="02020603050405020304" pitchFamily="18" charset="0"/>
                          <a:ea typeface="Times New Roman" panose="02020603050405020304" pitchFamily="18" charset="0"/>
                          <a:cs typeface="Times New Roman" panose="02020603050405020304" pitchFamily="18" charset="0"/>
                          <a:sym typeface="+mn-ea"/>
                        </a:rPr>
                        <a:t>2019</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c>
                  <a:txBody>
                    <a:bodyPr/>
                    <a:lstStyle/>
                    <a:p>
                      <a:pPr indent="0" algn="ctr">
                        <a:buNone/>
                      </a:pPr>
                      <a:r>
                        <a:rPr lang="en-IN" altLang="en-US" sz="1400" b="0">
                          <a:latin typeface="Times New Roman" panose="02020603050405020304" pitchFamily="18" charset="0"/>
                          <a:ea typeface="Times New Roman" panose="02020603050405020304" pitchFamily="18" charset="0"/>
                          <a:cs typeface="Times New Roman" panose="02020603050405020304" pitchFamily="18" charset="0"/>
                        </a:rPr>
                        <a:t>CNN architecture was used to operate on the datasets and process the information.</a:t>
                      </a:r>
                    </a:p>
                    <a:p>
                      <a:pPr indent="0" algn="ctr">
                        <a:buNone/>
                      </a:pPr>
                      <a:r>
                        <a:rPr lang="en-IN" altLang="en-US" sz="1400" b="0">
                          <a:latin typeface="Times New Roman" panose="02020603050405020304" pitchFamily="18" charset="0"/>
                          <a:ea typeface="Times New Roman" panose="02020603050405020304" pitchFamily="18" charset="0"/>
                          <a:cs typeface="Times New Roman" panose="02020603050405020304" pitchFamily="18" charset="0"/>
                        </a:rPr>
                        <a:t>Doesn’t use any hardware and is free.</a:t>
                      </a:r>
                    </a:p>
                    <a:p>
                      <a:pPr indent="0" algn="ctr">
                        <a:buNone/>
                      </a:pPr>
                      <a:r>
                        <a:rPr lang="en-IN" altLang="en-US" sz="1400" b="0">
                          <a:latin typeface="Times New Roman" panose="02020603050405020304" pitchFamily="18" charset="0"/>
                          <a:ea typeface="Times New Roman" panose="02020603050405020304" pitchFamily="18" charset="0"/>
                          <a:cs typeface="Times New Roman" panose="02020603050405020304" pitchFamily="18" charset="0"/>
                        </a:rPr>
                        <a:t>Datasets of all letters and numbers are taken from standard source.</a:t>
                      </a:r>
                    </a:p>
                    <a:p>
                      <a:pPr indent="0" algn="ctr">
                        <a:buNone/>
                      </a:pPr>
                      <a:r>
                        <a:rPr lang="en-IN" altLang="en-US" sz="1400" b="0">
                          <a:latin typeface="Times New Roman" panose="02020603050405020304" pitchFamily="18" charset="0"/>
                          <a:ea typeface="Times New Roman" panose="02020603050405020304" pitchFamily="18" charset="0"/>
                          <a:cs typeface="Times New Roman" panose="02020603050405020304" pitchFamily="18" charset="0"/>
                        </a:rPr>
                        <a:t>2 dimensional images of 50X50 pixel is used to reduce processing time to a great extent.</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lstStyle/>
                    <a:p>
                      <a:pPr indent="0" algn="ctr">
                        <a:buNone/>
                      </a:pPr>
                      <a:r>
                        <a:rPr lang="en-IN" altLang="en-US" sz="1400" b="0">
                          <a:latin typeface="Times New Roman" panose="02020603050405020304" pitchFamily="18" charset="0"/>
                          <a:ea typeface="Times New Roman" panose="02020603050405020304" pitchFamily="18" charset="0"/>
                          <a:cs typeface="Times New Roman" panose="02020603050405020304" pitchFamily="18" charset="0"/>
                        </a:rPr>
                        <a:t>T</a:t>
                      </a:r>
                      <a:r>
                        <a:rPr lang="en-US" sz="1400" b="0">
                          <a:latin typeface="Times New Roman" panose="02020603050405020304" pitchFamily="18" charset="0"/>
                          <a:ea typeface="Times New Roman" panose="02020603050405020304" pitchFamily="18" charset="0"/>
                          <a:cs typeface="Times New Roman" panose="02020603050405020304" pitchFamily="18" charset="0"/>
                        </a:rPr>
                        <a:t>here are  some delay and misclassification that can occur in classifying the letter "n" due to its similarity to letter "m” hence the decrease in accuracy of the model. </a:t>
                      </a:r>
                    </a:p>
                    <a:p>
                      <a:pPr indent="0" algn="ctr">
                        <a:buNone/>
                      </a:pPr>
                      <a:r>
                        <a:rPr lang="en-US" sz="1400" b="0">
                          <a:latin typeface="Times New Roman" panose="02020603050405020304" pitchFamily="18" charset="0"/>
                          <a:ea typeface="Times New Roman" panose="02020603050405020304" pitchFamily="18" charset="0"/>
                          <a:cs typeface="Times New Roman" panose="02020603050405020304" pitchFamily="18" charset="0"/>
                        </a:rPr>
                        <a:t>The proposed algorithm checks each letter/number with each data in the huge database to get output every time it is run ,  which takes a lot of time to fetch and process.</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74900127"/>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2933</Words>
  <Application>Microsoft Office PowerPoint</Application>
  <PresentationFormat>Widescreen</PresentationFormat>
  <Paragraphs>259</Paragraphs>
  <Slides>35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Century Gothic</vt:lpstr>
      <vt:lpstr>Times New Roman</vt:lpstr>
      <vt:lpstr>Wingdings</vt:lpstr>
      <vt:lpstr>Wingdings 3</vt:lpstr>
      <vt:lpstr>Wisp</vt:lpstr>
      <vt:lpstr>PowerPoint Presentation</vt:lpstr>
      <vt:lpstr>INDEX</vt:lpstr>
      <vt:lpstr>INTRODUCTION</vt:lpstr>
      <vt:lpstr>PowerPoint Presentation</vt:lpstr>
      <vt:lpstr>Problem Analysis</vt:lpstr>
      <vt:lpstr>Problem Statement</vt:lpstr>
      <vt:lpstr>PowerPoint Presentation</vt:lpstr>
      <vt:lpstr>PowerPoint Presentation</vt:lpstr>
      <vt:lpstr>PowerPoint Presentation</vt:lpstr>
      <vt:lpstr>System Diagram</vt:lpstr>
      <vt:lpstr>System requirements</vt:lpstr>
      <vt:lpstr>PowerPoint Presentation</vt:lpstr>
      <vt:lpstr>PowerPoint Presentation</vt:lpstr>
      <vt:lpstr>Objectives</vt:lpstr>
      <vt:lpstr>TensorFlow</vt:lpstr>
      <vt:lpstr>                      Screenshots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Future Work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SORTING SINGLY LINKED LIST USING QUICK SORT</dc:title>
  <dc:creator>Windows User</dc:creator>
  <cp:lastModifiedBy>Raj Singh</cp:lastModifiedBy>
  <cp:revision>892</cp:revision>
  <dcterms:created xsi:type="dcterms:W3CDTF">2018-11-21T12:55:00Z</dcterms:created>
  <dcterms:modified xsi:type="dcterms:W3CDTF">2021-07-26T05:57:35Z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1033-11.2.0.10152</vt:lpwstr>
  </property>
</Properties>
</file>