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61" r:id="rId7"/>
    <p:sldId id="275"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2" r:id="rId46"/>
    <p:sldId id="303" r:id="rId47"/>
    <p:sldId id="304" r:id="rId48"/>
    <p:sldId id="305" r:id="rId49"/>
    <p:sldId id="306" r:id="rId50"/>
    <p:sldId id="307" r:id="rId51"/>
    <p:sldId id="308" r:id="rId52"/>
    <p:sldId id="309" r:id="rId53"/>
    <p:sldId id="310" r:id="rId54"/>
    <p:sldId id="312" r:id="rId55"/>
    <p:sldId id="311" r:id="rId56"/>
    <p:sldId id="313" r:id="rId57"/>
    <p:sldId id="314" r:id="rId58"/>
    <p:sldId id="315" r:id="rId59"/>
    <p:sldId id="316" r:id="rId60"/>
    <p:sldId id="317" r:id="rId61"/>
    <p:sldId id="318" r:id="rId62"/>
    <p:sldId id="325" r:id="rId63"/>
    <p:sldId id="326" r:id="rId64"/>
    <p:sldId id="319" r:id="rId65"/>
    <p:sldId id="320" r:id="rId66"/>
    <p:sldId id="321" r:id="rId67"/>
    <p:sldId id="322" r:id="rId68"/>
    <p:sldId id="323" r:id="rId69"/>
    <p:sldId id="32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E74352-FF06-4750-82D8-A237CBDE634A}"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221E1-B234-4EE3-A7E7-E5B5A50BBB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4352-FF06-4750-82D8-A237CBDE634A}"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329469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4352-FF06-4750-82D8-A237CBDE634A}"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428892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4352-FF06-4750-82D8-A237CBDE634A}"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383413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74352-FF06-4750-82D8-A237CBDE634A}"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221E1-B234-4EE3-A7E7-E5B5A50BBB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42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74352-FF06-4750-82D8-A237CBDE634A}"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404542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E74352-FF06-4750-82D8-A237CBDE634A}"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263074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E74352-FF06-4750-82D8-A237CBDE634A}"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104575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E74352-FF06-4750-82D8-A237CBDE634A}" type="datetimeFigureOut">
              <a:rPr lang="en-US" smtClean="0"/>
              <a:t>11/16/2021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159334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E74352-FF06-4750-82D8-A237CBDE634A}" type="datetimeFigureOut">
              <a:rPr lang="en-US" smtClean="0"/>
              <a:t>11/16/2021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4221E1-B234-4EE3-A7E7-E5B5A50BBB7F}" type="slidenum">
              <a:rPr lang="en-US" smtClean="0"/>
              <a:t>‹#›</a:t>
            </a:fld>
            <a:endParaRPr lang="en-US"/>
          </a:p>
        </p:txBody>
      </p:sp>
    </p:spTree>
    <p:extLst>
      <p:ext uri="{BB962C8B-B14F-4D97-AF65-F5344CB8AC3E}">
        <p14:creationId xmlns:p14="http://schemas.microsoft.com/office/powerpoint/2010/main" val="298145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74352-FF06-4750-82D8-A237CBDE634A}"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221E1-B234-4EE3-A7E7-E5B5A50BBB7F}" type="slidenum">
              <a:rPr lang="en-US" smtClean="0"/>
              <a:t>‹#›</a:t>
            </a:fld>
            <a:endParaRPr lang="en-US"/>
          </a:p>
        </p:txBody>
      </p:sp>
    </p:spTree>
    <p:extLst>
      <p:ext uri="{BB962C8B-B14F-4D97-AF65-F5344CB8AC3E}">
        <p14:creationId xmlns:p14="http://schemas.microsoft.com/office/powerpoint/2010/main" val="234300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E74352-FF06-4750-82D8-A237CBDE634A}" type="datetimeFigureOut">
              <a:rPr lang="en-US" smtClean="0"/>
              <a:t>11/16/2021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4221E1-B234-4EE3-A7E7-E5B5A50BBB7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00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7B06-47DA-4E48-AA7B-99BB368CAE00}"/>
              </a:ext>
            </a:extLst>
          </p:cNvPr>
          <p:cNvSpPr>
            <a:spLocks noGrp="1"/>
          </p:cNvSpPr>
          <p:nvPr>
            <p:ph type="ctrTitle"/>
          </p:nvPr>
        </p:nvSpPr>
        <p:spPr>
          <a:xfrm>
            <a:off x="1524003" y="1999615"/>
            <a:ext cx="9144000" cy="2764028"/>
          </a:xfrm>
        </p:spPr>
        <p:txBody>
          <a:bodyPr anchor="ctr">
            <a:normAutofit/>
          </a:bodyPr>
          <a:lstStyle/>
          <a:p>
            <a:r>
              <a:rPr lang="en-US" sz="8000" b="1" i="0" u="none" strike="noStrike" baseline="0" dirty="0">
                <a:latin typeface="Arial" panose="020B0604020202020204" pitchFamily="34" charset="0"/>
              </a:rPr>
              <a:t>RPA Foundations</a:t>
            </a:r>
            <a:endParaRPr lang="en-US" sz="8000" b="1" dirty="0"/>
          </a:p>
        </p:txBody>
      </p:sp>
      <p:sp>
        <p:nvSpPr>
          <p:cNvPr id="3" name="Subtitle 2">
            <a:extLst>
              <a:ext uri="{FF2B5EF4-FFF2-40B4-BE49-F238E27FC236}">
                <a16:creationId xmlns:a16="http://schemas.microsoft.com/office/drawing/2014/main" id="{B7F8E410-9DAB-4BF8-BCA7-ABDAD32954DC}"/>
              </a:ext>
            </a:extLst>
          </p:cNvPr>
          <p:cNvSpPr>
            <a:spLocks noGrp="1"/>
          </p:cNvSpPr>
          <p:nvPr>
            <p:ph type="subTitle" idx="1"/>
          </p:nvPr>
        </p:nvSpPr>
        <p:spPr>
          <a:xfrm>
            <a:off x="1966912" y="5645150"/>
            <a:ext cx="8258176" cy="631825"/>
          </a:xfrm>
        </p:spPr>
        <p:txBody>
          <a:bodyPr anchor="ctr">
            <a:normAutofit/>
          </a:bodyPr>
          <a:lstStyle/>
          <a:p>
            <a:r>
              <a:rPr lang="en-US" sz="2800" b="1" dirty="0"/>
              <a:t>Module 1</a:t>
            </a:r>
          </a:p>
        </p:txBody>
      </p:sp>
    </p:spTree>
    <p:extLst>
      <p:ext uri="{BB962C8B-B14F-4D97-AF65-F5344CB8AC3E}">
        <p14:creationId xmlns:p14="http://schemas.microsoft.com/office/powerpoint/2010/main" val="11267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Flavors of RPA …</a:t>
            </a:r>
          </a:p>
        </p:txBody>
      </p:sp>
      <p:pic>
        <p:nvPicPr>
          <p:cNvPr id="1026" name="Picture 2" descr="How Attended Automation Helps Unattended Automation - Smart IT">
            <a:extLst>
              <a:ext uri="{FF2B5EF4-FFF2-40B4-BE49-F238E27FC236}">
                <a16:creationId xmlns:a16="http://schemas.microsoft.com/office/drawing/2014/main" id="{34C6AF96-9CA4-4552-AA26-734392982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661"/>
          <a:stretch/>
        </p:blipFill>
        <p:spPr bwMode="auto">
          <a:xfrm>
            <a:off x="191085" y="1784362"/>
            <a:ext cx="6424515" cy="34910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lligent Process Automation: Now as cloud service | ITyX">
            <a:extLst>
              <a:ext uri="{FF2B5EF4-FFF2-40B4-BE49-F238E27FC236}">
                <a16:creationId xmlns:a16="http://schemas.microsoft.com/office/drawing/2014/main" id="{29020D5C-DD00-4BFA-B538-50314BBA7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308" y="1294228"/>
            <a:ext cx="5089215" cy="3685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5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History of RPA</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520505" y="1845734"/>
            <a:ext cx="11254153" cy="4023360"/>
          </a:xfrm>
        </p:spPr>
        <p:txBody>
          <a:bodyPr/>
          <a:lstStyle/>
          <a:p>
            <a:pPr marL="365760" marR="0" indent="-457200" algn="just">
              <a:lnSpc>
                <a:spcPct val="107000"/>
              </a:lnSpc>
              <a:spcBef>
                <a:spcPts val="0"/>
              </a:spcBef>
              <a:spcAft>
                <a:spcPts val="800"/>
              </a:spcAft>
              <a:buFont typeface="Wingdings" panose="05000000000000000000" pitchFamily="2" charset="2"/>
              <a:buChar char="Ø"/>
            </a:pPr>
            <a:r>
              <a:rPr lang="en-US" b="1" dirty="0">
                <a:effectLst/>
                <a:latin typeface="Calibri" panose="020F0502020204030204" pitchFamily="34" charset="0"/>
                <a:ea typeface="Calibri" panose="020F0502020204030204" pitchFamily="34" charset="0"/>
                <a:cs typeface="Times New Roman" panose="02020603050405020304" pitchFamily="18" charset="0"/>
              </a:rPr>
              <a:t>Mainframe Era: </a:t>
            </a:r>
            <a:r>
              <a:rPr lang="en-US" dirty="0">
                <a:effectLst/>
                <a:latin typeface="Calibri" panose="020F0502020204030204" pitchFamily="34" charset="0"/>
                <a:ea typeface="Calibri" panose="020F0502020204030204" pitchFamily="34" charset="0"/>
                <a:cs typeface="Times New Roman" panose="02020603050405020304" pitchFamily="18" charset="0"/>
              </a:rPr>
              <a:t>These were huge machines developed by companies like IBM. They were expensive and mostly available to large companies. Yet they were incredibly useful in helping manage core functions for companies, such as payroll and customer accounts.</a:t>
            </a:r>
          </a:p>
          <a:p>
            <a:pPr marL="365760" marR="0" indent="-457200" algn="just">
              <a:lnSpc>
                <a:spcPct val="107000"/>
              </a:lnSpc>
              <a:spcBef>
                <a:spcPts val="0"/>
              </a:spcBef>
              <a:spcAft>
                <a:spcPts val="800"/>
              </a:spcAft>
              <a:buFont typeface="Wingdings" panose="05000000000000000000" pitchFamily="2" charset="2"/>
              <a:buChar char="Ø"/>
            </a:pPr>
            <a:r>
              <a:rPr lang="en-US" b="1" dirty="0">
                <a:effectLst/>
                <a:latin typeface="Calibri" panose="020F0502020204030204" pitchFamily="34" charset="0"/>
                <a:ea typeface="Calibri" panose="020F0502020204030204" pitchFamily="34" charset="0"/>
                <a:cs typeface="Times New Roman" panose="02020603050405020304" pitchFamily="18" charset="0"/>
              </a:rPr>
              <a:t>PC Revolution: </a:t>
            </a:r>
            <a:r>
              <a:rPr lang="en-US" dirty="0">
                <a:effectLst/>
                <a:latin typeface="Calibri" panose="020F0502020204030204" pitchFamily="34" charset="0"/>
                <a:ea typeface="Calibri" panose="020F0502020204030204" pitchFamily="34" charset="0"/>
                <a:cs typeface="Times New Roman" panose="02020603050405020304" pitchFamily="18" charset="0"/>
              </a:rPr>
              <a:t>Intel’s development of the microprocessor and Microsoft’s development of its operating system revolutionized the technology industry. As a result, just about any business could automate processes, say by using word processors and spreadsheets.</a:t>
            </a:r>
          </a:p>
          <a:p>
            <a:pPr marL="365760" marR="0" indent="-45720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But the automation technologies – while powerful – still had their drawbacks. They could easily result in complex IT environments, which required expensive and time-consuming integrations and custom coding.</a:t>
            </a:r>
          </a:p>
          <a:p>
            <a:endParaRPr lang="en-US" dirty="0"/>
          </a:p>
        </p:txBody>
      </p:sp>
    </p:spTree>
    <p:extLst>
      <p:ext uri="{BB962C8B-B14F-4D97-AF65-F5344CB8AC3E}">
        <p14:creationId xmlns:p14="http://schemas.microsoft.com/office/powerpoint/2010/main" val="82194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History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p:txBody>
          <a:bodyPr>
            <a:normAutofit lnSpcReduction="10000"/>
          </a:bodyPr>
          <a:lstStyle/>
          <a:p>
            <a:pPr marL="251460" marR="0" indent="-342900" algn="just">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cs typeface="Times New Roman" panose="02020603050405020304" pitchFamily="18" charset="0"/>
              </a:rPr>
              <a:t>From the emerged the key elements for RPA, which came about in the early 2000s. A big part of this was screen scraping, which is the automation of moving data among applications</a:t>
            </a:r>
          </a:p>
          <a:p>
            <a:pPr marL="251460" marR="0" indent="-342900" algn="just">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cs typeface="Times New Roman" panose="02020603050405020304" pitchFamily="18" charset="0"/>
              </a:rPr>
              <a:t>But the emerging RPA market got limited attention. It was mostly apparent as low-tech and a commodity.</a:t>
            </a:r>
          </a:p>
          <a:p>
            <a:pPr marL="251460" marR="0" indent="-342900" algn="just">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cs typeface="Times New Roman" panose="02020603050405020304" pitchFamily="18" charset="0"/>
              </a:rPr>
              <a:t>But around 2012 or so, the RPA market hit an inflection point. There was a convergence of trends that made this happen, such as the following:</a:t>
            </a:r>
          </a:p>
          <a:p>
            <a:pPr marL="251460" marR="0" indent="-342900" algn="just">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cs typeface="Times New Roman" panose="02020603050405020304" pitchFamily="18" charset="0"/>
              </a:rPr>
              <a:t>In the aftermath of the financial crisis, companies were looking for ways to lower their costs. Simply put, traditional technologies like ERP were reaching maturation. So companies needed to look for new drivers.</a:t>
            </a:r>
          </a:p>
          <a:p>
            <a:pPr marL="251460" indent="-342900" algn="just">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cs typeface="Times New Roman" panose="02020603050405020304" pitchFamily="18" charset="0"/>
              </a:rPr>
              <a:t>Companies also realized they had to find ways to not be disrupted from technology companies. RPA was considered an easier and more cost-effective way to go digital.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8945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History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p:txBody>
          <a:bodyPr/>
          <a:lstStyle/>
          <a:p>
            <a:pPr marL="251460" indent="-34290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RPA technology was starting to get more sophisticated and easier to use, allowing for higher ROI (return on investment).</a:t>
            </a:r>
          </a:p>
          <a:p>
            <a:pPr marL="251460" indent="-34290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Large companies were starting to use RPA for mission-critical applications.</a:t>
            </a:r>
          </a:p>
          <a:p>
            <a:pPr marL="251460" indent="-34290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“The evolution of the RPA market is like any major technology trend,” said Mihir Shukla, who is the CEO and cofounder of Automation Anywhere. </a:t>
            </a:r>
          </a:p>
          <a:p>
            <a:endParaRPr lang="en-US" dirty="0"/>
          </a:p>
        </p:txBody>
      </p:sp>
    </p:spTree>
    <p:extLst>
      <p:ext uri="{BB962C8B-B14F-4D97-AF65-F5344CB8AC3E}">
        <p14:creationId xmlns:p14="http://schemas.microsoft.com/office/powerpoint/2010/main" val="253884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History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548641" y="1845734"/>
            <a:ext cx="11099408" cy="4456592"/>
          </a:xfrm>
        </p:spPr>
        <p:txBody>
          <a:bodyPr>
            <a:normAutofit/>
          </a:bodyPr>
          <a:lstStyle/>
          <a:p>
            <a:pPr marL="194310" marR="0" indent="-28575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RPA is the fastest growing part of the software industry. According to Gartner, the spending on this technology jumped by 63% to $850 million in 2018 and is forecasted to reach $1.3 billion by 2019.</a:t>
            </a:r>
          </a:p>
          <a:p>
            <a:pPr marL="194310" marR="0" indent="-28575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By 2020, RPA along with AI will reduce the business shared-service centers by 65%. There will also be adoption by 40% of large enterprises, compared to 10% in 2019.</a:t>
            </a:r>
          </a:p>
          <a:p>
            <a:pPr marL="194310" marR="0" indent="-285750" algn="just">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L</a:t>
            </a:r>
            <a:r>
              <a:rPr lang="en-US" dirty="0">
                <a:effectLst/>
                <a:latin typeface="Calibri" panose="020F0502020204030204" pitchFamily="34" charset="0"/>
                <a:ea typeface="Calibri" panose="020F0502020204030204" pitchFamily="34" charset="0"/>
                <a:cs typeface="Times New Roman" panose="02020603050405020304" pitchFamily="18" charset="0"/>
              </a:rPr>
              <a:t>ikely be saturation in the RPA market by 2023 (Deloitte).</a:t>
            </a:r>
          </a:p>
          <a:p>
            <a:pPr marL="194310" marR="0" indent="-28575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The financial impact from RPA could hit $6.7 trillion by 2025.</a:t>
            </a:r>
          </a:p>
          <a:p>
            <a:pPr marL="194310" marR="0" indent="-28575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In terms of the global market share for RPA software, North America represents 51% and Western Europe is at 23%. But Asia is starting to get traction, especially Japan.</a:t>
            </a:r>
          </a:p>
          <a:p>
            <a:pPr marL="194310" marR="0" indent="-28575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By 2023, the forecast is that there will be $12 billion in spending on RPA services (Forrester).</a:t>
            </a:r>
          </a:p>
          <a:p>
            <a:pPr algn="just"/>
            <a:endParaRPr lang="en-US" sz="2400" dirty="0"/>
          </a:p>
        </p:txBody>
      </p:sp>
    </p:spTree>
    <p:extLst>
      <p:ext uri="{BB962C8B-B14F-4D97-AF65-F5344CB8AC3E}">
        <p14:creationId xmlns:p14="http://schemas.microsoft.com/office/powerpoint/2010/main" val="397618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The Benefits of RPA</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647114" y="1845734"/>
            <a:ext cx="10986868" cy="4023360"/>
          </a:xfrm>
        </p:spPr>
        <p:txBody>
          <a:bodyPr>
            <a:normAutofit fontScale="92500"/>
          </a:bodyPr>
          <a:lstStyle/>
          <a:p>
            <a:pPr algn="jus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When it comes to RPA, the most talked about benefit is the ROI</a:t>
            </a:r>
          </a:p>
          <a:p>
            <a:pPr algn="jus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Take the Computer Economics Technology Trends 2019 report, which is a survey of 250 companies. Among them, about 12% implemented RPA within their organizations and half of them said there was a positive ROI within 18 months  most talked about benefit is the ROI. </a:t>
            </a:r>
          </a:p>
          <a:p>
            <a:pPr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Times New Roman" panose="02020603050405020304" pitchFamily="18" charset="0"/>
              </a:rPr>
              <a:t>A</a:t>
            </a:r>
            <a:r>
              <a:rPr lang="en-US" sz="2400" dirty="0">
                <a:effectLst/>
                <a:latin typeface="Calibri" panose="020F0502020204030204" pitchFamily="34" charset="0"/>
                <a:ea typeface="Calibri" panose="020F0502020204030204" pitchFamily="34" charset="0"/>
                <a:cs typeface="Times New Roman" panose="02020603050405020304" pitchFamily="18" charset="0"/>
              </a:rPr>
              <a:t>nother perspective from consulting firm, A.T. Kearney: “On average,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software robot costs one-third as much as an offshore employee and one-fifth as much as onshore staff</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lvl="1" algn="jus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Barclays Bank attributes savings worth the equivalent of roughly 120 full-time employees and an annual reduction in bad debt provisions of $250 million. </a:t>
            </a:r>
          </a:p>
          <a:p>
            <a:pPr lvl="1" algn="jus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Telefónica O2, which uses more than 160 robots to automate 15 core processes and nearly 500,000 transactions per month, says that its return on investment in robotic process automation has exceeded 650 percent.”</a:t>
            </a:r>
          </a:p>
          <a:p>
            <a:pPr algn="just">
              <a:buFont typeface="Wingdings" panose="05000000000000000000" pitchFamily="2" charset="2"/>
              <a:buChar char="Ø"/>
            </a:pPr>
            <a:endParaRPr lang="en-US" sz="2800" dirty="0"/>
          </a:p>
        </p:txBody>
      </p:sp>
    </p:spTree>
    <p:extLst>
      <p:ext uri="{BB962C8B-B14F-4D97-AF65-F5344CB8AC3E}">
        <p14:creationId xmlns:p14="http://schemas.microsoft.com/office/powerpoint/2010/main" val="3116562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The Benefits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p:txBody>
          <a:bodyPr>
            <a:normAutofit/>
          </a:bodyPr>
          <a:lstStyle/>
          <a:p>
            <a:pPr marL="251460" marR="0" indent="-3429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The Impact of Small Improvements: </a:t>
            </a:r>
            <a:r>
              <a:rPr lang="en-US" dirty="0">
                <a:effectLst/>
                <a:latin typeface="Calibri" panose="020F0502020204030204" pitchFamily="34" charset="0"/>
                <a:ea typeface="Calibri" panose="020F0502020204030204" pitchFamily="34" charset="0"/>
                <a:cs typeface="Times New Roman" panose="02020603050405020304" pitchFamily="18" charset="0"/>
              </a:rPr>
              <a:t>On the surface, an employee who saves 10 to 20 seconds on a task – even something as simple as a series of cut-and-paste actions – may seem trivial. But it’s not. When scaled across thousands of employees across a global organization, the impact can certainly be significant. </a:t>
            </a:r>
          </a:p>
          <a:p>
            <a:pPr marL="395478" lvl="1" indent="-28575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For example, some companies will keep track of the metric of how many hours are saved by using RPA, which becomes a part of the overall ROI calculation.</a:t>
            </a:r>
          </a:p>
          <a:p>
            <a:pPr marR="0" algn="just">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A survey form Forrester found that 86% of the respondents reported an increase in efficiency from RPA</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US" sz="2400" dirty="0"/>
          </a:p>
        </p:txBody>
      </p:sp>
    </p:spTree>
    <p:extLst>
      <p:ext uri="{BB962C8B-B14F-4D97-AF65-F5344CB8AC3E}">
        <p14:creationId xmlns:p14="http://schemas.microsoft.com/office/powerpoint/2010/main" val="141437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The Benefits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p:txBody>
          <a:bodyPr>
            <a:normAutofit fontScale="92500"/>
          </a:bodyPr>
          <a:lstStyle/>
          <a:p>
            <a:pPr marL="365760" marR="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Relative Ease of Implementation: </a:t>
            </a:r>
            <a:r>
              <a:rPr lang="en-US" sz="2400" dirty="0">
                <a:latin typeface="Calibri" panose="020F0502020204030204" pitchFamily="34" charset="0"/>
                <a:cs typeface="Times New Roman" panose="02020603050405020304" pitchFamily="18" charset="0"/>
              </a:rPr>
              <a:t>Unlike traditional business applications like a CRM or ERP, RPA generally does not involve an tedious implementation and integration.</a:t>
            </a:r>
          </a:p>
          <a:p>
            <a:pPr marL="658368" lvl="1" indent="-45720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The people implementing RPA will get to their objectives quicker and the IT department will have more time to devote to higher priority items.</a:t>
            </a:r>
          </a:p>
          <a:p>
            <a:pPr marL="36576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Compliance: </a:t>
            </a:r>
            <a:r>
              <a:rPr lang="en-US" sz="2400" dirty="0">
                <a:latin typeface="Calibri" panose="020F0502020204030204" pitchFamily="34" charset="0"/>
                <a:cs typeface="Times New Roman" panose="02020603050405020304" pitchFamily="18" charset="0"/>
              </a:rPr>
              <a:t>Just one violation of a government regulation can have a serious adverse impact on a company. It could even be a threat to its very existence. Humans can make mistakes.</a:t>
            </a:r>
          </a:p>
          <a:p>
            <a:pPr marL="658368" lvl="1" indent="-45720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RPA bots can be </a:t>
            </a:r>
            <a:r>
              <a:rPr lang="en-US" dirty="0">
                <a:effectLst/>
                <a:latin typeface="Calibri" panose="020F0502020204030204" pitchFamily="34" charset="0"/>
                <a:ea typeface="Calibri" panose="020F0502020204030204" pitchFamily="34" charset="0"/>
                <a:cs typeface="Times New Roman" panose="02020603050405020304" pitchFamily="18" charset="0"/>
              </a:rPr>
              <a:t>configured </a:t>
            </a:r>
            <a:r>
              <a:rPr lang="en-US" sz="2000" dirty="0">
                <a:latin typeface="Calibri" panose="020F0502020204030204" pitchFamily="34" charset="0"/>
                <a:cs typeface="Times New Roman" panose="02020603050405020304" pitchFamily="18" charset="0"/>
              </a:rPr>
              <a:t>to make sure the actions are compliant with regulatory requirements.</a:t>
            </a:r>
          </a:p>
          <a:p>
            <a:pPr marL="658368" lvl="1" indent="-457200" algn="just">
              <a:lnSpc>
                <a:spcPct val="107000"/>
              </a:lnSpc>
              <a:spcBef>
                <a:spcPts val="0"/>
              </a:spcBef>
              <a:spcAft>
                <a:spcPts val="800"/>
              </a:spcAft>
              <a:buFont typeface="Wingdings" panose="05000000000000000000" pitchFamily="2" charset="2"/>
              <a:buChar char="Ø"/>
            </a:pPr>
            <a:r>
              <a:rPr lang="en-US" sz="2100" dirty="0">
                <a:latin typeface="Calibri" panose="020F0502020204030204" pitchFamily="34" charset="0"/>
                <a:cs typeface="Times New Roman" panose="02020603050405020304" pitchFamily="18" charset="0"/>
              </a:rPr>
              <a:t>less intervention with the data from people, which lessens the possibility of fraud</a:t>
            </a:r>
          </a:p>
        </p:txBody>
      </p:sp>
    </p:spTree>
    <p:extLst>
      <p:ext uri="{BB962C8B-B14F-4D97-AF65-F5344CB8AC3E}">
        <p14:creationId xmlns:p14="http://schemas.microsoft.com/office/powerpoint/2010/main" val="4100831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The Benefits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506437" y="1845734"/>
            <a:ext cx="11296357" cy="4023360"/>
          </a:xfrm>
        </p:spPr>
        <p:txBody>
          <a:bodyPr>
            <a:normAutofit/>
          </a:bodyPr>
          <a:lstStyle/>
          <a:p>
            <a:pPr marL="0" marR="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Customer Service: </a:t>
            </a:r>
            <a:r>
              <a:rPr lang="en-US" sz="2400" dirty="0">
                <a:latin typeface="Calibri" panose="020F0502020204030204" pitchFamily="34" charset="0"/>
                <a:cs typeface="Times New Roman" panose="02020603050405020304" pitchFamily="18" charset="0"/>
              </a:rPr>
              <a:t>Nowadays, people want quick and accurate responses from their companies. But this is difficult to provide. The RPA bots are programmed to make sure that all the necessary steps are taken – at scale. </a:t>
            </a:r>
          </a:p>
          <a:p>
            <a:pPr marL="658368" lvl="3" indent="-45720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The result is often an increase in customer satisfaction metrics.</a:t>
            </a:r>
          </a:p>
          <a:p>
            <a:pPr marL="0" marR="0" indent="-457200" algn="just">
              <a:lnSpc>
                <a:spcPct val="107000"/>
              </a:lnSpc>
              <a:spcBef>
                <a:spcPts val="0"/>
              </a:spcBef>
              <a:spcAft>
                <a:spcPts val="800"/>
              </a:spcAft>
              <a:buFont typeface="Wingdings" panose="05000000000000000000" pitchFamily="2" charset="2"/>
              <a:buChar char="Ø"/>
            </a:pPr>
            <a:r>
              <a:rPr lang="en-US" sz="2400" b="1" i="1" dirty="0">
                <a:solidFill>
                  <a:srgbClr val="FF0000"/>
                </a:solidFill>
                <a:latin typeface="Calibri" panose="020F0502020204030204" pitchFamily="34" charset="0"/>
                <a:cs typeface="Times New Roman" panose="02020603050405020304" pitchFamily="18" charset="0"/>
              </a:rPr>
              <a:t>“RPA can take the processing of a mortgage application from 15 days to 7 minutes,” said Shukla. </a:t>
            </a:r>
          </a:p>
          <a:p>
            <a:pPr marL="0" marR="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Employee Satisfaction: </a:t>
            </a:r>
            <a:r>
              <a:rPr lang="en-US" sz="2400" dirty="0">
                <a:latin typeface="Calibri" panose="020F0502020204030204" pitchFamily="34" charset="0"/>
                <a:cs typeface="Times New Roman" panose="02020603050405020304" pitchFamily="18" charset="0"/>
              </a:rPr>
              <a:t>Office team should do not have to spend their valuable time on tedious activities. The result may be less turnover and higher productivity.</a:t>
            </a:r>
          </a:p>
        </p:txBody>
      </p:sp>
    </p:spTree>
    <p:extLst>
      <p:ext uri="{BB962C8B-B14F-4D97-AF65-F5344CB8AC3E}">
        <p14:creationId xmlns:p14="http://schemas.microsoft.com/office/powerpoint/2010/main" val="47853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The Benefits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78302" y="1845734"/>
            <a:ext cx="11408898" cy="4023360"/>
          </a:xfrm>
        </p:spPr>
        <p:txBody>
          <a:bodyPr>
            <a:normAutofit fontScale="92500"/>
          </a:bodyPr>
          <a:lstStyle/>
          <a:p>
            <a:pPr marL="422910" marR="0" indent="-514350" algn="just">
              <a:lnSpc>
                <a:spcPct val="107000"/>
              </a:lnSpc>
              <a:spcBef>
                <a:spcPts val="0"/>
              </a:spcBef>
              <a:spcAft>
                <a:spcPts val="800"/>
              </a:spcAft>
              <a:buFont typeface="Wingdings" panose="05000000000000000000" pitchFamily="2" charset="2"/>
              <a:buChar char="Ø"/>
            </a:pPr>
            <a:r>
              <a:rPr lang="en-US" sz="2600" b="1" dirty="0">
                <a:latin typeface="Calibri" panose="020F0502020204030204" pitchFamily="34" charset="0"/>
                <a:cs typeface="Times New Roman" panose="02020603050405020304" pitchFamily="18" charset="0"/>
              </a:rPr>
              <a:t>Wide Application: </a:t>
            </a:r>
            <a:r>
              <a:rPr lang="en-US" sz="2600" dirty="0">
                <a:latin typeface="Calibri" panose="020F0502020204030204" pitchFamily="34" charset="0"/>
                <a:cs typeface="Times New Roman" panose="02020603050405020304" pitchFamily="18" charset="0"/>
              </a:rPr>
              <a:t>RPA can be used for virtually any part of a company, such as legal, finance, HR, marketing, sales and so on.</a:t>
            </a:r>
          </a:p>
          <a:p>
            <a:pPr marL="422910" marR="0" indent="-514350" algn="just">
              <a:lnSpc>
                <a:spcPct val="107000"/>
              </a:lnSpc>
              <a:spcBef>
                <a:spcPts val="0"/>
              </a:spcBef>
              <a:spcAft>
                <a:spcPts val="800"/>
              </a:spcAft>
              <a:buFont typeface="Wingdings" panose="05000000000000000000" pitchFamily="2" charset="2"/>
              <a:buChar char="Ø"/>
            </a:pPr>
            <a:r>
              <a:rPr lang="en-US" sz="2600" b="1" dirty="0">
                <a:latin typeface="Calibri" panose="020F0502020204030204" pitchFamily="34" charset="0"/>
                <a:cs typeface="Times New Roman" panose="02020603050405020304" pitchFamily="18" charset="0"/>
              </a:rPr>
              <a:t>Data Quality: </a:t>
            </a:r>
            <a:r>
              <a:rPr lang="en-US" sz="2600" dirty="0">
                <a:latin typeface="Calibri" panose="020F0502020204030204" pitchFamily="34" charset="0"/>
                <a:cs typeface="Times New Roman" panose="02020603050405020304" pitchFamily="18" charset="0"/>
              </a:rPr>
              <a:t>It should be greatly improved as there will be less chance of human error. In fact, there will probably be much more data because of the scalability of the automation. </a:t>
            </a:r>
          </a:p>
          <a:p>
            <a:pPr marL="422910" marR="0" indent="-514350" algn="just">
              <a:lnSpc>
                <a:spcPct val="107000"/>
              </a:lnSpc>
              <a:spcBef>
                <a:spcPts val="0"/>
              </a:spcBef>
              <a:spcAft>
                <a:spcPts val="800"/>
              </a:spcAft>
              <a:buFont typeface="Wingdings" panose="05000000000000000000" pitchFamily="2" charset="2"/>
              <a:buChar char="Ø"/>
            </a:pPr>
            <a:r>
              <a:rPr lang="en-US" sz="2600" b="1" dirty="0">
                <a:latin typeface="Calibri" panose="020F0502020204030204" pitchFamily="34" charset="0"/>
                <a:cs typeface="Times New Roman" panose="02020603050405020304" pitchFamily="18" charset="0"/>
              </a:rPr>
              <a:t>Digital Transformation: </a:t>
            </a:r>
            <a:r>
              <a:rPr lang="en-US" sz="2600" dirty="0">
                <a:latin typeface="Calibri" panose="020F0502020204030204" pitchFamily="34" charset="0"/>
                <a:cs typeface="Times New Roman" panose="02020603050405020304" pitchFamily="18" charset="0"/>
              </a:rPr>
              <a:t>RPA can replace the legacy process, which is often quicker and less costly.</a:t>
            </a:r>
          </a:p>
          <a:p>
            <a:pPr marL="422910" marR="0" indent="-514350" algn="just">
              <a:lnSpc>
                <a:spcPct val="107000"/>
              </a:lnSpc>
              <a:spcBef>
                <a:spcPts val="0"/>
              </a:spcBef>
              <a:spcAft>
                <a:spcPts val="800"/>
              </a:spcAft>
              <a:buFont typeface="Wingdings" panose="05000000000000000000" pitchFamily="2" charset="2"/>
              <a:buChar char="Ø"/>
            </a:pPr>
            <a:r>
              <a:rPr lang="en-US" sz="2600" b="1" dirty="0">
                <a:latin typeface="Calibri" panose="020F0502020204030204" pitchFamily="34" charset="0"/>
                <a:cs typeface="Times New Roman" panose="02020603050405020304" pitchFamily="18" charset="0"/>
              </a:rPr>
              <a:t>Scalability: </a:t>
            </a:r>
            <a:r>
              <a:rPr lang="en-US" sz="2600" dirty="0">
                <a:latin typeface="Calibri" panose="020F0502020204030204" pitchFamily="34" charset="0"/>
                <a:cs typeface="Times New Roman" panose="02020603050405020304" pitchFamily="18" charset="0"/>
              </a:rPr>
              <a:t>If there is a sudden jump in demand, it can be extremely difficult to hire new </a:t>
            </a:r>
            <a:r>
              <a:rPr lang="en-US" sz="2600" dirty="0" err="1">
                <a:latin typeface="Calibri" panose="020F0502020204030204" pitchFamily="34" charset="0"/>
                <a:cs typeface="Times New Roman" panose="02020603050405020304" pitchFamily="18" charset="0"/>
              </a:rPr>
              <a:t>employees.RPA</a:t>
            </a:r>
            <a:r>
              <a:rPr lang="en-US" sz="2600" dirty="0">
                <a:latin typeface="Calibri" panose="020F0502020204030204" pitchFamily="34" charset="0"/>
                <a:cs typeface="Times New Roman" panose="02020603050405020304" pitchFamily="18" charset="0"/>
              </a:rPr>
              <a:t>  is much cheaper and faster to ramp up new bots to meet the demand.</a:t>
            </a:r>
          </a:p>
          <a:p>
            <a:pPr marL="251460" marR="0" indent="-342900" algn="just">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57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RPA Foundations : </a:t>
            </a:r>
            <a:r>
              <a:rPr lang="en-US" sz="3600" dirty="0">
                <a:effectLst/>
                <a:latin typeface="Calibri" panose="020F0502020204030204" pitchFamily="34" charset="0"/>
                <a:ea typeface="Calibri" panose="020F0502020204030204" pitchFamily="34" charset="0"/>
                <a:cs typeface="Times New Roman" panose="02020603050405020304" pitchFamily="18" charset="0"/>
              </a:rPr>
              <a:t>What the Technology Can Do</a:t>
            </a:r>
            <a:endParaRPr lang="en-US" sz="7200" dirty="0"/>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464234" y="1845734"/>
            <a:ext cx="11324492" cy="4023360"/>
          </a:xfrm>
        </p:spPr>
        <p:txBody>
          <a:bodyPr>
            <a:normAutofit/>
          </a:bodyPr>
          <a:lstStyle/>
          <a:p>
            <a:pPr marL="749808" lvl="1" indent="-457200" algn="just">
              <a:lnSpc>
                <a:spcPct val="97000"/>
              </a:lnSpc>
              <a:spcBef>
                <a:spcPts val="0"/>
              </a:spcBef>
              <a:spcAft>
                <a:spcPts val="800"/>
              </a:spcAft>
              <a:buFont typeface="Wingdings" panose="05000000000000000000" pitchFamily="2" charset="2"/>
              <a:buChar char="Ø"/>
            </a:pPr>
            <a:r>
              <a:rPr lang="en-US" sz="2600" b="1" i="1" dirty="0">
                <a:latin typeface="Calibri" panose="020F0502020204030204" pitchFamily="34" charset="0"/>
                <a:cs typeface="Times New Roman" panose="02020603050405020304" pitchFamily="18" charset="0"/>
              </a:rPr>
              <a:t>RPA (robotic process automation) </a:t>
            </a:r>
            <a:r>
              <a:rPr lang="en-US" sz="2600" dirty="0">
                <a:latin typeface="Calibri" panose="020F0502020204030204" pitchFamily="34" charset="0"/>
                <a:cs typeface="Times New Roman" panose="02020603050405020304" pitchFamily="18" charset="0"/>
              </a:rPr>
              <a:t>has become one of the hottest categories for venture capital investment.</a:t>
            </a:r>
          </a:p>
          <a:p>
            <a:pPr marL="749808" lvl="1" indent="-457200" algn="just">
              <a:lnSpc>
                <a:spcPct val="97000"/>
              </a:lnSpc>
              <a:spcBef>
                <a:spcPts val="0"/>
              </a:spcBef>
              <a:spcAft>
                <a:spcPts val="800"/>
              </a:spcAft>
              <a:buFont typeface="Wingdings" panose="05000000000000000000" pitchFamily="2" charset="2"/>
              <a:buChar char="Ø"/>
            </a:pPr>
            <a:r>
              <a:rPr lang="en-US" sz="2600" b="1" dirty="0">
                <a:latin typeface="Calibri" panose="020F0502020204030204" pitchFamily="34" charset="0"/>
                <a:cs typeface="Times New Roman" panose="02020603050405020304" pitchFamily="18" charset="0"/>
              </a:rPr>
              <a:t>Automation Anywhere </a:t>
            </a:r>
            <a:r>
              <a:rPr lang="en-US" sz="2600" dirty="0">
                <a:latin typeface="Calibri" panose="020F0502020204030204" pitchFamily="34" charset="0"/>
                <a:cs typeface="Times New Roman" panose="02020603050405020304" pitchFamily="18" charset="0"/>
              </a:rPr>
              <a:t>announced that the Softbank Vision Fund invested $300 million in the start-up</a:t>
            </a:r>
          </a:p>
          <a:p>
            <a:pPr marL="749808" lvl="1" indent="-457200" algn="just">
              <a:lnSpc>
                <a:spcPct val="97000"/>
              </a:lnSpc>
              <a:spcBef>
                <a:spcPts val="0"/>
              </a:spcBef>
              <a:spcAft>
                <a:spcPts val="800"/>
              </a:spcAft>
              <a:buFont typeface="Wingdings" panose="05000000000000000000" pitchFamily="2" charset="2"/>
              <a:buChar char="Ø"/>
            </a:pPr>
            <a:r>
              <a:rPr lang="en-US" sz="2600" b="1" dirty="0">
                <a:latin typeface="Calibri" panose="020F0502020204030204" pitchFamily="34" charset="0"/>
                <a:cs typeface="Times New Roman" panose="02020603050405020304" pitchFamily="18" charset="0"/>
              </a:rPr>
              <a:t>UiPath</a:t>
            </a:r>
            <a:r>
              <a:rPr lang="en-US" sz="2600" dirty="0">
                <a:latin typeface="Calibri" panose="020F0502020204030204" pitchFamily="34" charset="0"/>
                <a:cs typeface="Times New Roman" panose="02020603050405020304" pitchFamily="18" charset="0"/>
              </a:rPr>
              <a:t> announced it raised $568 million for its Series B round, with tier-one investors like </a:t>
            </a:r>
            <a:r>
              <a:rPr lang="en-US" sz="2600" dirty="0" err="1">
                <a:latin typeface="Calibri" panose="020F0502020204030204" pitchFamily="34" charset="0"/>
                <a:cs typeface="Times New Roman" panose="02020603050405020304" pitchFamily="18" charset="0"/>
              </a:rPr>
              <a:t>Coatue</a:t>
            </a:r>
            <a:r>
              <a:rPr lang="en-US" sz="2600" dirty="0">
                <a:latin typeface="Calibri" panose="020F0502020204030204" pitchFamily="34" charset="0"/>
                <a:cs typeface="Times New Roman" panose="02020603050405020304" pitchFamily="18" charset="0"/>
              </a:rPr>
              <a:t>, Wellington, </a:t>
            </a:r>
            <a:r>
              <a:rPr lang="en-US" sz="2600" dirty="0" err="1">
                <a:latin typeface="Calibri" panose="020F0502020204030204" pitchFamily="34" charset="0"/>
                <a:cs typeface="Times New Roman" panose="02020603050405020304" pitchFamily="18" charset="0"/>
              </a:rPr>
              <a:t>CapitalG</a:t>
            </a:r>
            <a:r>
              <a:rPr lang="en-US" sz="2600" dirty="0">
                <a:latin typeface="Calibri" panose="020F0502020204030204" pitchFamily="34" charset="0"/>
                <a:cs typeface="Times New Roman" panose="02020603050405020304" pitchFamily="18" charset="0"/>
              </a:rPr>
              <a:t>, Accel, and Sequoia.</a:t>
            </a:r>
          </a:p>
          <a:p>
            <a:pPr marL="749808" lvl="1" indent="-457200" algn="just">
              <a:lnSpc>
                <a:spcPct val="97000"/>
              </a:lnSpc>
              <a:spcBef>
                <a:spcPts val="0"/>
              </a:spcBef>
              <a:spcAft>
                <a:spcPts val="800"/>
              </a:spcAft>
              <a:buFont typeface="Wingdings" panose="05000000000000000000" pitchFamily="2" charset="2"/>
              <a:buChar char="Ø"/>
            </a:pPr>
            <a:r>
              <a:rPr lang="en-US" sz="2600" b="1" dirty="0">
                <a:latin typeface="Calibri" panose="020F0502020204030204" pitchFamily="34" charset="0"/>
                <a:cs typeface="Times New Roman" panose="02020603050405020304" pitchFamily="18" charset="0"/>
              </a:rPr>
              <a:t>UiPath had seen an explosion in growth: </a:t>
            </a:r>
            <a:r>
              <a:rPr lang="en-US" sz="2600" dirty="0">
                <a:latin typeface="Calibri" panose="020F0502020204030204" pitchFamily="34" charset="0"/>
                <a:cs typeface="Times New Roman" panose="02020603050405020304" pitchFamily="18" charset="0"/>
              </a:rPr>
              <a:t>The valuation went from $110 million to $7 billion, annual recurring revenues surged from $8 million to $200 million, six new releases of the UiPath Enterprise RPA platform</a:t>
            </a:r>
          </a:p>
        </p:txBody>
      </p:sp>
    </p:spTree>
    <p:extLst>
      <p:ext uri="{BB962C8B-B14F-4D97-AF65-F5344CB8AC3E}">
        <p14:creationId xmlns:p14="http://schemas.microsoft.com/office/powerpoint/2010/main" val="4115454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The Downsides of RPA</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a:bodyPr>
          <a:lstStyle/>
          <a:p>
            <a:pPr marL="365760" marR="0" indent="-457200">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Cost of Ownership: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business models vary. Some have a subscription or multiyear license. Other vendors may charge based on the number of bots.</a:t>
            </a:r>
          </a:p>
          <a:p>
            <a:pPr marL="658368" lvl="1" indent="-457200">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the need for some level of training and ongoing maintenance. </a:t>
            </a:r>
          </a:p>
          <a:p>
            <a:pPr marL="658368" lvl="1" indent="-457200">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Depending on the circumstances, there may be requirements for buying other types of software and hardware. </a:t>
            </a:r>
          </a:p>
          <a:p>
            <a:pPr marL="658368" lvl="1" indent="-457200">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Times New Roman" panose="02020603050405020304" pitchFamily="18" charset="0"/>
              </a:rPr>
              <a:t>Have to </a:t>
            </a:r>
            <a:r>
              <a:rPr lang="en-US" sz="2000" dirty="0">
                <a:effectLst/>
                <a:latin typeface="Calibri" panose="020F0502020204030204" pitchFamily="34" charset="0"/>
                <a:ea typeface="Calibri" panose="020F0502020204030204" pitchFamily="34" charset="0"/>
                <a:cs typeface="Times New Roman" panose="02020603050405020304" pitchFamily="18" charset="0"/>
              </a:rPr>
              <a:t>retain third-party consultants to help with the implementation process.</a:t>
            </a:r>
          </a:p>
          <a:p>
            <a:pPr marL="36576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Technical Debt: </a:t>
            </a:r>
            <a:r>
              <a:rPr lang="en-US" sz="2400" dirty="0">
                <a:latin typeface="Calibri" panose="020F0502020204030204" pitchFamily="34" charset="0"/>
                <a:cs typeface="Times New Roman" panose="02020603050405020304" pitchFamily="18" charset="0"/>
              </a:rPr>
              <a:t>As a company’s processes change, the bots may not work properly.</a:t>
            </a:r>
          </a:p>
          <a:p>
            <a:pPr marL="36576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Enterprise Scale : </a:t>
            </a:r>
            <a:r>
              <a:rPr lang="en-US" sz="2400" dirty="0">
                <a:latin typeface="Calibri" panose="020F0502020204030204" pitchFamily="34" charset="0"/>
                <a:cs typeface="Times New Roman" panose="02020603050405020304" pitchFamily="18" charset="0"/>
              </a:rPr>
              <a:t>It is extremely difficult to manage the numerous bots and there also needs to be strong collaboration among IT.</a:t>
            </a:r>
          </a:p>
          <a:p>
            <a:pPr marL="365760" marR="0" indent="-457200">
              <a:lnSpc>
                <a:spcPct val="107000"/>
              </a:lnSpc>
              <a:spcBef>
                <a:spcPts val="0"/>
              </a:spcBef>
              <a:spcAft>
                <a:spcPts val="800"/>
              </a:spcAft>
              <a:buFont typeface="Wingdings" panose="05000000000000000000" pitchFamily="2" charset="2"/>
              <a:buChar char="Ø"/>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225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The Downsides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a:bodyPr>
          <a:lstStyle/>
          <a:p>
            <a:pPr marL="365760" marR="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Security : </a:t>
            </a:r>
            <a:r>
              <a:rPr lang="en-US" sz="2400" dirty="0">
                <a:latin typeface="Calibri" panose="020F0502020204030204" pitchFamily="34" charset="0"/>
                <a:cs typeface="Times New Roman" panose="02020603050405020304" pitchFamily="18" charset="0"/>
              </a:rPr>
              <a:t>In mission-critical areas of a company’s processes. If there is a breach, then highly sensitive information could easily be obtained. </a:t>
            </a:r>
          </a:p>
          <a:p>
            <a:pPr marL="566928" lvl="1" indent="-45720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Actually as RPA gets more persistent in manufacturing, there may even be risks of property damage (likely be the case with attended RPA).</a:t>
            </a:r>
          </a:p>
          <a:p>
            <a:pPr marL="365760" marR="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Expectations: </a:t>
            </a:r>
            <a:r>
              <a:rPr lang="en-US" sz="2400" dirty="0">
                <a:latin typeface="Calibri" panose="020F0502020204030204" pitchFamily="34" charset="0"/>
                <a:cs typeface="Times New Roman" panose="02020603050405020304" pitchFamily="18" charset="0"/>
              </a:rPr>
              <a:t>With the hype at feverish levels for RPA, may leads to disappointment.. According to a survey from PEGA, the average time it takes to develop a quality bot was 18 months, with only 39% being deployed on time.</a:t>
            </a:r>
          </a:p>
          <a:p>
            <a:pPr marL="365760" marR="0" indent="-45720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Preparation: </a:t>
            </a:r>
            <a:r>
              <a:rPr lang="en-US" sz="2400" dirty="0">
                <a:latin typeface="Calibri" panose="020F0502020204030204" pitchFamily="34" charset="0"/>
                <a:cs typeface="Times New Roman" panose="02020603050405020304" pitchFamily="18" charset="0"/>
              </a:rPr>
              <a:t>You need to do a deep dive in how your current tasks work. If not, you may be automating bad approaches.</a:t>
            </a:r>
          </a:p>
          <a:p>
            <a:pPr marL="365760" marR="0" indent="-457200">
              <a:lnSpc>
                <a:spcPct val="107000"/>
              </a:lnSpc>
              <a:spcBef>
                <a:spcPts val="0"/>
              </a:spcBef>
              <a:spcAft>
                <a:spcPts val="800"/>
              </a:spcAft>
              <a:buFont typeface="Wingdings" panose="05000000000000000000" pitchFamily="2" charset="2"/>
              <a:buChar char="Ø"/>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229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The Downsides of RPA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a:bodyPr>
          <a:lstStyle/>
          <a:p>
            <a:pPr marL="422910" marR="0" indent="-51435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Limits: </a:t>
            </a:r>
            <a:r>
              <a:rPr lang="en-US" sz="2400" dirty="0">
                <a:latin typeface="Calibri" panose="020F0502020204030204" pitchFamily="34" charset="0"/>
                <a:cs typeface="Times New Roman" panose="02020603050405020304" pitchFamily="18" charset="0"/>
              </a:rPr>
              <a:t>RPA technology is somewhat constrained. For the most part, it works primarily for tasks that are routine and repetitive. </a:t>
            </a:r>
          </a:p>
          <a:p>
            <a:pPr marL="624078" lvl="1" indent="-51435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If there is a need for judgment – say to verify a document – then there should be human intervention. Although, as AI gets more pervasive, the issues are likely to fade away. </a:t>
            </a:r>
          </a:p>
          <a:p>
            <a:pPr marL="422910" marR="0" indent="-51435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Virtualized Environments: </a:t>
            </a:r>
            <a:r>
              <a:rPr lang="en-US" sz="2400" dirty="0">
                <a:latin typeface="Calibri" panose="020F0502020204030204" pitchFamily="34" charset="0"/>
                <a:cs typeface="Times New Roman" panose="02020603050405020304" pitchFamily="18" charset="0"/>
              </a:rPr>
              <a:t>In desktop accesses applications remotely, RPA system fail. RPA  cannot capture the text on the screen. </a:t>
            </a:r>
          </a:p>
          <a:p>
            <a:pPr marL="715518" lvl="1" indent="-51435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However, some of the latest RPA offerings, such as from UiPath, are solving the problem.</a:t>
            </a:r>
          </a:p>
          <a:p>
            <a:pPr marR="0">
              <a:lnSpc>
                <a:spcPct val="107000"/>
              </a:lnSpc>
              <a:spcBef>
                <a:spcPts val="0"/>
              </a:spcBef>
              <a:spcAft>
                <a:spcPts val="800"/>
              </a:spcAft>
              <a:buFont typeface="Wingdings" panose="05000000000000000000" pitchFamily="2" charset="2"/>
              <a:buChar char="Ø"/>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532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Compared to BPO, BPM, and BPA</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lnSpcReduction="10000"/>
          </a:bodyPr>
          <a:lstStyle/>
          <a:p>
            <a:pPr marL="422910" marR="0" indent="-51435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BPM: </a:t>
            </a:r>
            <a:r>
              <a:rPr lang="en-US" sz="2400" dirty="0">
                <a:effectLst/>
                <a:latin typeface="Calibri" panose="020F0502020204030204" pitchFamily="34" charset="0"/>
                <a:ea typeface="Calibri" panose="020F0502020204030204" pitchFamily="34" charset="0"/>
                <a:cs typeface="Times New Roman" panose="02020603050405020304" pitchFamily="18" charset="0"/>
              </a:rPr>
              <a:t>US companies (1970-80) were seeking new and innovative approaches to improve their efficiency and competitiveness by adopting different management approaches, such as Six Sigma (combination of project management and statistical techniques), lean production (manufacturing principles of Toyota), and total quality management or TQM (a blend of Six Sigma and lean production). </a:t>
            </a:r>
          </a:p>
          <a:p>
            <a:pPr marL="422910" marR="0" indent="-51435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FileNet</a:t>
            </a:r>
            <a:r>
              <a:rPr lang="en-US" sz="2400" dirty="0">
                <a:effectLst/>
                <a:latin typeface="Calibri" panose="020F0502020204030204" pitchFamily="34" charset="0"/>
                <a:ea typeface="Calibri" panose="020F0502020204030204" pitchFamily="34" charset="0"/>
                <a:cs typeface="Times New Roman" panose="02020603050405020304" pitchFamily="18" charset="0"/>
              </a:rPr>
              <a:t> introduced a digital workflow management system to help better handle documents and ERP vendors, such as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PeopleSoft</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a:p>
            <a:pPr marL="422910" marR="0" indent="-51435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Comprehensive improvement on business processes</a:t>
            </a:r>
          </a:p>
          <a:p>
            <a:pPr marL="422910" marR="0" indent="-51435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Business process management software (BPMS) </a:t>
            </a:r>
            <a:r>
              <a:rPr lang="en-US" sz="2400" dirty="0">
                <a:effectLst/>
                <a:latin typeface="Calibri" panose="020F0502020204030204" pitchFamily="34" charset="0"/>
                <a:ea typeface="Calibri" panose="020F0502020204030204" pitchFamily="34" charset="0"/>
                <a:cs typeface="Times New Roman" panose="02020603050405020304" pitchFamily="18" charset="0"/>
              </a:rPr>
              <a:t>solutions to help implement BPM. One was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Laserfiche</a:t>
            </a:r>
            <a:r>
              <a:rPr lang="en-US" sz="2400" dirty="0">
                <a:effectLst/>
                <a:latin typeface="Calibri" panose="020F0502020204030204" pitchFamily="34" charset="0"/>
                <a:ea typeface="Calibri" panose="020F0502020204030204" pitchFamily="34" charset="0"/>
                <a:cs typeface="Times New Roman" panose="02020603050405020304" pitchFamily="18" charset="0"/>
              </a:rPr>
              <a:t>, to use OCR (optical character recognition) technology.</a:t>
            </a:r>
          </a:p>
        </p:txBody>
      </p:sp>
    </p:spTree>
    <p:extLst>
      <p:ext uri="{BB962C8B-B14F-4D97-AF65-F5344CB8AC3E}">
        <p14:creationId xmlns:p14="http://schemas.microsoft.com/office/powerpoint/2010/main" val="358790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Compared to BPO, BPM, and BPA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a:bodyPr>
          <a:lstStyle/>
          <a:p>
            <a:pPr marL="0" marR="0" algn="just">
              <a:lnSpc>
                <a:spcPct val="107000"/>
              </a:lnSpc>
              <a:spcBef>
                <a:spcPts val="0"/>
              </a:spcBef>
              <a:spcAft>
                <a:spcPts val="800"/>
              </a:spcAft>
            </a:pPr>
            <a:r>
              <a:rPr lang="en-US" sz="2200" b="1" i="1" dirty="0">
                <a:latin typeface="Calibri" panose="020F0502020204030204" pitchFamily="34" charset="0"/>
                <a:cs typeface="Times New Roman" panose="02020603050405020304" pitchFamily="18" charset="0"/>
              </a:rPr>
              <a:t>BPM different from RPA</a:t>
            </a:r>
          </a:p>
          <a:p>
            <a:pPr marL="749808" lvl="1" indent="-45720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BPM requires more time and effort with the implementation BPM is about changing extensive processes, not tasks. There also needs to be detailed documentation and training. </a:t>
            </a:r>
          </a:p>
          <a:p>
            <a:pPr marL="749808" lvl="1" indent="-45720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BPM uses rigorous approach, so often attractive to industries such as financial services and healthcare. </a:t>
            </a:r>
          </a:p>
          <a:p>
            <a:pPr marL="749808" lvl="1" indent="-45720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The risk is that there may be too much structure, which can suppress innovation.</a:t>
            </a:r>
          </a:p>
          <a:p>
            <a:pPr marL="0" marR="0" indent="0" algn="just">
              <a:lnSpc>
                <a:spcPct val="107000"/>
              </a:lnSpc>
              <a:spcBef>
                <a:spcPts val="0"/>
              </a:spcBef>
              <a:spcAft>
                <a:spcPts val="800"/>
              </a:spcAft>
              <a:buNone/>
            </a:pPr>
            <a:endParaRPr lang="en-US" sz="2200" dirty="0">
              <a:latin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200" dirty="0">
                <a:latin typeface="Calibri" panose="020F0502020204030204" pitchFamily="34" charset="0"/>
                <a:cs typeface="Times New Roman" panose="02020603050405020304" pitchFamily="18" charset="0"/>
              </a:rPr>
              <a:t>RPA can be complementary to BPM. </a:t>
            </a:r>
          </a:p>
          <a:p>
            <a:pPr marL="0" marR="0" indent="0" algn="just">
              <a:lnSpc>
                <a:spcPct val="107000"/>
              </a:lnSpc>
              <a:spcBef>
                <a:spcPts val="0"/>
              </a:spcBef>
              <a:spcAft>
                <a:spcPts val="800"/>
              </a:spcAft>
              <a:buNone/>
            </a:pPr>
            <a:r>
              <a:rPr lang="en-US" sz="2200" dirty="0">
                <a:latin typeface="Calibri" panose="020F0502020204030204" pitchFamily="34" charset="0"/>
                <a:cs typeface="Times New Roman" panose="02020603050405020304" pitchFamily="18" charset="0"/>
              </a:rPr>
              <a:t>UiPath analogy of self-driving cars.</a:t>
            </a:r>
          </a:p>
        </p:txBody>
      </p:sp>
    </p:spTree>
    <p:extLst>
      <p:ext uri="{BB962C8B-B14F-4D97-AF65-F5344CB8AC3E}">
        <p14:creationId xmlns:p14="http://schemas.microsoft.com/office/powerpoint/2010/main" val="341625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Compared to BPO, BPM, and BPA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366696" cy="4023360"/>
          </a:xfrm>
        </p:spPr>
        <p:txBody>
          <a:bodyPr>
            <a:normAutofit/>
          </a:bodyPr>
          <a:lstStyle/>
          <a:p>
            <a:pPr marL="0" indent="0" algn="just">
              <a:lnSpc>
                <a:spcPct val="107000"/>
              </a:lnSpc>
              <a:spcBef>
                <a:spcPts val="0"/>
              </a:spcBef>
              <a:spcAft>
                <a:spcPts val="800"/>
              </a:spcAft>
              <a:buNone/>
            </a:pPr>
            <a:r>
              <a:rPr lang="en-US" sz="2400" b="1" dirty="0">
                <a:latin typeface="Calibri" panose="020F0502020204030204" pitchFamily="34" charset="0"/>
                <a:cs typeface="Times New Roman" panose="02020603050405020304" pitchFamily="18" charset="0"/>
              </a:rPr>
              <a:t>BPO : C</a:t>
            </a:r>
            <a:r>
              <a:rPr lang="en-US" sz="2400" dirty="0">
                <a:latin typeface="Calibri" panose="020F0502020204030204" pitchFamily="34" charset="0"/>
                <a:cs typeface="Times New Roman" panose="02020603050405020304" pitchFamily="18" charset="0"/>
              </a:rPr>
              <a:t>ompany outsources a business service function like payroll, customer support, procurement, and HR. </a:t>
            </a:r>
          </a:p>
          <a:p>
            <a:pPr marL="0" indent="0" algn="just">
              <a:lnSpc>
                <a:spcPct val="107000"/>
              </a:lnSpc>
              <a:spcBef>
                <a:spcPts val="0"/>
              </a:spcBef>
              <a:spcAft>
                <a:spcPts val="800"/>
              </a:spcAft>
              <a:buNone/>
            </a:pPr>
            <a:r>
              <a:rPr lang="en-US" sz="2400" dirty="0">
                <a:latin typeface="Calibri" panose="020F0502020204030204" pitchFamily="34" charset="0"/>
                <a:cs typeface="Times New Roman" panose="02020603050405020304" pitchFamily="18" charset="0"/>
              </a:rPr>
              <a:t>Top players are ADP, Accenture, Infosys, IBM, TCS, and Cognizant.</a:t>
            </a:r>
          </a:p>
          <a:p>
            <a:pPr marL="292608" lvl="1" indent="0" algn="just">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BPO is the benefit of lower wage rates in other countries </a:t>
            </a:r>
          </a:p>
          <a:p>
            <a:pPr marL="292608" lvl="1" indent="0" algn="just">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employee bases will also often be educated and multilingual.</a:t>
            </a:r>
          </a:p>
          <a:p>
            <a:pPr marL="0" indent="0" algn="just">
              <a:lnSpc>
                <a:spcPct val="107000"/>
              </a:lnSpc>
              <a:spcBef>
                <a:spcPts val="0"/>
              </a:spcBef>
              <a:spcAft>
                <a:spcPts val="800"/>
              </a:spcAft>
              <a:buNone/>
            </a:pPr>
            <a:endParaRPr lang="en-US" sz="2400" dirty="0">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551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Compared to BPO, BPM, and BPA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a:bodyPr>
          <a:lstStyle/>
          <a:p>
            <a:pPr marL="292608" lvl="1" indent="0" algn="just">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BPO</a:t>
            </a:r>
            <a:r>
              <a:rPr lang="en-US" sz="2400" dirty="0">
                <a:effectLst/>
                <a:latin typeface="Calibri" panose="020F0502020204030204" pitchFamily="34" charset="0"/>
                <a:ea typeface="Calibri" panose="020F0502020204030204" pitchFamily="34" charset="0"/>
                <a:cs typeface="Times New Roman" panose="02020603050405020304" pitchFamily="18" charset="0"/>
              </a:rPr>
              <a:t> have three types of strategies:</a:t>
            </a:r>
          </a:p>
          <a:p>
            <a:pPr marL="635508" lvl="1" indent="-3429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Offshore: </a:t>
            </a:r>
            <a:r>
              <a:rPr lang="en-US" sz="2400" dirty="0">
                <a:effectLst/>
                <a:latin typeface="Calibri" panose="020F0502020204030204" pitchFamily="34" charset="0"/>
                <a:ea typeface="Calibri" panose="020F0502020204030204" pitchFamily="34" charset="0"/>
                <a:cs typeface="Times New Roman" panose="02020603050405020304" pitchFamily="18" charset="0"/>
              </a:rPr>
              <a:t>Employees are in another country, usually far away.</a:t>
            </a:r>
          </a:p>
          <a:p>
            <a:pPr marL="635508" lvl="1" indent="-3429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Nearshore: </a:t>
            </a:r>
            <a:r>
              <a:rPr lang="en-US" sz="2400" dirty="0">
                <a:effectLst/>
                <a:latin typeface="Calibri" panose="020F0502020204030204" pitchFamily="34" charset="0"/>
                <a:ea typeface="Calibri" panose="020F0502020204030204" pitchFamily="34" charset="0"/>
                <a:cs typeface="Times New Roman" panose="02020603050405020304" pitchFamily="18" charset="0"/>
              </a:rPr>
              <a:t>When the BPO is in a neighboring country. </a:t>
            </a:r>
          </a:p>
          <a:p>
            <a:pPr marL="635508" lvl="1" indent="-3429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Onshore: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vendor is in the same country. For example, there can be wide differences in wages in the United States.</a:t>
            </a:r>
          </a:p>
          <a:p>
            <a:pPr marL="0" indent="0" algn="just">
              <a:lnSpc>
                <a:spcPct val="107000"/>
              </a:lnSpc>
              <a:spcBef>
                <a:spcPts val="0"/>
              </a:spcBef>
              <a:spcAft>
                <a:spcPts val="800"/>
              </a:spcAft>
              <a:buNone/>
            </a:pPr>
            <a:endParaRPr lang="en-US" sz="2400" dirty="0">
              <a:latin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490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Compared to BPO, BPM, and BPA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lnSpcReduction="10000"/>
          </a:bodyPr>
          <a:lstStyle/>
          <a:p>
            <a:pPr marL="292608" lvl="1" indent="0" algn="just">
              <a:lnSpc>
                <a:spcPct val="107000"/>
              </a:lnSpc>
              <a:spcBef>
                <a:spcPts val="0"/>
              </a:spcBef>
              <a:spcAft>
                <a:spcPts val="800"/>
              </a:spcAft>
              <a:buNone/>
            </a:pPr>
            <a:r>
              <a:rPr lang="en-US" sz="2400" b="1" dirty="0">
                <a:latin typeface="Calibri" panose="020F0502020204030204" pitchFamily="34" charset="0"/>
                <a:ea typeface="Calibri" panose="020F0502020204030204" pitchFamily="34" charset="0"/>
                <a:cs typeface="Times New Roman" panose="02020603050405020304" pitchFamily="18" charset="0"/>
              </a:rPr>
              <a:t>D</a:t>
            </a:r>
            <a:r>
              <a:rPr lang="en-US" sz="2400" b="1" dirty="0">
                <a:effectLst/>
                <a:latin typeface="Calibri" panose="020F0502020204030204" pitchFamily="34" charset="0"/>
                <a:ea typeface="Calibri" panose="020F0502020204030204" pitchFamily="34" charset="0"/>
                <a:cs typeface="Times New Roman" panose="02020603050405020304" pitchFamily="18" charset="0"/>
              </a:rPr>
              <a:t>rawbacks with a BPO</a:t>
            </a:r>
          </a:p>
          <a:p>
            <a:pPr marL="749808" lvl="1" indent="-45720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quality issue(</a:t>
            </a:r>
            <a:r>
              <a:rPr lang="en-US" sz="2000" dirty="0">
                <a:effectLst/>
                <a:latin typeface="Calibri" panose="020F0502020204030204" pitchFamily="34" charset="0"/>
                <a:ea typeface="Calibri" panose="020F0502020204030204" pitchFamily="34" charset="0"/>
                <a:cs typeface="Times New Roman" panose="02020603050405020304" pitchFamily="18" charset="0"/>
              </a:rPr>
              <a:t>when you call a company and get an agent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749808" lvl="1" indent="-4572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Security: </a:t>
            </a:r>
            <a:r>
              <a:rPr lang="en-US" sz="2400" dirty="0">
                <a:effectLst/>
                <a:latin typeface="Calibri" panose="020F0502020204030204" pitchFamily="34" charset="0"/>
                <a:ea typeface="Calibri" panose="020F0502020204030204" pitchFamily="34" charset="0"/>
                <a:cs typeface="Times New Roman" panose="02020603050405020304" pitchFamily="18" charset="0"/>
              </a:rPr>
              <a:t>If a BPO company is developing an app with company’s data, it can still be difficult to enforce and manage the security of the data.</a:t>
            </a:r>
          </a:p>
          <a:p>
            <a:pPr marL="749808" lvl="1" indent="-4572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Costs: </a:t>
            </a:r>
            <a:r>
              <a:rPr lang="en-US" sz="2400" dirty="0">
                <a:effectLst/>
                <a:latin typeface="Calibri" panose="020F0502020204030204" pitchFamily="34" charset="0"/>
                <a:ea typeface="Calibri" panose="020F0502020204030204" pitchFamily="34" charset="0"/>
                <a:cs typeface="Times New Roman" panose="02020603050405020304" pitchFamily="18" charset="0"/>
              </a:rPr>
              <a:t>Over the years, countries like China and India have seen rising labor costs. This has resulted in companies moving to other locations, which can be disruptive and expensive.</a:t>
            </a:r>
          </a:p>
          <a:p>
            <a:pPr marL="749808" lvl="1" indent="-4572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Politics: </a:t>
            </a:r>
            <a:r>
              <a:rPr lang="en-US" sz="2400" dirty="0">
                <a:effectLst/>
                <a:latin typeface="Calibri" panose="020F0502020204030204" pitchFamily="34" charset="0"/>
                <a:ea typeface="Calibri" panose="020F0502020204030204" pitchFamily="34" charset="0"/>
                <a:cs typeface="Times New Roman" panose="02020603050405020304" pitchFamily="18" charset="0"/>
              </a:rPr>
              <a:t>This can be a wildcard. Uncertainty can easily mean having to license a BPO operator in a particular country.</a:t>
            </a:r>
          </a:p>
          <a:p>
            <a:pPr marL="292608" lvl="1" indent="0" algn="just">
              <a:lnSpc>
                <a:spcPct val="107000"/>
              </a:lnSpc>
              <a:spcBef>
                <a:spcPts val="0"/>
              </a:spcBef>
              <a:spcAft>
                <a:spcPts val="800"/>
              </a:spcAft>
              <a:buNone/>
            </a:pPr>
            <a:endParaRPr lang="en-US" sz="2400" dirty="0">
              <a:latin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730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Compared to BPO, BPM, and BPA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a:bodyPr>
          <a:lstStyle/>
          <a:p>
            <a:pPr marL="292608" lvl="1"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RPA connection with BPO</a:t>
            </a:r>
          </a:p>
          <a:p>
            <a:pPr marL="635508" lvl="1" indent="-342900">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RPA is automating BPO-type activities. Based on studies ( </a:t>
            </a:r>
            <a:r>
              <a:rPr lang="en-US" sz="2400" dirty="0">
                <a:latin typeface="Calibri" panose="020F0502020204030204" pitchFamily="34" charset="0"/>
                <a:ea typeface="Calibri" panose="020F0502020204030204" pitchFamily="34" charset="0"/>
                <a:cs typeface="Times New Roman" panose="02020603050405020304" pitchFamily="18" charset="0"/>
              </a:rPr>
              <a:t>by </a:t>
            </a:r>
            <a:r>
              <a:rPr lang="en-US" sz="2400" dirty="0">
                <a:effectLst/>
                <a:latin typeface="Calibri" panose="020F0502020204030204" pitchFamily="34" charset="0"/>
                <a:ea typeface="Calibri" panose="020F0502020204030204" pitchFamily="34" charset="0"/>
                <a:cs typeface="Times New Roman" panose="02020603050405020304" pitchFamily="18" charset="0"/>
              </a:rPr>
              <a:t>Everest Group, KPMG, and Deloitte), the cost advantages of RPA over outsourcing can be as much as 70%.</a:t>
            </a:r>
          </a:p>
          <a:p>
            <a:pPr marL="635508" lvl="1" indent="-342900">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There may be less outsourcing in the coming years.</a:t>
            </a:r>
          </a:p>
          <a:p>
            <a:pPr marL="292608" lvl="1" indent="0">
              <a:lnSpc>
                <a:spcPct val="107000"/>
              </a:lnSpc>
              <a:spcBef>
                <a:spcPts val="0"/>
              </a:spcBef>
              <a:spcAft>
                <a:spcPts val="800"/>
              </a:spcAft>
              <a:buNone/>
            </a:pPr>
            <a:endParaRPr lang="en-US" sz="2800" dirty="0">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7103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Compared to BPO, BPM, and BPA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4"/>
            <a:ext cx="11240085" cy="4023360"/>
          </a:xfrm>
        </p:spPr>
        <p:txBody>
          <a:bodyPr>
            <a:normAutofit/>
          </a:bodyPr>
          <a:lstStyle/>
          <a:p>
            <a:pPr marL="806958" lvl="1" indent="-51435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BPA : </a:t>
            </a:r>
            <a:r>
              <a:rPr lang="en-US" sz="2400" dirty="0">
                <a:effectLst/>
                <a:latin typeface="Calibri" panose="020F0502020204030204" pitchFamily="34" charset="0"/>
                <a:ea typeface="Calibri" panose="020F0502020204030204" pitchFamily="34" charset="0"/>
                <a:cs typeface="Times New Roman" panose="02020603050405020304" pitchFamily="18" charset="0"/>
              </a:rPr>
              <a:t>Technology to automate a complete process. One common use case is onboarding. </a:t>
            </a:r>
          </a:p>
          <a:p>
            <a:pPr marL="989838" lvl="2" indent="-5143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For example, bringing on a new employee involves many steps, which are repeatable and entail lots of paperwork. </a:t>
            </a:r>
          </a:p>
          <a:p>
            <a:pPr marL="989838" lvl="2" indent="-5143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For a large organization, the process can be time-consuming and expensive. </a:t>
            </a:r>
          </a:p>
          <a:p>
            <a:pPr marL="989838" lvl="2" indent="-5143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But BPA can streamline everything, allowing for the onboarding at scale. </a:t>
            </a:r>
          </a:p>
          <a:p>
            <a:pPr marL="806958" lvl="1" indent="-51435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RPA is about automating a part of the process, whereas BPA will take on all the steps.</a:t>
            </a:r>
          </a:p>
          <a:p>
            <a:pPr marL="292608" lvl="1" indent="0" algn="just">
              <a:lnSpc>
                <a:spcPct val="107000"/>
              </a:lnSpc>
              <a:spcBef>
                <a:spcPts val="0"/>
              </a:spcBef>
              <a:spcAft>
                <a:spcPts val="800"/>
              </a:spcAft>
              <a:buNone/>
            </a:pPr>
            <a:endParaRPr lang="en-US" sz="3600" dirty="0">
              <a:latin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495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a:xfrm>
            <a:off x="604911" y="323642"/>
            <a:ext cx="10058400" cy="768474"/>
          </a:xfrm>
        </p:spPr>
        <p:txBody>
          <a:bodyPr/>
          <a:lstStyle/>
          <a:p>
            <a:r>
              <a:rPr lang="en-US" sz="3600" b="1" dirty="0">
                <a:latin typeface="Calibri" panose="020F0502020204030204" pitchFamily="34" charset="0"/>
                <a:cs typeface="Times New Roman" panose="02020603050405020304" pitchFamily="18" charset="0"/>
              </a:rPr>
              <a:t>What is RPA?</a:t>
            </a:r>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388033" y="1092116"/>
            <a:ext cx="11471031" cy="4894322"/>
          </a:xfrm>
        </p:spPr>
        <p:txBody>
          <a:bodyPr>
            <a:normAutofit fontScale="92500" lnSpcReduction="10000"/>
          </a:bodyPr>
          <a:lstStyle/>
          <a:p>
            <a:pPr marL="749808" lvl="1" indent="-457200" algn="just">
              <a:lnSpc>
                <a:spcPct val="107000"/>
              </a:lnSpc>
              <a:spcBef>
                <a:spcPts val="0"/>
              </a:spcBef>
              <a:spcAft>
                <a:spcPts val="800"/>
              </a:spcAft>
              <a:buFont typeface="Wingdings" panose="05000000000000000000" pitchFamily="2" charset="2"/>
              <a:buChar char="Ø"/>
            </a:pPr>
            <a:r>
              <a:rPr lang="en-US" sz="2800" b="1" dirty="0">
                <a:solidFill>
                  <a:srgbClr val="FF0000"/>
                </a:solidFill>
                <a:latin typeface="Calibri" panose="020F0502020204030204" pitchFamily="34" charset="0"/>
                <a:cs typeface="Times New Roman" panose="02020603050405020304" pitchFamily="18" charset="0"/>
              </a:rPr>
              <a:t>Software-based robot (or bot) </a:t>
            </a:r>
          </a:p>
          <a:p>
            <a:pPr marL="749808" lvl="1" indent="-457200" algn="just">
              <a:lnSpc>
                <a:spcPct val="107000"/>
              </a:lnSpc>
              <a:spcBef>
                <a:spcPts val="0"/>
              </a:spcBef>
              <a:spcAft>
                <a:spcPts val="800"/>
              </a:spcAft>
              <a:buFont typeface="Wingdings" panose="05000000000000000000" pitchFamily="2" charset="2"/>
              <a:buChar char="Ø"/>
            </a:pPr>
            <a:r>
              <a:rPr lang="en-US" sz="2800" dirty="0">
                <a:solidFill>
                  <a:schemeClr val="tx1"/>
                </a:solidFill>
                <a:latin typeface="Calibri" panose="020F0502020204030204" pitchFamily="34" charset="0"/>
                <a:cs typeface="Times New Roman" panose="02020603050405020304" pitchFamily="18" charset="0"/>
              </a:rPr>
              <a:t>That can automate human actions in the workplace (generally for white collar applications in clerical and administrative functions). </a:t>
            </a:r>
          </a:p>
          <a:p>
            <a:pPr marL="749808" lvl="1" indent="-457200" algn="just">
              <a:lnSpc>
                <a:spcPct val="107000"/>
              </a:lnSpc>
              <a:spcBef>
                <a:spcPts val="0"/>
              </a:spcBef>
              <a:spcAft>
                <a:spcPts val="800"/>
              </a:spcAft>
              <a:buFont typeface="Wingdings" panose="05000000000000000000" pitchFamily="2" charset="2"/>
              <a:buChar char="Ø"/>
            </a:pPr>
            <a:r>
              <a:rPr lang="en-US" sz="2800" dirty="0">
                <a:solidFill>
                  <a:schemeClr val="tx1"/>
                </a:solidFill>
                <a:latin typeface="Calibri" panose="020F0502020204030204" pitchFamily="34" charset="0"/>
                <a:cs typeface="Times New Roman" panose="02020603050405020304" pitchFamily="18" charset="0"/>
              </a:rPr>
              <a:t>A bot can be delivered via the cloud or through downloadable software. </a:t>
            </a:r>
          </a:p>
          <a:p>
            <a:pPr marL="749808" marR="0" lvl="1" indent="-457200" algn="just">
              <a:lnSpc>
                <a:spcPct val="107000"/>
              </a:lnSpc>
              <a:spcBef>
                <a:spcPts val="0"/>
              </a:spcBef>
              <a:spcAft>
                <a:spcPts val="800"/>
              </a:spcAft>
              <a:buFont typeface="Wingdings" panose="05000000000000000000" pitchFamily="2" charset="2"/>
              <a:buChar char="Ø"/>
            </a:pPr>
            <a:r>
              <a:rPr lang="en-US" sz="2800" dirty="0">
                <a:solidFill>
                  <a:schemeClr val="tx1"/>
                </a:solidFill>
                <a:latin typeface="Calibri" panose="020F0502020204030204" pitchFamily="34" charset="0"/>
                <a:cs typeface="Times New Roman" panose="02020603050405020304" pitchFamily="18" charset="0"/>
              </a:rPr>
              <a:t>RPA involves bots that perform a set of specified actions or tasks, such as the following:</a:t>
            </a:r>
          </a:p>
          <a:p>
            <a:pPr marL="822960" lvl="3" algn="just">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cut-and-paste of information from one app to another</a:t>
            </a:r>
          </a:p>
          <a:p>
            <a:pPr marL="822960" lvl="3" algn="just">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opening of a web site and login</a:t>
            </a:r>
          </a:p>
          <a:p>
            <a:pPr marL="822960" lvl="3" algn="just">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opening of an e-mail and attachments</a:t>
            </a:r>
          </a:p>
          <a:p>
            <a:pPr marL="822960" lvl="3" algn="just">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read/write of a database</a:t>
            </a:r>
          </a:p>
          <a:p>
            <a:pPr marL="822960" lvl="3" algn="just">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extraction of content from forms or documents</a:t>
            </a:r>
          </a:p>
          <a:p>
            <a:pPr marL="822960" lvl="3" algn="just">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use of calculations and workflows</a:t>
            </a:r>
          </a:p>
        </p:txBody>
      </p:sp>
      <p:sp>
        <p:nvSpPr>
          <p:cNvPr id="4" name="Cloud 3">
            <a:extLst>
              <a:ext uri="{FF2B5EF4-FFF2-40B4-BE49-F238E27FC236}">
                <a16:creationId xmlns:a16="http://schemas.microsoft.com/office/drawing/2014/main" id="{58628F83-230C-4653-A5E8-70D2D711B729}"/>
              </a:ext>
            </a:extLst>
          </p:cNvPr>
          <p:cNvSpPr/>
          <p:nvPr/>
        </p:nvSpPr>
        <p:spPr>
          <a:xfrm>
            <a:off x="6611815" y="3652813"/>
            <a:ext cx="5397305" cy="29449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effectLst/>
                <a:latin typeface="Calibri" panose="020F0502020204030204" pitchFamily="34" charset="0"/>
                <a:ea typeface="Calibri" panose="020F0502020204030204" pitchFamily="34" charset="0"/>
                <a:cs typeface="Times New Roman" panose="02020603050405020304" pitchFamily="18" charset="0"/>
              </a:rPr>
              <a:t>Such things may sound kind of mundane, boring, and simplistic. But that’s the point. </a:t>
            </a:r>
          </a:p>
          <a:p>
            <a:pPr algn="ctr"/>
            <a:r>
              <a:rPr lang="en-US" sz="2000" b="1" i="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RPA is focused on those tasks that are really a waste of efforts for workers</a:t>
            </a:r>
            <a:endParaRPr lang="en-US" sz="2000" b="1" i="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3621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Consumer Willingness for Automation</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3"/>
            <a:ext cx="11451102" cy="4725663"/>
          </a:xfrm>
        </p:spPr>
        <p:txBody>
          <a:bodyPr>
            <a:normAutofit/>
          </a:bodyPr>
          <a:lstStyle/>
          <a:p>
            <a:pPr marR="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automation of consumer-facing activities , such as with chatbots on a smartphone or web site, are becoming more ubiquitous.  </a:t>
            </a:r>
          </a:p>
          <a:p>
            <a:pPr marR="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Consider a report from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Helpshift</a:t>
            </a:r>
            <a:r>
              <a:rPr lang="en-US" sz="2400" dirty="0">
                <a:effectLst/>
                <a:latin typeface="Calibri" panose="020F0502020204030204" pitchFamily="34" charset="0"/>
                <a:ea typeface="Calibri" panose="020F0502020204030204" pitchFamily="34" charset="0"/>
                <a:cs typeface="Times New Roman" panose="02020603050405020304" pitchFamily="18" charset="0"/>
              </a:rPr>
              <a:t>, an AI-based digital customer service platform automating 80% of customer support issues for huge D2C (direct-to-consumer) brands including companies like Flipboard, Microsoft, and 60 others. </a:t>
            </a:r>
          </a:p>
          <a:p>
            <a:pPr marR="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Here are some of the findings:</a:t>
            </a:r>
          </a:p>
          <a:p>
            <a:pPr lvl="1" algn="just">
              <a:lnSpc>
                <a:spcPct val="107000"/>
              </a:lnSpc>
              <a:spcBef>
                <a:spcPts val="0"/>
              </a:spcBef>
              <a:spcAft>
                <a:spcPts val="80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Times New Roman" panose="02020603050405020304" pitchFamily="18" charset="0"/>
              </a:rPr>
              <a:t>A total of 55% of the respondents – and 65% of millennials (23-38) – prefer chatbots with customer service is more efficient and reduces phone time to resolve an issue and explain a problem.</a:t>
            </a:r>
          </a:p>
          <a:p>
            <a:pPr lvl="1" algn="just">
              <a:lnSpc>
                <a:spcPct val="107000"/>
              </a:lnSpc>
              <a:spcBef>
                <a:spcPts val="0"/>
              </a:spcBef>
              <a:spcAft>
                <a:spcPts val="80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Times New Roman" panose="02020603050405020304" pitchFamily="18" charset="0"/>
              </a:rPr>
              <a:t>A total of 49% say they appreciate the 24/7 availability of chatbots.</a:t>
            </a:r>
          </a:p>
        </p:txBody>
      </p:sp>
    </p:spTree>
    <p:extLst>
      <p:ext uri="{BB962C8B-B14F-4D97-AF65-F5344CB8AC3E}">
        <p14:creationId xmlns:p14="http://schemas.microsoft.com/office/powerpoint/2010/main" val="4000627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a:xfrm>
            <a:off x="1097280" y="286603"/>
            <a:ext cx="10353822" cy="1450757"/>
          </a:xfrm>
        </p:spPr>
        <p:txBody>
          <a:bodyPr>
            <a:normAutofit/>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Consumer Willingness for Automation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3"/>
            <a:ext cx="11451102" cy="4725663"/>
          </a:xfrm>
        </p:spPr>
        <p:txBody>
          <a:bodyPr>
            <a:normAutofit/>
          </a:bodyPr>
          <a:lstStyle/>
          <a:p>
            <a:pPr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According to research, white collar workers still spend 60% of their time on manual tasks, such as with answering e-mails, using spreadsheets, writing notes, and making calls.</a:t>
            </a:r>
          </a:p>
          <a:p>
            <a:pPr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A </a:t>
            </a:r>
            <a:r>
              <a:rPr lang="en-US" sz="2400" dirty="0">
                <a:effectLst/>
                <a:latin typeface="Calibri" panose="020F0502020204030204" pitchFamily="34" charset="0"/>
                <a:ea typeface="Calibri" panose="020F0502020204030204" pitchFamily="34" charset="0"/>
                <a:cs typeface="Times New Roman" panose="02020603050405020304" pitchFamily="18" charset="0"/>
              </a:rPr>
              <a:t>report estimates that $575 billion is wasted in the United States because of inefficient processes.</a:t>
            </a:r>
          </a:p>
          <a:p>
            <a:pPr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RPA will impact on the workplace by automating repetitive processes.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here may be growing job losses. A survey says that – as of 2025 – software automation will mean the loss of 9% of the world’s jobs or 230 million.</a:t>
            </a:r>
          </a:p>
          <a:p>
            <a:pPr marL="0" marR="0" indent="0" algn="just">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0035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a:xfrm>
            <a:off x="1097279" y="286603"/>
            <a:ext cx="10297551" cy="1450757"/>
          </a:xfrm>
        </p:spPr>
        <p:txBody>
          <a:bodyPr>
            <a:normAutofit/>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Consumer Willingness for Automation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3"/>
            <a:ext cx="11451102" cy="4725663"/>
          </a:xfrm>
        </p:spPr>
        <p:txBody>
          <a:bodyPr>
            <a:normAutofit/>
          </a:bodyPr>
          <a:lstStyle/>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New technologies and approaches will open many new opportunities.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Some study forecasts that there will be replacement of 16% of US jobs and the creation of 9% of new ones.</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RPA could automate 45% of the activities of a company’s workforce</a:t>
            </a:r>
          </a:p>
          <a:p>
            <a:pPr algn="just">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3680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normAutofit/>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92369" y="1845733"/>
            <a:ext cx="11451102" cy="4725663"/>
          </a:xfrm>
        </p:spPr>
        <p:txBody>
          <a:bodyPr>
            <a:normAutofit/>
          </a:bodyPr>
          <a:lstStyle/>
          <a:p>
            <a:pPr marL="806958" lvl="1" indent="-514350" algn="just">
              <a:lnSpc>
                <a:spcPct val="107000"/>
              </a:lnSpc>
              <a:spcBef>
                <a:spcPts val="0"/>
              </a:spcBef>
              <a:spcAft>
                <a:spcPts val="800"/>
              </a:spcAft>
              <a:buFont typeface="Wingdings" panose="05000000000000000000" pitchFamily="2" charset="2"/>
              <a:buChar char="Ø"/>
            </a:pPr>
            <a:r>
              <a:rPr lang="en-US" sz="2600" dirty="0">
                <a:effectLst/>
                <a:latin typeface="Calibri" panose="020F0502020204030204" pitchFamily="34" charset="0"/>
                <a:ea typeface="Calibri" panose="020F0502020204030204" pitchFamily="34" charset="0"/>
                <a:cs typeface="Times New Roman" panose="02020603050405020304" pitchFamily="18" charset="0"/>
              </a:rPr>
              <a:t>RPA is really an exciting area of technology. </a:t>
            </a:r>
          </a:p>
          <a:p>
            <a:pPr marL="806958" lvl="1" indent="-514350" algn="just">
              <a:lnSpc>
                <a:spcPct val="107000"/>
              </a:lnSpc>
              <a:spcBef>
                <a:spcPts val="0"/>
              </a:spcBef>
              <a:spcAft>
                <a:spcPts val="800"/>
              </a:spcAft>
              <a:buFont typeface="Wingdings" panose="05000000000000000000" pitchFamily="2" charset="2"/>
              <a:buChar char="Ø"/>
            </a:pPr>
            <a:r>
              <a:rPr lang="en-US" sz="2600" dirty="0">
                <a:latin typeface="Calibri" panose="020F0502020204030204" pitchFamily="34" charset="0"/>
                <a:ea typeface="Calibri" panose="020F0502020204030204" pitchFamily="34" charset="0"/>
                <a:cs typeface="Times New Roman" panose="02020603050405020304" pitchFamily="18" charset="0"/>
              </a:rPr>
              <a:t>It </a:t>
            </a:r>
            <a:r>
              <a:rPr lang="en-US" sz="2600" dirty="0">
                <a:effectLst/>
                <a:latin typeface="Calibri" panose="020F0502020204030204" pitchFamily="34" charset="0"/>
                <a:ea typeface="Calibri" panose="020F0502020204030204" pitchFamily="34" charset="0"/>
                <a:cs typeface="Times New Roman" panose="02020603050405020304" pitchFamily="18" charset="0"/>
              </a:rPr>
              <a:t>has shown result in quick ROI and has helped companies – in many industries – to transform themselves. </a:t>
            </a:r>
          </a:p>
          <a:p>
            <a:pPr marL="806958" lvl="1" indent="-514350" algn="just">
              <a:lnSpc>
                <a:spcPct val="107000"/>
              </a:lnSpc>
              <a:spcBef>
                <a:spcPts val="0"/>
              </a:spcBef>
              <a:spcAft>
                <a:spcPts val="800"/>
              </a:spcAft>
              <a:buFont typeface="Wingdings" panose="05000000000000000000" pitchFamily="2" charset="2"/>
              <a:buChar char="Ø"/>
            </a:pPr>
            <a:r>
              <a:rPr lang="en-US" sz="2600" dirty="0">
                <a:latin typeface="Calibri" panose="020F0502020204030204" pitchFamily="34" charset="0"/>
                <a:ea typeface="Calibri" panose="020F0502020204030204" pitchFamily="34" charset="0"/>
                <a:cs typeface="Times New Roman" panose="02020603050405020304" pitchFamily="18" charset="0"/>
              </a:rPr>
              <a:t>Some </a:t>
            </a:r>
            <a:r>
              <a:rPr lang="en-US" sz="2600" dirty="0">
                <a:effectLst/>
                <a:latin typeface="Calibri" panose="020F0502020204030204" pitchFamily="34" charset="0"/>
                <a:ea typeface="Calibri" panose="020F0502020204030204" pitchFamily="34" charset="0"/>
                <a:cs typeface="Times New Roman" panose="02020603050405020304" pitchFamily="18" charset="0"/>
              </a:rPr>
              <a:t>benefits </a:t>
            </a:r>
            <a:r>
              <a:rPr lang="en-US" sz="26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600" dirty="0">
                <a:effectLst/>
                <a:latin typeface="Calibri" panose="020F0502020204030204" pitchFamily="34" charset="0"/>
                <a:ea typeface="Calibri" panose="020F0502020204030204" pitchFamily="34" charset="0"/>
                <a:cs typeface="Times New Roman" panose="02020603050405020304" pitchFamily="18" charset="0"/>
              </a:rPr>
              <a:t> improved compliance, better customer service, and greater data quality.</a:t>
            </a:r>
          </a:p>
          <a:p>
            <a:pPr marL="806958" lvl="1" indent="-514350" algn="just">
              <a:lnSpc>
                <a:spcPct val="107000"/>
              </a:lnSpc>
              <a:spcBef>
                <a:spcPts val="0"/>
              </a:spcBef>
              <a:spcAft>
                <a:spcPts val="800"/>
              </a:spcAft>
              <a:buFont typeface="Wingdings" panose="05000000000000000000" pitchFamily="2" charset="2"/>
              <a:buChar char="Ø"/>
            </a:pPr>
            <a:r>
              <a:rPr lang="en-US" sz="2600" dirty="0">
                <a:effectLst/>
                <a:latin typeface="Calibri" panose="020F0502020204030204" pitchFamily="34" charset="0"/>
                <a:ea typeface="Calibri" panose="020F0502020204030204" pitchFamily="34" charset="0"/>
                <a:cs typeface="Times New Roman" panose="02020603050405020304" pitchFamily="18" charset="0"/>
              </a:rPr>
              <a:t>It has some challenges and issues. </a:t>
            </a:r>
          </a:p>
          <a:p>
            <a:pPr marL="806958" lvl="1" indent="-514350" algn="just">
              <a:lnSpc>
                <a:spcPct val="107000"/>
              </a:lnSpc>
              <a:spcBef>
                <a:spcPts val="0"/>
              </a:spcBef>
              <a:spcAft>
                <a:spcPts val="800"/>
              </a:spcAft>
              <a:buFont typeface="Wingdings" panose="05000000000000000000" pitchFamily="2" charset="2"/>
              <a:buChar char="Ø"/>
            </a:pPr>
            <a:r>
              <a:rPr lang="en-US" sz="2600" dirty="0">
                <a:effectLst/>
                <a:latin typeface="Calibri" panose="020F0502020204030204" pitchFamily="34" charset="0"/>
                <a:ea typeface="Calibri" panose="020F0502020204030204" pitchFamily="34" charset="0"/>
                <a:cs typeface="Times New Roman" panose="02020603050405020304" pitchFamily="18" charset="0"/>
              </a:rPr>
              <a:t>The technology can be tough to manage, say when there are many bots. </a:t>
            </a:r>
          </a:p>
          <a:p>
            <a:pPr marL="806958" lvl="1" indent="-514350" algn="just">
              <a:lnSpc>
                <a:spcPct val="107000"/>
              </a:lnSpc>
              <a:spcBef>
                <a:spcPts val="0"/>
              </a:spcBef>
              <a:spcAft>
                <a:spcPts val="800"/>
              </a:spcAft>
              <a:buFont typeface="Wingdings" panose="05000000000000000000" pitchFamily="2" charset="2"/>
              <a:buChar char="Ø"/>
            </a:pPr>
            <a:r>
              <a:rPr lang="en-US" sz="2600" dirty="0">
                <a:effectLst/>
                <a:latin typeface="Calibri" panose="020F0502020204030204" pitchFamily="34" charset="0"/>
                <a:ea typeface="Calibri" panose="020F0502020204030204" pitchFamily="34" charset="0"/>
                <a:cs typeface="Times New Roman" panose="02020603050405020304" pitchFamily="18" charset="0"/>
              </a:rPr>
              <a:t>RPA has some potential complications with security and scalability.</a:t>
            </a:r>
          </a:p>
          <a:p>
            <a:pPr marL="742950" marR="0" indent="-742950" algn="just">
              <a:lnSpc>
                <a:spcPct val="107000"/>
              </a:lnSpc>
              <a:spcBef>
                <a:spcPts val="0"/>
              </a:spcBef>
              <a:spcAft>
                <a:spcPts val="800"/>
              </a:spcAft>
              <a:buFont typeface="+mj-lt"/>
              <a:buAutoNum type="arabicPeriod"/>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742950" algn="just">
              <a:lnSpc>
                <a:spcPct val="107000"/>
              </a:lnSpc>
              <a:spcBef>
                <a:spcPts val="0"/>
              </a:spcBef>
              <a:spcAft>
                <a:spcPts val="800"/>
              </a:spcAft>
              <a:buFont typeface="+mj-lt"/>
              <a:buAutoNum type="arabicPeriod"/>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144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normAutofit/>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50165" y="1747257"/>
            <a:ext cx="11451102" cy="4725663"/>
          </a:xfrm>
        </p:spPr>
        <p:txBody>
          <a:bodyPr>
            <a:normAutofit/>
          </a:bodyPr>
          <a:lstStyle/>
          <a:p>
            <a:pPr marL="806958" lvl="1" indent="-51435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RPA is software that helps to automate certain business tasks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like a digital worker.</a:t>
            </a:r>
          </a:p>
          <a:p>
            <a:pPr marL="806958" lvl="1" indent="-51435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Attended RPA is where the software helps a person with certain tasks. </a:t>
            </a:r>
          </a:p>
          <a:p>
            <a:pPr marL="989838" lvl="2" indent="-5143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call center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where the software can help the agent handle a customer question.</a:t>
            </a:r>
          </a:p>
          <a:p>
            <a:pPr marL="806958" lvl="1" indent="-51435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Unattended RPA is software that runs without human intervention. The bot acts when there is a trigger, such as when an invoice is sent via e-mail to the company.</a:t>
            </a:r>
          </a:p>
          <a:p>
            <a:pPr marL="806958" lvl="1" indent="-51435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IPA involves the use of AI and other new technologies to deal with judgements and better decision-making in the automation process.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gn="just">
              <a:lnSpc>
                <a:spcPct val="107000"/>
              </a:lnSpc>
              <a:spcBef>
                <a:spcPts val="0"/>
              </a:spcBef>
              <a:spcAft>
                <a:spcPts val="800"/>
              </a:spcAft>
              <a:buFont typeface="+mj-lt"/>
              <a:buAutoNum type="romanUcPeriod"/>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857250" marR="0" indent="-857250" algn="just">
              <a:lnSpc>
                <a:spcPct val="107000"/>
              </a:lnSpc>
              <a:spcBef>
                <a:spcPts val="0"/>
              </a:spcBef>
              <a:spcAft>
                <a:spcPts val="800"/>
              </a:spcAft>
              <a:buFont typeface="+mj-lt"/>
              <a:buAutoNum type="romanUcPeriod"/>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857250" marR="0" indent="-857250" algn="just">
              <a:lnSpc>
                <a:spcPct val="107000"/>
              </a:lnSpc>
              <a:spcBef>
                <a:spcPts val="0"/>
              </a:spcBef>
              <a:spcAft>
                <a:spcPts val="800"/>
              </a:spcAft>
              <a:buFont typeface="+mj-lt"/>
              <a:buAutoNum type="romanUcPeriod"/>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1368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222-1DD2-43D5-ADEE-99AC85CAAD26}"/>
              </a:ext>
            </a:extLst>
          </p:cNvPr>
          <p:cNvSpPr>
            <a:spLocks noGrp="1"/>
          </p:cNvSpPr>
          <p:nvPr>
            <p:ph type="title"/>
          </p:nvPr>
        </p:nvSpPr>
        <p:spPr/>
        <p:txBody>
          <a:bodyPr>
            <a:normAutofit/>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Summary …</a:t>
            </a:r>
          </a:p>
        </p:txBody>
      </p:sp>
      <p:sp>
        <p:nvSpPr>
          <p:cNvPr id="3" name="Content Placeholder 2">
            <a:extLst>
              <a:ext uri="{FF2B5EF4-FFF2-40B4-BE49-F238E27FC236}">
                <a16:creationId xmlns:a16="http://schemas.microsoft.com/office/drawing/2014/main" id="{4081741E-48C4-467C-B9A9-624CBBFB65E8}"/>
              </a:ext>
            </a:extLst>
          </p:cNvPr>
          <p:cNvSpPr>
            <a:spLocks noGrp="1"/>
          </p:cNvSpPr>
          <p:nvPr>
            <p:ph idx="1"/>
          </p:nvPr>
        </p:nvSpPr>
        <p:spPr>
          <a:xfrm>
            <a:off x="450165" y="1747257"/>
            <a:ext cx="11451102" cy="4725663"/>
          </a:xfrm>
        </p:spPr>
        <p:txBody>
          <a:bodyPr>
            <a:normAutofit/>
          </a:bodyPr>
          <a:lstStyle/>
          <a:p>
            <a:pPr marL="806958" marR="0" lvl="1" indent="-51435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BPM software involves automation, but is much more comprehensive than RPA.</a:t>
            </a:r>
          </a:p>
          <a:p>
            <a:pPr marL="806958" marR="0" lvl="1" indent="-51435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BPO is when a company outsources a business service function like payroll, customer support, procurement, and HR.</a:t>
            </a:r>
          </a:p>
          <a:p>
            <a:pPr marL="806958" marR="0" lvl="1" indent="-51435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BPA involves the use of technology to automate a complete process.</a:t>
            </a:r>
          </a:p>
          <a:p>
            <a:pPr algn="just">
              <a:lnSpc>
                <a:spcPct val="107000"/>
              </a:lnSpc>
              <a:spcBef>
                <a:spcPts val="0"/>
              </a:spcBef>
              <a:spcAft>
                <a:spcPts val="800"/>
              </a:spcAft>
              <a:buFont typeface="Wingdings" panose="05000000000000000000" pitchFamily="2" charset="2"/>
              <a:buChar char="Ø"/>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buFont typeface="Wingdings" panose="05000000000000000000" pitchFamily="2" charset="2"/>
              <a:buChar char="Ø"/>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050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effectLst/>
                <a:latin typeface="Calibri" panose="020F0502020204030204" pitchFamily="34" charset="0"/>
                <a:ea typeface="Calibri" panose="020F0502020204030204" pitchFamily="34" charset="0"/>
                <a:cs typeface="Times New Roman" panose="02020603050405020304" pitchFamily="18" charset="0"/>
              </a:rPr>
              <a:t>The Technologies You Need to Know</a:t>
            </a:r>
            <a:endParaRPr lang="en-US" b="1" dirty="0">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lstStyle/>
          <a:p>
            <a:pPr marL="365760" indent="-457200">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RPA does not require programming skills, there is still a </a:t>
            </a:r>
            <a:r>
              <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need to understand high-level concepts about technology</a:t>
            </a:r>
          </a:p>
          <a:p>
            <a:pPr marL="365760" indent="-457200">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Endless number of acronyms like ACL, API, OCR, CPU, HTTP, IP, JSON, NOC, PCI, RAM, and SaaS.</a:t>
            </a:r>
          </a:p>
          <a:p>
            <a:pPr marL="365760" indent="-457200">
              <a:buFont typeface="Wingdings" panose="05000000000000000000" pitchFamily="2" charset="2"/>
              <a:buChar char="Ø"/>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2794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On-Premise Vs. the Cloud</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182879" y="1845734"/>
            <a:ext cx="11479237" cy="4023360"/>
          </a:xfrm>
        </p:spPr>
        <p:txBody>
          <a:bodyPr>
            <a:normAutofit/>
          </a:bodyPr>
          <a:lstStyle/>
          <a:p>
            <a:pPr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raditional IT system approach is the use of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on-premise</a:t>
            </a:r>
            <a:r>
              <a:rPr lang="en-US" sz="2400" dirty="0">
                <a:effectLst/>
                <a:latin typeface="Calibri" panose="020F0502020204030204" pitchFamily="34" charset="0"/>
                <a:ea typeface="Calibri" panose="020F0502020204030204" pitchFamily="34" charset="0"/>
                <a:cs typeface="Times New Roman" panose="02020603050405020304" pitchFamily="18" charset="0"/>
              </a:rPr>
              <a:t> technology </a:t>
            </a:r>
            <a:r>
              <a:rPr lang="en-US"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company purchases and sets up its own hardware and software in its own data center.</a:t>
            </a:r>
          </a:p>
          <a:p>
            <a:pPr algn="jus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Benefits</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complete control over everything, industries that require high levels of security and privacy, better ability to customize the solution to your company’s needs and IT policies.</a:t>
            </a:r>
          </a:p>
          <a:p>
            <a:pPr algn="jus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Drawbacks: </a:t>
            </a:r>
            <a:r>
              <a:rPr lang="en-US" sz="2400" dirty="0">
                <a:effectLst/>
                <a:latin typeface="Calibri" panose="020F0502020204030204" pitchFamily="34" charset="0"/>
                <a:ea typeface="Calibri" panose="020F0502020204030204" pitchFamily="34" charset="0"/>
                <a:cs typeface="Times New Roman" panose="02020603050405020304" pitchFamily="18" charset="0"/>
              </a:rPr>
              <a:t>cost, which often involves large up-front capital expenses</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 need for maintenance, upgrades, and monitoring</a:t>
            </a:r>
            <a:r>
              <a:rPr lang="en-US" sz="2400" dirty="0">
                <a:latin typeface="Calibri" panose="020F0502020204030204" pitchFamily="34" charset="0"/>
                <a:ea typeface="Calibri" panose="020F0502020204030204" pitchFamily="34" charset="0"/>
                <a:cs typeface="Times New Roman" panose="02020603050405020304" pitchFamily="18" charset="0"/>
              </a:rPr>
              <a:t>. </a:t>
            </a:r>
          </a:p>
          <a:p>
            <a:pPr lvl="1" algn="jus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Times New Roman" panose="02020603050405020304" pitchFamily="18" charset="0"/>
              </a:rPr>
              <a:t>IT department may be spending time on noncore activities</a:t>
            </a:r>
            <a:r>
              <a:rPr lang="en-US" sz="2200" dirty="0">
                <a:latin typeface="Calibri" panose="020F0502020204030204" pitchFamily="34"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5053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On-Premise Vs. the Cloud</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647115" y="1845734"/>
            <a:ext cx="11099408" cy="4540998"/>
          </a:xfrm>
        </p:spPr>
        <p:txBody>
          <a:bodyPr>
            <a:normAutofit/>
          </a:bodyPr>
          <a:lstStyle/>
          <a:p>
            <a:pPr marL="0" indent="0" algn="just">
              <a:buNone/>
            </a:pPr>
            <a:r>
              <a:rPr lang="en-US" sz="2400" b="1" dirty="0">
                <a:latin typeface="Calibri" panose="020F0502020204030204" pitchFamily="34" charset="0"/>
                <a:cs typeface="Times New Roman" panose="02020603050405020304" pitchFamily="18" charset="0"/>
              </a:rPr>
              <a:t>Cloud computing : </a:t>
            </a:r>
            <a:r>
              <a:rPr lang="en-US" sz="2400" dirty="0">
                <a:latin typeface="Calibri" panose="020F0502020204030204" pitchFamily="34" charset="0"/>
                <a:cs typeface="Times New Roman" panose="02020603050405020304" pitchFamily="18" charset="0"/>
              </a:rPr>
              <a:t>One of the first business applications in this industry was developed by Salesforce.com. users to use the software through a browser.</a:t>
            </a:r>
          </a:p>
          <a:p>
            <a:pPr marL="0" indent="0" algn="just">
              <a:buNone/>
            </a:pPr>
            <a:r>
              <a:rPr lang="en-US" sz="2400" dirty="0">
                <a:latin typeface="Calibri" panose="020F0502020204030204" pitchFamily="34" charset="0"/>
                <a:cs typeface="Times New Roman" panose="02020603050405020304" pitchFamily="18" charset="0"/>
              </a:rPr>
              <a:t>CEO vision is to make software easier to purchase, simpler to use, and more democratic without the complexities of installation, maintenance, and constant upgrades, sell </a:t>
            </a:r>
            <a:r>
              <a:rPr lang="en-US" sz="2400" b="1" dirty="0">
                <a:latin typeface="Calibri" panose="020F0502020204030204" pitchFamily="34" charset="0"/>
                <a:cs typeface="Times New Roman" panose="02020603050405020304" pitchFamily="18" charset="0"/>
              </a:rPr>
              <a:t>Software-as-a-Service</a:t>
            </a:r>
            <a:r>
              <a:rPr lang="en-US" sz="2400" dirty="0">
                <a:latin typeface="Calibri" panose="020F0502020204030204" pitchFamily="34" charset="0"/>
                <a:cs typeface="Times New Roman" panose="02020603050405020304" pitchFamily="18" charset="0"/>
              </a:rPr>
              <a:t> through a model known as </a:t>
            </a:r>
            <a:r>
              <a:rPr lang="en-US" sz="2400" b="1" dirty="0">
                <a:latin typeface="Calibri" panose="020F0502020204030204" pitchFamily="34" charset="0"/>
                <a:cs typeface="Times New Roman" panose="02020603050405020304" pitchFamily="18" charset="0"/>
              </a:rPr>
              <a:t>cloud computing</a:t>
            </a:r>
            <a:r>
              <a:rPr lang="en-US" sz="2400" dirty="0">
                <a:latin typeface="Calibri" panose="020F0502020204030204" pitchFamily="34" charset="0"/>
                <a:cs typeface="Times New Roman" panose="02020603050405020304" pitchFamily="18" charset="0"/>
              </a:rPr>
              <a:t>. </a:t>
            </a:r>
          </a:p>
          <a:p>
            <a:pPr marL="0" indent="0" algn="just">
              <a:buNone/>
            </a:pPr>
            <a:r>
              <a:rPr lang="en-US" sz="2400" dirty="0">
                <a:latin typeface="Calibri" panose="020F0502020204030204" pitchFamily="34" charset="0"/>
                <a:cs typeface="Times New Roman" panose="02020603050405020304" pitchFamily="18" charset="0"/>
              </a:rPr>
              <a:t>Companies could pay per-user, per-month fees for the services they used, and those services would be delivered to them immediately via the Internet, in the cloud.</a:t>
            </a:r>
          </a:p>
          <a:p>
            <a:pPr marL="0" indent="0" algn="just">
              <a:buNone/>
            </a:pPr>
            <a:r>
              <a:rPr lang="en-US" sz="2400" b="1" dirty="0">
                <a:latin typeface="Calibri" panose="020F0502020204030204" pitchFamily="34" charset="0"/>
                <a:cs typeface="Times New Roman" panose="02020603050405020304" pitchFamily="18" charset="0"/>
              </a:rPr>
              <a:t>Salesforce.com </a:t>
            </a:r>
            <a:r>
              <a:rPr lang="en-US" sz="2400" dirty="0">
                <a:latin typeface="Calibri" panose="020F0502020204030204" pitchFamily="34" charset="0"/>
                <a:cs typeface="Times New Roman" panose="02020603050405020304" pitchFamily="18" charset="0"/>
              </a:rPr>
              <a:t>is the dominant cloud applications company. In fiscal 2020, the company posted revenues of more than $13 billion and the market cap was $131 billion.</a:t>
            </a:r>
          </a:p>
          <a:p>
            <a:pPr marL="0" indent="0">
              <a:buNone/>
            </a:pPr>
            <a:endParaRPr lang="en-US"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170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On-Premise Vs. the Cloud</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1097279" y="1845734"/>
            <a:ext cx="10466363" cy="4023360"/>
          </a:xfrm>
        </p:spPr>
        <p:txBody>
          <a:bodyPr>
            <a:normAutofit/>
          </a:bodyPr>
          <a:lstStyle/>
          <a:p>
            <a:pPr marL="0" indent="0">
              <a:buNone/>
            </a:pPr>
            <a:r>
              <a:rPr lang="en-US" sz="2400" b="1" dirty="0">
                <a:latin typeface="Calibri" panose="020F0502020204030204" pitchFamily="34" charset="0"/>
                <a:cs typeface="Times New Roman" panose="02020603050405020304" pitchFamily="18" charset="0"/>
              </a:rPr>
              <a:t>Downsides with cloud software</a:t>
            </a:r>
          </a:p>
          <a:p>
            <a:pPr marL="635508" lvl="1" indent="-342900">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More vulnerabilities to security and privacy lapses</a:t>
            </a:r>
          </a:p>
          <a:p>
            <a:pPr marL="635508" lvl="1" indent="-342900">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Outages can be extremely disruptive and costly for enterprises that need reliability.</a:t>
            </a:r>
          </a:p>
          <a:p>
            <a:pPr marL="635508" lvl="1" indent="-342900">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Cloud computing is not necessarily cheap</a:t>
            </a:r>
          </a:p>
          <a:p>
            <a:r>
              <a:rPr lang="en-US" sz="2400" dirty="0">
                <a:latin typeface="Calibri" panose="020F0502020204030204" pitchFamily="34" charset="0"/>
                <a:cs typeface="Times New Roman" panose="02020603050405020304" pitchFamily="18" charset="0"/>
              </a:rPr>
              <a:t>Market for public cloud services is forecasted to jump from $214.3 billion in 2019 to $331.2 in 2022.</a:t>
            </a:r>
          </a:p>
        </p:txBody>
      </p:sp>
    </p:spTree>
    <p:extLst>
      <p:ext uri="{BB962C8B-B14F-4D97-AF65-F5344CB8AC3E}">
        <p14:creationId xmlns:p14="http://schemas.microsoft.com/office/powerpoint/2010/main" val="314911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What Is RPA? : UiPath</a:t>
            </a:r>
            <a:endParaRPr lang="en-US" dirty="0"/>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534572" y="1845734"/>
            <a:ext cx="11169748" cy="4023360"/>
          </a:xfrm>
        </p:spPr>
        <p:txBody>
          <a:bodyPr>
            <a:normAutofit lnSpcReduction="10000"/>
          </a:bodyPr>
          <a:lstStyle/>
          <a:p>
            <a:pPr marL="749808" lvl="1" indent="-457200" algn="just">
              <a:lnSpc>
                <a:spcPct val="97000"/>
              </a:lnSpc>
              <a:spcBef>
                <a:spcPts val="0"/>
              </a:spcBef>
              <a:spcAft>
                <a:spcPts val="800"/>
              </a:spcAft>
              <a:buFont typeface="Wingdings" panose="05000000000000000000" pitchFamily="2" charset="2"/>
              <a:buChar char="Ø"/>
            </a:pPr>
            <a:r>
              <a:rPr lang="en-US" sz="2600" dirty="0">
                <a:latin typeface="Calibri" panose="020F0502020204030204" pitchFamily="34" charset="0"/>
                <a:cs typeface="Times New Roman" panose="02020603050405020304" pitchFamily="18" charset="0"/>
              </a:rPr>
              <a:t>Robotic Process Automation is the technology that allows anyone today to configure computer software, or a ‘robot’ to emulate and integrate the actions of a human interacting within digital systems to execute a business process. </a:t>
            </a:r>
          </a:p>
          <a:p>
            <a:pPr marL="749808" lvl="1" indent="-457200" algn="just">
              <a:lnSpc>
                <a:spcPct val="97000"/>
              </a:lnSpc>
              <a:spcBef>
                <a:spcPts val="0"/>
              </a:spcBef>
              <a:spcAft>
                <a:spcPts val="800"/>
              </a:spcAft>
              <a:buFont typeface="Wingdings" panose="05000000000000000000" pitchFamily="2" charset="2"/>
              <a:buChar char="Ø"/>
            </a:pPr>
            <a:r>
              <a:rPr lang="en-US" sz="2600" dirty="0">
                <a:latin typeface="Calibri" panose="020F0502020204030204" pitchFamily="34" charset="0"/>
                <a:cs typeface="Times New Roman" panose="02020603050405020304" pitchFamily="18" charset="0"/>
              </a:rPr>
              <a:t>RPA robots utilize the user interface to capture data and manipulate applications just like humans do. They interpret, trigger responses and communicate with other systems in order to perform on a vast variety of repetitive tasks. </a:t>
            </a:r>
          </a:p>
          <a:p>
            <a:pPr marL="749808" lvl="1" indent="-457200" algn="just">
              <a:lnSpc>
                <a:spcPct val="97000"/>
              </a:lnSpc>
              <a:spcBef>
                <a:spcPts val="0"/>
              </a:spcBef>
              <a:spcAft>
                <a:spcPts val="800"/>
              </a:spcAft>
              <a:buFont typeface="Wingdings" panose="05000000000000000000" pitchFamily="2" charset="2"/>
              <a:buChar char="Ø"/>
            </a:pPr>
            <a:r>
              <a:rPr lang="en-US" sz="2600" dirty="0">
                <a:latin typeface="Calibri" panose="020F0502020204030204" pitchFamily="34" charset="0"/>
                <a:cs typeface="Times New Roman" panose="02020603050405020304" pitchFamily="18" charset="0"/>
              </a:rPr>
              <a:t>Only substantially better: an RPA software robot never sleeps, makes zero mistakes and costs a lot less than an employee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826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On-Premise Vs. the Cloud</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506437" y="1845734"/>
            <a:ext cx="11254153" cy="4023360"/>
          </a:xfrm>
        </p:spPr>
        <p:txBody>
          <a:bodyPr>
            <a:normAutofit/>
          </a:bodyPr>
          <a:lstStyle/>
          <a:p>
            <a:pPr marL="0" indent="0" algn="just">
              <a:buNone/>
            </a:pPr>
            <a:r>
              <a:rPr lang="en-US" sz="2400" dirty="0" err="1">
                <a:latin typeface="Calibri" panose="020F0502020204030204" pitchFamily="34" charset="0"/>
                <a:cs typeface="Times New Roman" panose="02020603050405020304" pitchFamily="18" charset="0"/>
              </a:rPr>
              <a:t>Amazon.com’s</a:t>
            </a:r>
            <a:r>
              <a:rPr lang="en-US" sz="2400" dirty="0">
                <a:latin typeface="Calibri" panose="020F0502020204030204" pitchFamily="34" charset="0"/>
                <a:cs typeface="Times New Roman" panose="02020603050405020304" pitchFamily="18" charset="0"/>
              </a:rPr>
              <a:t> AWS platform(2005) allowed any company to build their own cloud-native applications. The business has actually become much bigger than </a:t>
            </a:r>
            <a:r>
              <a:rPr lang="en-US" sz="2400" dirty="0" err="1">
                <a:latin typeface="Calibri" panose="020F0502020204030204" pitchFamily="34" charset="0"/>
                <a:cs typeface="Times New Roman" panose="02020603050405020304" pitchFamily="18" charset="0"/>
              </a:rPr>
              <a:t>Salesforce.com’s</a:t>
            </a:r>
            <a:r>
              <a:rPr lang="en-US" sz="2400" dirty="0">
                <a:latin typeface="Calibri" panose="020F0502020204030204" pitchFamily="34" charset="0"/>
                <a:cs typeface="Times New Roman" panose="02020603050405020304" pitchFamily="18" charset="0"/>
              </a:rPr>
              <a:t> as revenues are expected to exceed $30 billion in 2019.	</a:t>
            </a:r>
          </a:p>
          <a:p>
            <a:pPr marL="0" indent="0" algn="just">
              <a:buNone/>
            </a:pPr>
            <a:r>
              <a:rPr lang="en-US" sz="2400" dirty="0">
                <a:latin typeface="Calibri" panose="020F0502020204030204" pitchFamily="34" charset="0"/>
                <a:cs typeface="Times New Roman" panose="02020603050405020304" pitchFamily="18" charset="0"/>
              </a:rPr>
              <a:t>AWS essentially handles the complex administrative and infrastructure requirements like storage, security, compute, database access, content delivery, developer tools, deployment, IoT (Internet of Things), and analytics</a:t>
            </a:r>
          </a:p>
          <a:p>
            <a:pPr marL="0" indent="0" algn="just">
              <a:buNone/>
            </a:pPr>
            <a:r>
              <a:rPr lang="en-US" sz="2400" dirty="0">
                <a:latin typeface="Calibri" panose="020F0502020204030204" pitchFamily="34" charset="0"/>
                <a:cs typeface="Times New Roman" panose="02020603050405020304" pitchFamily="18" charset="0"/>
              </a:rPr>
              <a:t>AWSs costs are generally lower and the fees are based on a per-use basis.</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6641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On-Premise Vs. the Cloud</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633046" y="1845734"/>
            <a:ext cx="11155680" cy="4023360"/>
          </a:xfrm>
        </p:spPr>
        <p:txBody>
          <a:bodyPr>
            <a:normAutofit/>
          </a:bodyPr>
          <a:lstStyle/>
          <a:p>
            <a:pPr marL="0" indent="0" algn="just">
              <a:buNone/>
            </a:pPr>
            <a:r>
              <a:rPr lang="en-US" sz="2400" dirty="0">
                <a:latin typeface="Calibri" panose="020F0502020204030204" pitchFamily="34" charset="0"/>
                <a:cs typeface="Times New Roman" panose="02020603050405020304" pitchFamily="18" charset="0"/>
              </a:rPr>
              <a:t>Microsoft’s Azure and Google Cloud some cloud</a:t>
            </a:r>
          </a:p>
          <a:p>
            <a:pPr marL="0" indent="0" algn="just">
              <a:buNone/>
            </a:pPr>
            <a:endParaRPr lang="en-US" sz="2400" dirty="0">
              <a:latin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b="1" dirty="0">
                <a:latin typeface="Calibri" panose="020F0502020204030204" pitchFamily="34" charset="0"/>
                <a:cs typeface="Times New Roman" panose="02020603050405020304" pitchFamily="18" charset="0"/>
              </a:rPr>
              <a:t>Public Cloud: </a:t>
            </a:r>
            <a:r>
              <a:rPr lang="en-US" sz="2400" dirty="0">
                <a:latin typeface="Calibri" panose="020F0502020204030204" pitchFamily="34" charset="0"/>
                <a:cs typeface="Times New Roman" panose="02020603050405020304" pitchFamily="18" charset="0"/>
              </a:rPr>
              <a:t>Cloud is accessed from remote servers, such as from AWS, Salesforce.com, and Microsoft. The servers have an architecture known as multitenant that allows the users to share a large IT infrastructure in a secure manner.</a:t>
            </a:r>
          </a:p>
          <a:p>
            <a:pPr marL="0" marR="0" indent="0" algn="just">
              <a:lnSpc>
                <a:spcPct val="107000"/>
              </a:lnSpc>
              <a:spcBef>
                <a:spcPts val="0"/>
              </a:spcBef>
              <a:spcAft>
                <a:spcPts val="800"/>
              </a:spcAft>
              <a:buNone/>
            </a:pPr>
            <a:r>
              <a:rPr lang="en-US" sz="2400" b="1" dirty="0">
                <a:latin typeface="Calibri" panose="020F0502020204030204" pitchFamily="34" charset="0"/>
                <a:cs typeface="Times New Roman" panose="02020603050405020304" pitchFamily="18" charset="0"/>
              </a:rPr>
              <a:t>Private Cloud: </a:t>
            </a:r>
            <a:r>
              <a:rPr lang="en-US" sz="2400" dirty="0">
                <a:latin typeface="Calibri" panose="020F0502020204030204" pitchFamily="34" charset="0"/>
                <a:cs typeface="Times New Roman" panose="02020603050405020304" pitchFamily="18" charset="0"/>
              </a:rPr>
              <a:t>This is when a company owns the data center. Some companies may want a private cloud because of control and security.</a:t>
            </a:r>
          </a:p>
          <a:p>
            <a:pPr marL="0" marR="0" indent="0" algn="just">
              <a:lnSpc>
                <a:spcPct val="107000"/>
              </a:lnSpc>
              <a:spcBef>
                <a:spcPts val="0"/>
              </a:spcBef>
              <a:spcAft>
                <a:spcPts val="800"/>
              </a:spcAft>
              <a:buNone/>
            </a:pPr>
            <a:r>
              <a:rPr lang="en-US" sz="2400" b="1" dirty="0">
                <a:latin typeface="Calibri" panose="020F0502020204030204" pitchFamily="34" charset="0"/>
                <a:cs typeface="Times New Roman" panose="02020603050405020304" pitchFamily="18" charset="0"/>
              </a:rPr>
              <a:t>Hybrid Cloud: </a:t>
            </a:r>
            <a:r>
              <a:rPr lang="en-US" sz="2400" dirty="0">
                <a:latin typeface="Calibri" panose="020F0502020204030204" pitchFamily="34" charset="0"/>
                <a:cs typeface="Times New Roman" panose="02020603050405020304" pitchFamily="18" charset="0"/>
              </a:rPr>
              <a:t>This is a blend of the public and private clouds. For example, the public cloud may handle less mission-critical functions.</a:t>
            </a:r>
          </a:p>
          <a:p>
            <a:pPr marL="0" indent="0" algn="jus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0775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On-Premise Vs. the Cloud</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534571" y="1845734"/>
            <a:ext cx="11310425" cy="4023360"/>
          </a:xfrm>
        </p:spPr>
        <p:txBody>
          <a:bodyPr/>
          <a:lstStyle/>
          <a:p>
            <a:pPr marL="749808" lvl="1" indent="-45720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Most RPA platforms actually started as on-premise software and generally did not transition to the cloud until recently. </a:t>
            </a:r>
          </a:p>
          <a:p>
            <a:pPr marL="749808" lvl="1" indent="-45720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Developing cloud-native systems is not easy for RPA as there needs to be deep hooks across many applications and environments.</a:t>
            </a:r>
          </a:p>
          <a:p>
            <a:pPr marL="749808" lvl="1" indent="-45720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In some cases, an on-premise RPA system may be loaded onto a cloud service like AWS. While there are benefits with this, it is not cloud native.</a:t>
            </a:r>
          </a:p>
          <a:p>
            <a:pPr marL="0" indent="0" algn="jus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824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fontScale="92500" lnSpcReduction="20000"/>
          </a:bodyPr>
          <a:lstStyle/>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Web technology</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Programming languages and low code</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OCR (Optical Character Recognition)</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Databases</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APIs (Application Programming Interfaces)</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AI (Artificial Intelligence)</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Cognitive automation</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Agile, Scrum, Kanban, and Waterfall</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DevOps</a:t>
            </a:r>
          </a:p>
          <a:p>
            <a:pPr marL="194310" marR="0" indent="-28575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Flowcharts</a:t>
            </a:r>
          </a:p>
        </p:txBody>
      </p:sp>
    </p:spTree>
    <p:extLst>
      <p:ext uri="{BB962C8B-B14F-4D97-AF65-F5344CB8AC3E}">
        <p14:creationId xmlns:p14="http://schemas.microsoft.com/office/powerpoint/2010/main" val="77652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Web Technology</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478302" y="1845734"/>
            <a:ext cx="11226018" cy="4023360"/>
          </a:xfrm>
        </p:spPr>
        <p:txBody>
          <a:bodyPr>
            <a:normAutofit/>
          </a:bodyPr>
          <a:lstStyle/>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Mastermind of the development of the World Wide Web -which involved the use of hyperlinks to navigate web pages – was a British scientist(Tim Berners-Lee).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Core of WWW is HTML or hypertext markup language, which was a set of commands and tags to display text, show colors, and present graphics.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System was fairly easy to learn and use, which accelerate the number of web sites.</a:t>
            </a:r>
          </a:p>
          <a:p>
            <a:pPr marL="452628" lvl="1" indent="-34290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HTML involve surrounding content with tags, such as the following:</a:t>
            </a:r>
          </a:p>
          <a:p>
            <a:pPr marL="452628" lvl="1" indent="-342900" algn="just">
              <a:lnSpc>
                <a:spcPct val="107000"/>
              </a:lnSpc>
              <a:spcBef>
                <a:spcPts val="0"/>
              </a:spcBef>
              <a:spcAft>
                <a:spcPts val="800"/>
              </a:spcAft>
              <a:buFont typeface="Wingdings" panose="05000000000000000000" pitchFamily="2" charset="2"/>
              <a:buChar char="Ø"/>
            </a:pPr>
            <a:r>
              <a:rPr lang="en-US" sz="2200" b="1" dirty="0">
                <a:latin typeface="Calibri" panose="020F0502020204030204" pitchFamily="34" charset="0"/>
                <a:cs typeface="Times New Roman" panose="02020603050405020304" pitchFamily="18" charset="0"/>
              </a:rPr>
              <a:t>&lt;strong&gt;This is a Title&lt;/strong&gt;</a:t>
            </a:r>
          </a:p>
          <a:p>
            <a:pPr marL="452628" lvl="1" indent="-34290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text is bold.</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0817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Web Technology</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745587" y="1845734"/>
            <a:ext cx="10818055" cy="4023360"/>
          </a:xfrm>
        </p:spPr>
        <p:txBody>
          <a:bodyPr>
            <a:normAutofit/>
          </a:bodyPr>
          <a:lstStyle/>
          <a:p>
            <a:pPr marL="806958" lvl="1" indent="-51435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HTML would be simple. </a:t>
            </a:r>
          </a:p>
          <a:p>
            <a:pPr marL="989838" lvl="2" indent="-51435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Some other systems to provide even richer experiences</a:t>
            </a:r>
          </a:p>
          <a:p>
            <a:pPr marL="989838" lvl="2" indent="-514350" algn="just">
              <a:lnSpc>
                <a:spcPct val="107000"/>
              </a:lnSpc>
              <a:spcBef>
                <a:spcPts val="0"/>
              </a:spcBef>
              <a:spcAft>
                <a:spcPts val="800"/>
              </a:spcAft>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CSS (Cascading Style Sheets, which provides for borders, shadows, and animations)</a:t>
            </a:r>
          </a:p>
          <a:p>
            <a:pPr marL="806958" lvl="1" indent="-51435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JavaScript (sophisticated interactivity, with the use of forms or calculations).</a:t>
            </a:r>
          </a:p>
          <a:p>
            <a:pPr marL="806958" lvl="1" indent="-51435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RPA must deal with such systems to work effectively. </a:t>
            </a:r>
          </a:p>
          <a:p>
            <a:pPr marL="806958" lvl="1" indent="-51435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RPA will have to take actions like identify the commands and tags to automate tasks.</a:t>
            </a:r>
          </a:p>
          <a:p>
            <a:pPr mar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3946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Programming Languages and Low Code</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506437" y="1845734"/>
            <a:ext cx="11226018" cy="4023360"/>
          </a:xfrm>
        </p:spPr>
        <p:txBody>
          <a:bodyPr>
            <a:normAutofit/>
          </a:bodyPr>
          <a:lstStyle/>
          <a:p>
            <a:pPr marL="806958" lvl="1" indent="-51435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Programming language allows to instruct a computer to take actions. </a:t>
            </a:r>
          </a:p>
          <a:p>
            <a:pPr marL="806958" lvl="1" indent="-51435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The commands generally use ordinary words like IF, Do, While, and Then. </a:t>
            </a:r>
          </a:p>
          <a:p>
            <a:pPr marL="806958" lvl="1" indent="-51435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To use an RPA system, you must use some code – but it’s not particularly difficult. It’s known as </a:t>
            </a:r>
            <a:r>
              <a:rPr lang="en-US" sz="2200" b="1" dirty="0">
                <a:latin typeface="Calibri" panose="020F0502020204030204" pitchFamily="34" charset="0"/>
                <a:cs typeface="Times New Roman" panose="02020603050405020304" pitchFamily="18" charset="0"/>
              </a:rPr>
              <a:t>low code</a:t>
            </a:r>
            <a:r>
              <a:rPr lang="en-US" sz="2200" dirty="0">
                <a:latin typeface="Calibri" panose="020F0502020204030204" pitchFamily="34" charset="0"/>
                <a:cs typeface="Times New Roman" panose="02020603050405020304" pitchFamily="18" charset="0"/>
              </a:rPr>
              <a:t>. It is about using minimal manual input.</a:t>
            </a:r>
          </a:p>
          <a:p>
            <a:pPr marL="806958" lvl="1" indent="-51435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To do low code correctly, you will need to understand certain types of workflows and approaches.</a:t>
            </a:r>
          </a:p>
          <a:p>
            <a:pPr marL="400050" marR="0" indent="-400050">
              <a:lnSpc>
                <a:spcPct val="107000"/>
              </a:lnSpc>
              <a:spcBef>
                <a:spcPts val="0"/>
              </a:spcBef>
              <a:spcAft>
                <a:spcPts val="800"/>
              </a:spcAft>
              <a:buFont typeface="+mj-lt"/>
              <a:buAutoNum type="romanU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090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OCR (Optical Character Recognition)</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393895" y="1845733"/>
            <a:ext cx="11408899" cy="4498795"/>
          </a:xfrm>
        </p:spPr>
        <p:txBody>
          <a:bodyPr>
            <a:normAutofit/>
          </a:bodyPr>
          <a:lstStyle/>
          <a:p>
            <a:pPr marL="0" marR="0" indent="0">
              <a:lnSpc>
                <a:spcPct val="107000"/>
              </a:lnSpc>
              <a:spcBef>
                <a:spcPts val="0"/>
              </a:spcBef>
              <a:spcAft>
                <a:spcPts val="800"/>
              </a:spcAft>
              <a:buNone/>
            </a:pPr>
            <a:r>
              <a:rPr lang="en-US" sz="2400" b="1" dirty="0">
                <a:latin typeface="Calibri" panose="020F0502020204030204" pitchFamily="34" charset="0"/>
                <a:cs typeface="Times New Roman" panose="02020603050405020304" pitchFamily="18" charset="0"/>
              </a:rPr>
              <a:t>Key feature for an RPA platform is OCR </a:t>
            </a:r>
            <a:r>
              <a:rPr lang="en-US" sz="2400" dirty="0">
                <a:latin typeface="Calibri" panose="020F0502020204030204" pitchFamily="34" charset="0"/>
                <a:cs typeface="Times New Roman" panose="02020603050405020304" pitchFamily="18" charset="0"/>
              </a:rPr>
              <a:t>(Optical Character Recognition)</a:t>
            </a:r>
          </a:p>
          <a:p>
            <a:pPr marL="0" marR="0" indent="0">
              <a:lnSpc>
                <a:spcPct val="107000"/>
              </a:lnSpc>
              <a:spcBef>
                <a:spcPts val="0"/>
              </a:spcBef>
              <a:spcAft>
                <a:spcPts val="800"/>
              </a:spcAft>
              <a:buNone/>
            </a:pPr>
            <a:r>
              <a:rPr lang="en-US" sz="2400" b="1" dirty="0">
                <a:latin typeface="Calibri" panose="020F0502020204030204" pitchFamily="34" charset="0"/>
                <a:cs typeface="Times New Roman" panose="02020603050405020304" pitchFamily="18" charset="0"/>
              </a:rPr>
              <a:t>Two parts: </a:t>
            </a:r>
            <a:r>
              <a:rPr lang="en-US" sz="2400" dirty="0">
                <a:latin typeface="Calibri" panose="020F0502020204030204" pitchFamily="34" charset="0"/>
                <a:cs typeface="Times New Roman" panose="02020603050405020304" pitchFamily="18" charset="0"/>
              </a:rPr>
              <a:t>a document scanner (like your smartphone) and software to recognize text. </a:t>
            </a:r>
          </a:p>
          <a:p>
            <a:pPr marL="0" marR="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There are many challenges with effective OCR scanning:</a:t>
            </a:r>
          </a:p>
          <a:p>
            <a:pPr marL="25146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The size of a font</a:t>
            </a:r>
          </a:p>
          <a:p>
            <a:pPr marL="25146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The shape of the text</a:t>
            </a:r>
          </a:p>
          <a:p>
            <a:pPr marL="25146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The skewness (is the text rotated or slanted?)</a:t>
            </a:r>
          </a:p>
          <a:p>
            <a:pPr marL="25146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Blurred or degraded text</a:t>
            </a:r>
          </a:p>
          <a:p>
            <a:pPr marL="25146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Background noise</a:t>
            </a:r>
          </a:p>
          <a:p>
            <a:pPr marL="25146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Understanding different languages</a:t>
            </a:r>
          </a:p>
        </p:txBody>
      </p:sp>
    </p:spTree>
    <p:extLst>
      <p:ext uri="{BB962C8B-B14F-4D97-AF65-F5344CB8AC3E}">
        <p14:creationId xmlns:p14="http://schemas.microsoft.com/office/powerpoint/2010/main" val="3151077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OCR (Optical Character Recognition)</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590843" y="1845734"/>
            <a:ext cx="11113477" cy="4023360"/>
          </a:xfrm>
        </p:spPr>
        <p:txBody>
          <a:bodyPr>
            <a:normAutofit lnSpcReduction="10000"/>
          </a:bodyPr>
          <a:lstStyle/>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OCR can better capture the workflows by recognizing words and other visuals on the screen. </a:t>
            </a:r>
          </a:p>
          <a:p>
            <a:pPr marR="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Something else: </a:t>
            </a:r>
            <a:r>
              <a:rPr lang="en-US" sz="2400" dirty="0">
                <a:latin typeface="Calibri" panose="020F0502020204030204" pitchFamily="34" charset="0"/>
                <a:cs typeface="Times New Roman" panose="02020603050405020304" pitchFamily="18" charset="0"/>
              </a:rPr>
              <a:t>Automation involves large numbers of documents. OCR will greatly improve the processing (processing a loan). </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Finally, even though RPA systems may have their own OCR, this may not necessarily be enough. Some industries such as healthcare, insurance, government and banking, still rely heavily on handwritten forms – which is time-consuming and costly.</a:t>
            </a:r>
          </a:p>
          <a:p>
            <a:pPr algn="jus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Some OCR systems that can help, such as </a:t>
            </a:r>
            <a:r>
              <a:rPr lang="en-US" sz="2400" b="1" dirty="0" err="1">
                <a:latin typeface="Calibri" panose="020F0502020204030204" pitchFamily="34" charset="0"/>
                <a:cs typeface="Times New Roman" panose="02020603050405020304" pitchFamily="18" charset="0"/>
              </a:rPr>
              <a:t>HyperScience</a:t>
            </a:r>
            <a:r>
              <a:rPr lang="en-US" sz="2400" dirty="0">
                <a:latin typeface="Calibri" panose="020F0502020204030204" pitchFamily="34" charset="0"/>
                <a:cs typeface="Times New Roman" panose="02020603050405020304" pitchFamily="18" charset="0"/>
              </a:rPr>
              <a:t>. The software leverages Machine Learning (ML) technology to quickly and accurately extract the information (understanding cursive writing). </a:t>
            </a:r>
          </a:p>
        </p:txBody>
      </p:sp>
    </p:spTree>
    <p:extLst>
      <p:ext uri="{BB962C8B-B14F-4D97-AF65-F5344CB8AC3E}">
        <p14:creationId xmlns:p14="http://schemas.microsoft.com/office/powerpoint/2010/main" val="186849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Databases</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478302" y="1845734"/>
            <a:ext cx="11296356" cy="4023360"/>
          </a:xfrm>
        </p:spPr>
        <p:txBody>
          <a:bodyPr>
            <a:normAutofit lnSpcReduction="10000"/>
          </a:bodyPr>
          <a:lstStyle/>
          <a:p>
            <a:pPr marL="0" marR="0" indent="0" algn="just">
              <a:lnSpc>
                <a:spcPct val="107000"/>
              </a:lnSpc>
              <a:spcBef>
                <a:spcPts val="0"/>
              </a:spcBef>
              <a:spcAft>
                <a:spcPts val="800"/>
              </a:spcAft>
              <a:buNone/>
            </a:pPr>
            <a:r>
              <a:rPr lang="en-US" sz="2400" b="1" dirty="0">
                <a:latin typeface="Calibri" panose="020F0502020204030204" pitchFamily="34" charset="0"/>
                <a:cs typeface="Times New Roman" panose="02020603050405020304" pitchFamily="18" charset="0"/>
              </a:rPr>
              <a:t>Heart of most applications : </a:t>
            </a:r>
            <a:r>
              <a:rPr lang="en-US" sz="2400" dirty="0">
                <a:latin typeface="Calibri" panose="020F0502020204030204" pitchFamily="34" charset="0"/>
                <a:cs typeface="Times New Roman" panose="02020603050405020304" pitchFamily="18" charset="0"/>
              </a:rPr>
              <a:t>which stores data that can be searched and updated</a:t>
            </a:r>
          </a:p>
          <a:p>
            <a:pPr marL="0" marR="0" indent="0" algn="just">
              <a:lnSpc>
                <a:spcPct val="107000"/>
              </a:lnSpc>
              <a:spcBef>
                <a:spcPts val="0"/>
              </a:spcBef>
              <a:spcAft>
                <a:spcPts val="800"/>
              </a:spcAft>
              <a:buNone/>
            </a:pPr>
            <a:r>
              <a:rPr lang="en-US" sz="2400" dirty="0">
                <a:latin typeface="Calibri" panose="020F0502020204030204" pitchFamily="34" charset="0"/>
                <a:cs typeface="Times New Roman" panose="02020603050405020304" pitchFamily="18" charset="0"/>
              </a:rPr>
              <a:t>Dominant form is the relational database – developed in 1970 by IBM researcher</a:t>
            </a:r>
          </a:p>
          <a:p>
            <a:pPr marL="0" marR="0" indent="0" algn="just">
              <a:lnSpc>
                <a:spcPct val="107000"/>
              </a:lnSpc>
              <a:spcBef>
                <a:spcPts val="0"/>
              </a:spcBef>
              <a:spcAft>
                <a:spcPts val="800"/>
              </a:spcAft>
              <a:buNone/>
            </a:pPr>
            <a:r>
              <a:rPr lang="en-US" sz="2400" dirty="0">
                <a:latin typeface="Calibri" panose="020F0502020204030204" pitchFamily="34" charset="0"/>
                <a:cs typeface="Times New Roman" panose="02020603050405020304" pitchFamily="18" charset="0"/>
              </a:rPr>
              <a:t>To interact, scripting language </a:t>
            </a:r>
            <a:r>
              <a:rPr lang="en-US" sz="2400" b="1" dirty="0">
                <a:latin typeface="Calibri" panose="020F0502020204030204" pitchFamily="34" charset="0"/>
                <a:cs typeface="Times New Roman" panose="02020603050405020304" pitchFamily="18" charset="0"/>
              </a:rPr>
              <a:t>SQL</a:t>
            </a:r>
          </a:p>
          <a:p>
            <a:pPr marL="0" marR="0" indent="0" algn="just">
              <a:lnSpc>
                <a:spcPct val="107000"/>
              </a:lnSpc>
              <a:spcBef>
                <a:spcPts val="0"/>
              </a:spcBef>
              <a:spcAft>
                <a:spcPts val="800"/>
              </a:spcAft>
              <a:buNone/>
            </a:pPr>
            <a:r>
              <a:rPr lang="en-US" sz="2400" dirty="0">
                <a:latin typeface="Calibri" panose="020F0502020204030204" pitchFamily="34" charset="0"/>
                <a:cs typeface="Times New Roman" panose="02020603050405020304" pitchFamily="18" charset="0"/>
              </a:rPr>
              <a:t>Drawbacks</a:t>
            </a:r>
          </a:p>
          <a:p>
            <a:pPr lvl="1" algn="just">
              <a:lnSpc>
                <a:spcPct val="107000"/>
              </a:lnSpc>
              <a:spcBef>
                <a:spcPts val="0"/>
              </a:spcBef>
              <a:spcAft>
                <a:spcPts val="800"/>
              </a:spcAft>
              <a:buFont typeface="Wingdings" panose="05000000000000000000" pitchFamily="2" charset="2"/>
              <a:buChar char="Ø"/>
            </a:pPr>
            <a:r>
              <a:rPr lang="en-US" sz="2200" b="1" dirty="0">
                <a:latin typeface="Calibri" panose="020F0502020204030204" pitchFamily="34" charset="0"/>
                <a:cs typeface="Times New Roman" panose="02020603050405020304" pitchFamily="18" charset="0"/>
              </a:rPr>
              <a:t>Data extension: </a:t>
            </a:r>
            <a:r>
              <a:rPr lang="en-US" sz="2200" dirty="0">
                <a:latin typeface="Calibri" panose="020F0502020204030204" pitchFamily="34" charset="0"/>
                <a:cs typeface="Times New Roman" panose="02020603050405020304" pitchFamily="18" charset="0"/>
              </a:rPr>
              <a:t>growing number of tables that get proliferated across the organization. Difficult to centralize the data, which can make it challenging to get a holistic view.</a:t>
            </a:r>
          </a:p>
          <a:p>
            <a:pPr lvl="1" algn="just">
              <a:lnSpc>
                <a:spcPct val="107000"/>
              </a:lnSpc>
              <a:spcBef>
                <a:spcPts val="0"/>
              </a:spcBef>
              <a:spcAft>
                <a:spcPts val="800"/>
              </a:spcAft>
              <a:buFont typeface="Wingdings" panose="05000000000000000000" pitchFamily="2" charset="2"/>
              <a:buChar char="Ø"/>
            </a:pPr>
            <a:r>
              <a:rPr lang="en-US" sz="2200" b="1" dirty="0">
                <a:latin typeface="Calibri" panose="020F0502020204030204" pitchFamily="34" charset="0"/>
                <a:cs typeface="Times New Roman" panose="02020603050405020304" pitchFamily="18" charset="0"/>
              </a:rPr>
              <a:t>Not cheap</a:t>
            </a:r>
          </a:p>
          <a:p>
            <a:pPr lvl="1"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cs typeface="Times New Roman" panose="02020603050405020304" pitchFamily="18" charset="0"/>
              </a:rPr>
              <a:t>More difficult to process the data with new technologies(cloud computing and real-time mobile applications)</a:t>
            </a:r>
          </a:p>
          <a:p>
            <a:pPr marL="0" marR="0" indent="0" algn="just">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33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What Is RPA? : </a:t>
            </a:r>
            <a:r>
              <a:rPr lang="en-US" b="1" dirty="0">
                <a:latin typeface="Calibri" panose="020F0502020204030204" pitchFamily="34" charset="0"/>
                <a:cs typeface="Times New Roman" panose="02020603050405020304" pitchFamily="18" charset="0"/>
              </a:rPr>
              <a:t>Automation Anywhere</a:t>
            </a:r>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422031" y="1845734"/>
            <a:ext cx="11240086" cy="4023360"/>
          </a:xfrm>
        </p:spPr>
        <p:txBody>
          <a:bodyPr>
            <a:normAutofit fontScale="92500" lnSpcReduction="10000"/>
          </a:bodyPr>
          <a:lstStyle/>
          <a:p>
            <a:pPr marL="749808" marR="0" lvl="1" indent="-457200" algn="just">
              <a:lnSpc>
                <a:spcPct val="107000"/>
              </a:lnSpc>
              <a:spcBef>
                <a:spcPts val="0"/>
              </a:spcBef>
              <a:spcAft>
                <a:spcPts val="800"/>
              </a:spcAft>
              <a:buFont typeface="Wingdings" panose="05000000000000000000" pitchFamily="2" charset="2"/>
              <a:buChar char="Ø"/>
            </a:pPr>
            <a:r>
              <a:rPr lang="en-US" sz="2800" dirty="0">
                <a:latin typeface="Calibri" panose="020F0502020204030204" pitchFamily="34" charset="0"/>
                <a:cs typeface="Times New Roman" panose="02020603050405020304" pitchFamily="18" charset="0"/>
              </a:rPr>
              <a:t>RPA is really as simple – and powerful – as it sounds. </a:t>
            </a:r>
          </a:p>
          <a:p>
            <a:pPr marL="749808" marR="0" lvl="1" indent="-457200" algn="just">
              <a:lnSpc>
                <a:spcPct val="107000"/>
              </a:lnSpc>
              <a:spcBef>
                <a:spcPts val="0"/>
              </a:spcBef>
              <a:spcAft>
                <a:spcPts val="800"/>
              </a:spcAft>
              <a:buFont typeface="Wingdings" panose="05000000000000000000" pitchFamily="2" charset="2"/>
              <a:buChar char="Ø"/>
            </a:pPr>
            <a:r>
              <a:rPr lang="en-US" sz="2800" dirty="0">
                <a:latin typeface="Calibri" panose="020F0502020204030204" pitchFamily="34" charset="0"/>
                <a:cs typeface="Times New Roman" panose="02020603050405020304" pitchFamily="18" charset="0"/>
              </a:rPr>
              <a:t>Robotic Process Automation enables you with tools to create your own software robots to automate any business process. Your ‘bots’ are configurable software set up to perform the tasks you assign and control.</a:t>
            </a:r>
          </a:p>
          <a:p>
            <a:pPr marL="749808" lvl="1" indent="-457200" algn="just">
              <a:lnSpc>
                <a:spcPct val="107000"/>
              </a:lnSpc>
              <a:spcBef>
                <a:spcPts val="0"/>
              </a:spcBef>
              <a:spcAft>
                <a:spcPts val="800"/>
              </a:spcAft>
              <a:buFont typeface="Wingdings" panose="05000000000000000000" pitchFamily="2" charset="2"/>
              <a:buChar char="Ø"/>
            </a:pPr>
            <a:r>
              <a:rPr lang="en-US" sz="2800" dirty="0">
                <a:latin typeface="Calibri" panose="020F0502020204030204" pitchFamily="34" charset="0"/>
                <a:cs typeface="Times New Roman" panose="02020603050405020304" pitchFamily="18" charset="0"/>
              </a:rPr>
              <a:t>“Think of them as your Digital Workforce. Show your bots what to do, then let them do the work. They can interact with any system or application the same way you do. Bots can learn. They can also be cloned. See how they are working and adjust and scale as you see fit. It’s code-free, non-disruptive, and easy</a:t>
            </a:r>
          </a:p>
        </p:txBody>
      </p:sp>
    </p:spTree>
    <p:extLst>
      <p:ext uri="{BB962C8B-B14F-4D97-AF65-F5344CB8AC3E}">
        <p14:creationId xmlns:p14="http://schemas.microsoft.com/office/powerpoint/2010/main" val="2827005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Databases</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647113" y="1845734"/>
            <a:ext cx="11169749" cy="4023360"/>
          </a:xfrm>
        </p:spPr>
        <p:txBody>
          <a:bodyPr>
            <a:normAutofit/>
          </a:bodyPr>
          <a:lstStyle/>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Various alternatives to relational databases. </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Data warehouse that started as an open-source project in late 1990s : the development of </a:t>
            </a:r>
            <a:r>
              <a:rPr lang="en-US" sz="2400" b="1" dirty="0">
                <a:latin typeface="Calibri" panose="020F0502020204030204" pitchFamily="34" charset="0"/>
                <a:cs typeface="Times New Roman" panose="02020603050405020304" pitchFamily="18" charset="0"/>
              </a:rPr>
              <a:t>Hadoop</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Yahoo! used Hadoop to handle the Big Data demands, Later Facebook and Twitter, adopted Hadoop</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Data warehouse could make it possible to get a 360-degree view of data.</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Market has seen lots of growth and change. Companies like Google, Amazon.com, and Microsoft have been investing heavily in data warehouse systems</a:t>
            </a:r>
          </a:p>
          <a:p>
            <a:pPr marR="0" algn="just">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9502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Databases</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745589" y="1845734"/>
            <a:ext cx="10803986" cy="4023360"/>
          </a:xfrm>
        </p:spPr>
        <p:txBody>
          <a:bodyPr>
            <a:normAutofit lnSpcReduction="10000"/>
          </a:bodyPr>
          <a:lstStyle/>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New approaches that gone against the model for relational databases. Like </a:t>
            </a:r>
            <a:r>
              <a:rPr lang="en-US" sz="2400" b="1" dirty="0">
                <a:latin typeface="Calibri" panose="020F0502020204030204" pitchFamily="34" charset="0"/>
                <a:cs typeface="Times New Roman" panose="02020603050405020304" pitchFamily="18" charset="0"/>
              </a:rPr>
              <a:t>MySQL</a:t>
            </a:r>
            <a:r>
              <a:rPr lang="en-US" sz="2400" dirty="0">
                <a:latin typeface="Calibri" panose="020F0502020204030204" pitchFamily="34" charset="0"/>
                <a:cs typeface="Times New Roman" panose="02020603050405020304" pitchFamily="18" charset="0"/>
              </a:rPr>
              <a:t> (by Oracle) and </a:t>
            </a:r>
            <a:r>
              <a:rPr lang="en-US" sz="2400" b="1" dirty="0">
                <a:latin typeface="Calibri" panose="020F0502020204030204" pitchFamily="34" charset="0"/>
                <a:cs typeface="Times New Roman" panose="02020603050405020304" pitchFamily="18" charset="0"/>
              </a:rPr>
              <a:t>PostgreSQL</a:t>
            </a:r>
            <a:r>
              <a:rPr lang="en-US" sz="2400" dirty="0">
                <a:latin typeface="Calibri" panose="020F0502020204030204" pitchFamily="34" charset="0"/>
                <a:cs typeface="Times New Roman" panose="02020603050405020304" pitchFamily="18" charset="0"/>
              </a:rPr>
              <a:t>.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Next-generation database technology: </a:t>
            </a:r>
            <a:r>
              <a:rPr lang="en-US" sz="2400" b="1" dirty="0">
                <a:latin typeface="Calibri" panose="020F0502020204030204" pitchFamily="34" charset="0"/>
                <a:cs typeface="Times New Roman" panose="02020603050405020304" pitchFamily="18" charset="0"/>
              </a:rPr>
              <a:t>NoSQL. </a:t>
            </a:r>
            <a:r>
              <a:rPr lang="en-US" sz="2400" dirty="0">
                <a:latin typeface="Calibri" panose="020F0502020204030204" pitchFamily="34" charset="0"/>
                <a:cs typeface="Times New Roman" panose="02020603050405020304" pitchFamily="18" charset="0"/>
              </a:rPr>
              <a:t>An open-source project and saw tremendous growth.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MongoDB has 14,200 customers across 100 countries and there have been over 70 million downloads</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NoSQL is based on a document model that can handle huge amounts of data at petabyte scale.</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Transition of databases to the cloud</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2455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a:xfrm>
            <a:off x="1097279" y="286603"/>
            <a:ext cx="10592973" cy="1450757"/>
          </a:xfrm>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APIs (Application Programming Interfaces)</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R="0">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API : </a:t>
            </a:r>
            <a:r>
              <a:rPr lang="en-US" sz="2400" dirty="0">
                <a:latin typeface="Calibri" panose="020F0502020204030204" pitchFamily="34" charset="0"/>
                <a:cs typeface="Times New Roman" panose="02020603050405020304" pitchFamily="18" charset="0"/>
              </a:rPr>
              <a:t>Software that connects two applications.  </a:t>
            </a:r>
          </a:p>
          <a:p>
            <a:pPr marR="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APIs are universal in enterprise environments since they are so effective. Most common structure is REST (representational state transfer) API.</a:t>
            </a:r>
          </a:p>
          <a:p>
            <a:pPr marR="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APIs can be used as a form of automation. </a:t>
            </a:r>
          </a:p>
          <a:p>
            <a:pPr marR="0">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The technology requires having people with technical backgrounds</a:t>
            </a:r>
          </a:p>
          <a:p>
            <a:pPr marR="0">
              <a:lnSpc>
                <a:spcPct val="107000"/>
              </a:lnSpc>
              <a:spcBef>
                <a:spcPts val="0"/>
              </a:spcBef>
              <a:spcAft>
                <a:spcPts val="800"/>
              </a:spcAf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8267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a:xfrm>
            <a:off x="1097280" y="286603"/>
            <a:ext cx="10592972" cy="1450757"/>
          </a:xfrm>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APIs (Application Programming Interfaces)</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534572" y="1845734"/>
            <a:ext cx="11310425" cy="4023360"/>
          </a:xfrm>
        </p:spPr>
        <p:txBody>
          <a:bodyPr>
            <a:normAutofit/>
          </a:bodyPr>
          <a:lstStyle/>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The development of an API can take time and require complex integration. </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Off-the-shelf APIs also available</a:t>
            </a:r>
          </a:p>
          <a:p>
            <a:pPr marR="0" algn="just">
              <a:lnSpc>
                <a:spcPct val="107000"/>
              </a:lnSpc>
              <a:spcBef>
                <a:spcPts val="0"/>
              </a:spcBef>
              <a:spcAft>
                <a:spcPts val="800"/>
              </a:spcAft>
              <a:buFont typeface="Wingdings" panose="05000000000000000000" pitchFamily="2" charset="2"/>
              <a:buChar char="Ø"/>
            </a:pPr>
            <a:r>
              <a:rPr lang="en-US" sz="2400" b="1" dirty="0">
                <a:latin typeface="Calibri" panose="020F0502020204030204" pitchFamily="34" charset="0"/>
                <a:cs typeface="Times New Roman" panose="02020603050405020304" pitchFamily="18" charset="0"/>
              </a:rPr>
              <a:t>Issues : </a:t>
            </a:r>
            <a:r>
              <a:rPr lang="en-US" sz="2400" dirty="0">
                <a:latin typeface="Calibri" panose="020F0502020204030204" pitchFamily="34" charset="0"/>
                <a:cs typeface="Times New Roman" panose="02020603050405020304" pitchFamily="18" charset="0"/>
              </a:rPr>
              <a:t>metering, which means that you may be limited to a certain number of requests per day or hour. Or may be higher pricing. </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APIs can have bugs and glitches, especially in complex IT environments.</a:t>
            </a:r>
          </a:p>
          <a:p>
            <a:pPr marR="0"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RPA is alternative to API. RPA development is easier and is less of a need for integration.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5360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EEB15AC-7CE5-4F55-95B8-749149944A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36170" y="3597814"/>
            <a:ext cx="3949505" cy="2729132"/>
          </a:xfrm>
          <a:prstGeom prst="rect">
            <a:avLst/>
          </a:prstGeom>
          <a:noFill/>
          <a:ln>
            <a:noFill/>
          </a:ln>
        </p:spPr>
      </p:pic>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AI (Artificial Intelligence)	</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464234" y="1845734"/>
            <a:ext cx="11141612" cy="4023360"/>
          </a:xfrm>
        </p:spPr>
        <p:txBody>
          <a:bodyPr>
            <a:normAutofit/>
          </a:bodyPr>
          <a:lstStyle/>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Typical RPA system does not have much AI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AI gets more powerful and accessible, RPA will increasingly start to use this powerful technology </a:t>
            </a:r>
          </a:p>
          <a:p>
            <a:pPr algn="just">
              <a:lnSpc>
                <a:spcPct val="107000"/>
              </a:lnSpc>
              <a:spcBef>
                <a:spcPts val="0"/>
              </a:spcBef>
              <a:spcAft>
                <a:spcPts val="800"/>
              </a:spcAft>
              <a:buFont typeface="Wingdings" panose="05000000000000000000" pitchFamily="2" charset="2"/>
              <a:buChar char="Ø"/>
            </a:pPr>
            <a:r>
              <a:rPr lang="en-US" sz="2400" dirty="0">
                <a:latin typeface="Calibri" panose="020F0502020204030204" pitchFamily="34" charset="0"/>
                <a:cs typeface="Times New Roman" panose="02020603050405020304" pitchFamily="18" charset="0"/>
              </a:rPr>
              <a:t>AI is a software that downs large amounts of data that is processed with sophisticated algorithms that help answer questions, detect patterns, or learn.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059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AI (Artificial Intelligence)	</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422031" y="1955409"/>
            <a:ext cx="11465169" cy="3441391"/>
          </a:xfrm>
          <a:prstGeom prst="rect">
            <a:avLst/>
          </a:prstGeom>
          <a:noFill/>
        </p:spPr>
        <p:txBody>
          <a:bodyPr wrap="square" rtlCol="0">
            <a:spAutoFit/>
          </a:bodyPr>
          <a:lstStyle/>
          <a:p>
            <a:pPr marL="91440" indent="-91440" algn="just" defTabSz="914400">
              <a:lnSpc>
                <a:spcPct val="107000"/>
              </a:lnSpc>
              <a:spcAft>
                <a:spcPts val="800"/>
              </a:spcAft>
              <a:buClr>
                <a:schemeClr val="accent1"/>
              </a:buClr>
              <a:buSzPct val="100000"/>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Machine Learning(ML) :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Computer can learn and improve by processing data without having to be explicitly programmed. ML is oldest forms of AI, uses traditional statistical methods like k-nearest neighbor (k-NN) and the naive Bayes classifier</a:t>
            </a:r>
          </a:p>
          <a:p>
            <a:pPr marL="91440" indent="-91440" algn="just" defTabSz="914400">
              <a:lnSpc>
                <a:spcPct val="107000"/>
              </a:lnSpc>
              <a:spcAft>
                <a:spcPts val="800"/>
              </a:spcAft>
              <a:buClr>
                <a:schemeClr val="accent1"/>
              </a:buClr>
              <a:buSzPct val="100000"/>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Deep learning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is about using so-called neural networks – such as recurrent neural networks (RNNs), convolutional neural networks (CNNs), and generative adversarial networks (GANs) – to find patterns that humans often cannot detect.</a:t>
            </a:r>
          </a:p>
          <a:p>
            <a:pPr marL="91440" indent="-91440" algn="just" defTabSz="914400">
              <a:lnSpc>
                <a:spcPct val="107000"/>
              </a:lnSpc>
              <a:spcAft>
                <a:spcPts val="800"/>
              </a:spcAft>
              <a:buClr>
                <a:schemeClr val="accent1"/>
              </a:buClr>
              <a:buSzPct val="100000"/>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NLP (Natural Language Processing):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This is AI that helps understand conversations. Some examples are Siri, Cortana, and Alexa</a:t>
            </a:r>
          </a:p>
        </p:txBody>
      </p:sp>
      <p:pic>
        <p:nvPicPr>
          <p:cNvPr id="6" name="Picture 5" descr="Diagram&#10;&#10;Description automatically generated">
            <a:extLst>
              <a:ext uri="{FF2B5EF4-FFF2-40B4-BE49-F238E27FC236}">
                <a16:creationId xmlns:a16="http://schemas.microsoft.com/office/drawing/2014/main" id="{5BFF5A53-915D-4AC9-99D5-376AFA5B4C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71914" y="178229"/>
            <a:ext cx="3315286" cy="1450757"/>
          </a:xfrm>
          <a:prstGeom prst="rect">
            <a:avLst/>
          </a:prstGeom>
          <a:noFill/>
          <a:ln>
            <a:noFill/>
          </a:ln>
        </p:spPr>
      </p:pic>
    </p:spTree>
    <p:extLst>
      <p:ext uri="{BB962C8B-B14F-4D97-AF65-F5344CB8AC3E}">
        <p14:creationId xmlns:p14="http://schemas.microsoft.com/office/powerpoint/2010/main" val="2672018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AI (Artificial Intelligence)	</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647114" y="1955409"/>
            <a:ext cx="11015003" cy="3668633"/>
          </a:xfrm>
          <a:prstGeom prst="rect">
            <a:avLst/>
          </a:prstGeom>
          <a:noFill/>
        </p:spPr>
        <p:txBody>
          <a:bodyPr wrap="square" rtlCol="0">
            <a:spAutoFit/>
          </a:bodyPr>
          <a:lstStyle/>
          <a:p>
            <a:pPr algn="just"/>
            <a:r>
              <a:rPr lang="en-US" sz="2400" dirty="0">
                <a:solidFill>
                  <a:schemeClr val="tx1">
                    <a:lumMod val="75000"/>
                    <a:lumOff val="25000"/>
                  </a:schemeClr>
                </a:solidFill>
                <a:latin typeface="Calibri" panose="020F0502020204030204" pitchFamily="34" charset="0"/>
                <a:cs typeface="Times New Roman" panose="02020603050405020304" pitchFamily="18" charset="0"/>
              </a:rPr>
              <a:t>Drawbacks </a:t>
            </a:r>
          </a:p>
          <a:p>
            <a:pPr marL="800100" lvl="1" indent="-3429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AI :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Data must be cleaned (tedious manual process)</a:t>
            </a:r>
          </a:p>
          <a:p>
            <a:pPr marL="800100" lvl="1" indent="-342900" algn="just">
              <a:lnSpc>
                <a:spcPct val="107000"/>
              </a:lnSpc>
              <a:spcAft>
                <a:spcPts val="800"/>
              </a:spcAf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The science fiction movies exposes strong AI or AGI (artificial general intelligence), in which computers act like humans. </a:t>
            </a:r>
          </a:p>
          <a:p>
            <a:pPr marL="1257300" lvl="2" indent="-342900" algn="just">
              <a:lnSpc>
                <a:spcPct val="107000"/>
              </a:lnSpc>
              <a:spcAft>
                <a:spcPts val="800"/>
              </a:spcAf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Systems can think, engage in conversion, and walk around.</a:t>
            </a:r>
          </a:p>
          <a:p>
            <a:pPr marL="800100" lvl="1" indent="-342900" algn="just">
              <a:lnSpc>
                <a:spcPct val="107000"/>
              </a:lnSpc>
              <a:spcAft>
                <a:spcPts val="800"/>
              </a:spcAf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Weak AI :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the applications are focused on narrow areas(like predict weather or mining insights about customers).</a:t>
            </a:r>
          </a:p>
          <a:p>
            <a:endParaRPr lang="en-US"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2480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AI (Artificial Intelligence)	</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365760" y="1955409"/>
            <a:ext cx="11535508" cy="4062651"/>
          </a:xfrm>
          <a:prstGeom prst="rect">
            <a:avLst/>
          </a:prstGeom>
          <a:noFill/>
        </p:spPr>
        <p:txBody>
          <a:bodyPr wrap="square" rtlCol="0">
            <a:spAutoFit/>
          </a:bodyPr>
          <a:lstStyle/>
          <a:p>
            <a:pPr algn="just"/>
            <a:r>
              <a:rPr lang="en-US" sz="2400" b="1" dirty="0">
                <a:solidFill>
                  <a:schemeClr val="tx1">
                    <a:lumMod val="75000"/>
                    <a:lumOff val="25000"/>
                  </a:schemeClr>
                </a:solidFill>
                <a:latin typeface="Calibri" panose="020F0502020204030204" pitchFamily="34" charset="0"/>
                <a:cs typeface="Times New Roman" panose="02020603050405020304" pitchFamily="18" charset="0"/>
              </a:rPr>
              <a:t>Major issues</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Bias :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According to IBM: “Bad data can contain implicit racial, gender, or ideological biases”. Many AI systems will continue to be trained using bad data, making an ongoing problem</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Causation: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Humans have a strong grasp of this (hammer to hit a glass)</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Common Sense: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Human does not have to process many cases to understand certain rules (AI problem with ambiguity and the lack of useful data for infinite use cases)</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Black Box :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Deep learning can have an enormous number of layers and parameters. Nearly impossible for a person to understand why the model is generating certain results. </a:t>
            </a:r>
          </a:p>
          <a:p>
            <a:pPr algn="just"/>
            <a:endParaRPr lang="en-US" dirty="0"/>
          </a:p>
        </p:txBody>
      </p:sp>
    </p:spTree>
    <p:extLst>
      <p:ext uri="{BB962C8B-B14F-4D97-AF65-F5344CB8AC3E}">
        <p14:creationId xmlns:p14="http://schemas.microsoft.com/office/powerpoint/2010/main" val="2730430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AI (Artificial Intelligence)	</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379828" y="1955409"/>
            <a:ext cx="11521440" cy="4524315"/>
          </a:xfrm>
          <a:prstGeom prst="rect">
            <a:avLst/>
          </a:prstGeom>
          <a:noFill/>
        </p:spPr>
        <p:txBody>
          <a:bodyPr wrap="square" rtlCol="0">
            <a:spAutoFit/>
          </a:bodyPr>
          <a:lstStyle/>
          <a:p>
            <a:pPr lvl="1" algn="just"/>
            <a:r>
              <a:rPr lang="en-US" sz="2400" b="1" dirty="0">
                <a:solidFill>
                  <a:schemeClr val="tx1">
                    <a:lumMod val="75000"/>
                    <a:lumOff val="25000"/>
                  </a:schemeClr>
                </a:solidFill>
                <a:latin typeface="Calibri" panose="020F0502020204030204" pitchFamily="34" charset="0"/>
                <a:cs typeface="Times New Roman" panose="02020603050405020304" pitchFamily="18" charset="0"/>
              </a:rPr>
              <a:t>Major issues</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Comprehension :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AI system cannot truly understand what it is reading or observing</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Static</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 Deep learning has been mostly useful with constrained environments, such as with board games. There is a defined set of dimensions, objects, and rules (the real world is much more dynamic, open-ended, and chaotic.)</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Conceptual Thinking: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AI cannot understand abstract ideas like justice, misery, or happiness. Lack of imagination and creativity</a:t>
            </a:r>
          </a:p>
          <a:p>
            <a:pPr marL="914400" lvl="1" indent="-4572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Brain:</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 A typical brain has 86 billion neurons and trillions of synapses. It only needs 50 watts a day to run.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7439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AI (Artificial Intelligence)	</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588498" y="1845734"/>
            <a:ext cx="11228364" cy="422263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AI and RPA</a:t>
            </a:r>
          </a:p>
          <a:p>
            <a:pPr marL="342900" marR="0" indent="-342900" algn="just">
              <a:lnSpc>
                <a:spcPct val="107000"/>
              </a:lnSpc>
              <a:spcBef>
                <a:spcPts val="0"/>
              </a:spcBef>
              <a:spcAft>
                <a:spcPts val="800"/>
              </a:spcAf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two main types of data:</a:t>
            </a:r>
          </a:p>
          <a:p>
            <a:pPr marL="342900" marR="0" indent="-342900" algn="just">
              <a:lnSpc>
                <a:spcPct val="107000"/>
              </a:lnSpc>
              <a:spcBef>
                <a:spcPts val="0"/>
              </a:spcBef>
              <a:spcAft>
                <a:spcPts val="800"/>
              </a:spcAf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Structured Data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 formatted (social security numbers, addresses, etc.) that can be stored in a relational database or spreadsheet.</a:t>
            </a:r>
          </a:p>
          <a:p>
            <a:pPr marL="342900" marR="0" indent="-342900" algn="just">
              <a:lnSpc>
                <a:spcPct val="107000"/>
              </a:lnSpc>
              <a:spcBef>
                <a:spcPts val="0"/>
              </a:spcBef>
              <a:spcAft>
                <a:spcPts val="800"/>
              </a:spcAf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Unstructured Data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 Unformatted (images, videos, voicemails, PDFs, e-mails, and audio files).</a:t>
            </a:r>
          </a:p>
          <a:p>
            <a:pPr marL="342900" indent="-342900" algn="jus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RPA uses structured data (30% of what’s available in a typical organization)</a:t>
            </a:r>
          </a:p>
          <a:p>
            <a:pPr marL="342900" indent="-342900" algn="jus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with AI, an RPA system will be more effective, able to process unstructured data</a:t>
            </a:r>
          </a:p>
          <a:p>
            <a:pPr marL="342900" indent="-342900" algn="jus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Benefits: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judgement, the use of reasoning, and the detection of highly complex patterns</a:t>
            </a:r>
          </a:p>
        </p:txBody>
      </p:sp>
    </p:spTree>
    <p:extLst>
      <p:ext uri="{BB962C8B-B14F-4D97-AF65-F5344CB8AC3E}">
        <p14:creationId xmlns:p14="http://schemas.microsoft.com/office/powerpoint/2010/main" val="12746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What Is RPA? : PEGA</a:t>
            </a:r>
            <a:endParaRPr lang="en-US" dirty="0"/>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590843" y="1845734"/>
            <a:ext cx="11057205" cy="4023360"/>
          </a:xfrm>
        </p:spPr>
        <p:txBody>
          <a:bodyPr>
            <a:normAutofit/>
          </a:bodyPr>
          <a:lstStyle/>
          <a:p>
            <a:pPr marL="749808" lvl="1" indent="-457200" algn="just">
              <a:lnSpc>
                <a:spcPct val="107000"/>
              </a:lnSpc>
              <a:spcBef>
                <a:spcPts val="0"/>
              </a:spcBef>
              <a:spcAft>
                <a:spcPts val="800"/>
              </a:spcAft>
              <a:buFont typeface="Wingdings" panose="05000000000000000000" pitchFamily="2" charset="2"/>
              <a:buChar char="Ø"/>
            </a:pPr>
            <a:r>
              <a:rPr lang="en-US" sz="2800" dirty="0">
                <a:latin typeface="Calibri" panose="020F0502020204030204" pitchFamily="34" charset="0"/>
                <a:cs typeface="Times New Roman" panose="02020603050405020304" pitchFamily="18" charset="0"/>
              </a:rPr>
              <a:t>Robotic process automation (RPA) can be a fast, low-risk starting point for automating processes that rely on outdated legacy systems. </a:t>
            </a:r>
          </a:p>
          <a:p>
            <a:pPr marL="749808" lvl="1" indent="-457200" algn="just">
              <a:lnSpc>
                <a:spcPct val="107000"/>
              </a:lnSpc>
              <a:spcBef>
                <a:spcPts val="0"/>
              </a:spcBef>
              <a:spcAft>
                <a:spcPts val="800"/>
              </a:spcAft>
              <a:buFont typeface="Wingdings" panose="05000000000000000000" pitchFamily="2" charset="2"/>
              <a:buChar char="Ø"/>
            </a:pPr>
            <a:r>
              <a:rPr lang="en-US" sz="2800" dirty="0">
                <a:latin typeface="Calibri" panose="020F0502020204030204" pitchFamily="34" charset="0"/>
                <a:cs typeface="Times New Roman" panose="02020603050405020304" pitchFamily="18" charset="0"/>
              </a:rPr>
              <a:t>Bots can pull data from manual systems without APIs into digital processes, ensuring faster and more efficient outcomes</a:t>
            </a:r>
          </a:p>
          <a:p>
            <a:pPr marR="0" indent="-457200">
              <a:lnSpc>
                <a:spcPct val="107000"/>
              </a:lnSpc>
              <a:spcBef>
                <a:spcPts val="0"/>
              </a:spcBef>
              <a:spcAft>
                <a:spcPts val="800"/>
              </a:spcAft>
              <a:buFont typeface="Wingdings" panose="05000000000000000000" pitchFamily="2" charset="2"/>
              <a:buChar char="Ø"/>
            </a:pPr>
            <a:endParaRPr lang="en-U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1102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Cognitive Automation</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647114" y="1955409"/>
            <a:ext cx="11015003" cy="3622658"/>
          </a:xfrm>
          <a:prstGeom prst="rect">
            <a:avLst/>
          </a:prstGeom>
          <a:noFill/>
        </p:spPr>
        <p:txBody>
          <a:bodyPr wrap="square" rtlCol="0">
            <a:spAutoFit/>
          </a:bodyPr>
          <a:lstStyle/>
          <a:p>
            <a:r>
              <a:rPr lang="en-US" b="0" i="0" dirty="0">
                <a:solidFill>
                  <a:srgbClr val="4D5156"/>
                </a:solidFill>
                <a:effectLst/>
                <a:latin typeface="arial" panose="020B0604020202020204" pitchFamily="34" charset="0"/>
              </a:rPr>
              <a:t> </a:t>
            </a:r>
            <a:r>
              <a:rPr lang="en-US" sz="2400" b="0" i="0" dirty="0">
                <a:solidFill>
                  <a:schemeClr val="tx1">
                    <a:lumMod val="75000"/>
                    <a:lumOff val="25000"/>
                  </a:schemeClr>
                </a:solidFill>
                <a:effectLst/>
                <a:latin typeface="Calibri" panose="020F0502020204030204" pitchFamily="34" charset="0"/>
                <a:cs typeface="Times New Roman" panose="02020603050405020304" pitchFamily="18" charset="0"/>
              </a:rPr>
              <a:t>P</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re-trained to automate specific business processes and needs less data </a:t>
            </a:r>
          </a:p>
          <a:p>
            <a:pPr marL="342900" indent="-342900" algn="just">
              <a:lnSpc>
                <a:spcPct val="107000"/>
              </a:lnSpc>
              <a:spcAft>
                <a:spcPts val="800"/>
              </a:spcAf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It’s often confused with AI</a:t>
            </a:r>
          </a:p>
          <a:p>
            <a:pPr marL="342900" indent="-342900" algn="just">
              <a:lnSpc>
                <a:spcPct val="107000"/>
              </a:lnSpc>
              <a:spcAft>
                <a:spcPts val="800"/>
              </a:spcAf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Cognitive automation to be an application of AI</a:t>
            </a:r>
          </a:p>
          <a:p>
            <a:pPr marL="800100" lvl="1" indent="-342900" algn="just">
              <a:lnSpc>
                <a:spcPct val="107000"/>
              </a:lnSpc>
              <a:spcAft>
                <a:spcPts val="800"/>
              </a:spcAf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Focused on automation of the workplace or processes in business. </a:t>
            </a:r>
          </a:p>
          <a:p>
            <a:pPr marL="800100" lvl="1" indent="-342900" algn="just">
              <a:lnSpc>
                <a:spcPct val="107000"/>
              </a:lnSpc>
              <a:spcAft>
                <a:spcPts val="800"/>
              </a:spcAft>
              <a:buFont typeface="Wingdings" panose="05000000000000000000" pitchFamily="2" charset="2"/>
              <a:buChar char="Ø"/>
            </a:pPr>
            <a:r>
              <a:rPr lang="en-US" sz="2400" dirty="0">
                <a:solidFill>
                  <a:schemeClr val="tx1">
                    <a:lumMod val="75000"/>
                    <a:lumOff val="25000"/>
                  </a:schemeClr>
                </a:solidFill>
                <a:latin typeface="Calibri" panose="020F0502020204030204" pitchFamily="34" charset="0"/>
                <a:cs typeface="Times New Roman" panose="02020603050405020304" pitchFamily="18" charset="0"/>
              </a:rPr>
              <a:t>Uses technologies like speech recognition and NLP. </a:t>
            </a:r>
          </a:p>
          <a:p>
            <a:pPr marL="342900" indent="-342900" algn="just">
              <a:lnSpc>
                <a:spcPct val="107000"/>
              </a:lnSpc>
              <a:spcAft>
                <a:spcPts val="800"/>
              </a:spcAft>
              <a:buFont typeface="Wingdings" panose="05000000000000000000" pitchFamily="2" charset="2"/>
              <a:buChar char="Ø"/>
            </a:pPr>
            <a:r>
              <a:rPr lang="en-US" sz="2400" b="1" dirty="0">
                <a:solidFill>
                  <a:schemeClr val="tx1">
                    <a:lumMod val="75000"/>
                    <a:lumOff val="25000"/>
                  </a:schemeClr>
                </a:solidFill>
                <a:latin typeface="Calibri" panose="020F0502020204030204" pitchFamily="34" charset="0"/>
                <a:cs typeface="Times New Roman" panose="02020603050405020304" pitchFamily="18" charset="0"/>
              </a:rPr>
              <a:t>Something else: </a:t>
            </a:r>
            <a:r>
              <a:rPr lang="en-US" sz="2400" dirty="0">
                <a:solidFill>
                  <a:schemeClr val="tx1">
                    <a:lumMod val="75000"/>
                    <a:lumOff val="25000"/>
                  </a:schemeClr>
                </a:solidFill>
                <a:latin typeface="Calibri" panose="020F0502020204030204" pitchFamily="34" charset="0"/>
                <a:cs typeface="Times New Roman" panose="02020603050405020304" pitchFamily="18" charset="0"/>
              </a:rPr>
              <a:t>Unlike other forms of AI, cognitive automation is usually effective with the use of much less data</a:t>
            </a:r>
          </a:p>
          <a:p>
            <a:endParaRPr lang="en-US" dirty="0"/>
          </a:p>
        </p:txBody>
      </p:sp>
    </p:spTree>
    <p:extLst>
      <p:ext uri="{BB962C8B-B14F-4D97-AF65-F5344CB8AC3E}">
        <p14:creationId xmlns:p14="http://schemas.microsoft.com/office/powerpoint/2010/main" val="843883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Agile, Scrum, Kanban, and Waterfall</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1097280" y="1845734"/>
            <a:ext cx="10058400" cy="3134229"/>
          </a:xfrm>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Agile vs Scrum vs Waterfall vs Kanban | Invensis Learning Blog">
            <a:extLst>
              <a:ext uri="{FF2B5EF4-FFF2-40B4-BE49-F238E27FC236}">
                <a16:creationId xmlns:a16="http://schemas.microsoft.com/office/drawing/2014/main" id="{8DAF89C4-C35C-47B7-85EF-7A999FD34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49" y="1839087"/>
            <a:ext cx="8570449" cy="442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1828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Agile, Scrum, Kanban, and Waterfall</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1097280" y="1845734"/>
            <a:ext cx="10058400" cy="3134229"/>
          </a:xfrm>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EEBBFC-EE13-4A73-ABA0-0482F39309DA}"/>
              </a:ext>
            </a:extLst>
          </p:cNvPr>
          <p:cNvSpPr txBox="1"/>
          <p:nvPr/>
        </p:nvSpPr>
        <p:spPr>
          <a:xfrm>
            <a:off x="886265" y="1845733"/>
            <a:ext cx="10396023" cy="2308324"/>
          </a:xfrm>
          <a:prstGeom prst="rect">
            <a:avLst/>
          </a:prstGeom>
          <a:noFill/>
        </p:spPr>
        <p:txBody>
          <a:bodyPr wrap="square">
            <a:spAutoFit/>
          </a:bodyPr>
          <a:lstStyle/>
          <a:p>
            <a:pPr marL="457200" indent="-457200" algn="just" rtl="0">
              <a:buFont typeface="Wingdings" panose="05000000000000000000" pitchFamily="2" charset="2"/>
              <a:buChar char="Ø"/>
            </a:pPr>
            <a:r>
              <a:rPr lang="en-US" sz="2400" b="0" i="0" dirty="0">
                <a:solidFill>
                  <a:srgbClr val="000000"/>
                </a:solidFill>
                <a:effectLst/>
                <a:latin typeface="Graphik"/>
              </a:rPr>
              <a:t>Waterfall works best for projects completed in a linear fashion and does not allow going back to a prior phase.</a:t>
            </a:r>
          </a:p>
          <a:p>
            <a:pPr marL="457200" indent="-457200" algn="just" rtl="0">
              <a:buFont typeface="Wingdings" panose="05000000000000000000" pitchFamily="2" charset="2"/>
              <a:buChar char="Ø"/>
            </a:pPr>
            <a:r>
              <a:rPr lang="en-US" sz="2400" b="0" i="0" dirty="0">
                <a:solidFill>
                  <a:srgbClr val="000000"/>
                </a:solidFill>
                <a:effectLst/>
                <a:latin typeface="Graphik"/>
              </a:rPr>
              <a:t>Agile focuses on adaptive, simultaneous workflows. Agile methods break projects into smaller, iterative periods.</a:t>
            </a:r>
          </a:p>
          <a:p>
            <a:pPr marL="457200" indent="-457200" algn="just" rtl="0">
              <a:buFont typeface="Wingdings" panose="05000000000000000000" pitchFamily="2" charset="2"/>
              <a:buChar char="Ø"/>
            </a:pPr>
            <a:r>
              <a:rPr lang="en-US" sz="2400" b="0" i="0" dirty="0">
                <a:solidFill>
                  <a:srgbClr val="000000"/>
                </a:solidFill>
                <a:effectLst/>
                <a:latin typeface="Graphik"/>
              </a:rPr>
              <a:t>Kanban is primarily concerned with process improvements.</a:t>
            </a:r>
          </a:p>
          <a:p>
            <a:pPr marL="457200" indent="-457200" algn="just" rtl="0">
              <a:buFont typeface="Wingdings" panose="05000000000000000000" pitchFamily="2" charset="2"/>
              <a:buChar char="Ø"/>
            </a:pPr>
            <a:r>
              <a:rPr lang="en-US" sz="2400" b="0" i="0" dirty="0">
                <a:solidFill>
                  <a:srgbClr val="000000"/>
                </a:solidFill>
                <a:effectLst/>
                <a:latin typeface="Graphik"/>
              </a:rPr>
              <a:t>Scrum is concerned with getting more work done faster.</a:t>
            </a:r>
          </a:p>
        </p:txBody>
      </p:sp>
    </p:spTree>
    <p:extLst>
      <p:ext uri="{BB962C8B-B14F-4D97-AF65-F5344CB8AC3E}">
        <p14:creationId xmlns:p14="http://schemas.microsoft.com/office/powerpoint/2010/main" val="346914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Agile, Scrum, Kanban, and Waterfall</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a:xfrm>
            <a:off x="1097280" y="1845734"/>
            <a:ext cx="10058400" cy="3134229"/>
          </a:xfrm>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647114" y="1955409"/>
            <a:ext cx="11015003" cy="3785652"/>
          </a:xfrm>
          <a:prstGeom prst="rect">
            <a:avLst/>
          </a:prstGeom>
          <a:noFill/>
        </p:spPr>
        <p:txBody>
          <a:bodyPr wrap="square" rtlCol="0">
            <a:spAutoFit/>
          </a:bodyPr>
          <a:lstStyle/>
          <a:p>
            <a:pPr marL="457200" indent="-457200" algn="just">
              <a:buFont typeface="Wingdings" panose="05000000000000000000" pitchFamily="2" charset="2"/>
              <a:buChar char="Ø"/>
            </a:pPr>
            <a:r>
              <a:rPr lang="en-US" sz="2400" dirty="0">
                <a:solidFill>
                  <a:srgbClr val="000000"/>
                </a:solidFill>
                <a:latin typeface="Graphik"/>
              </a:rPr>
              <a:t>Software development become more difficult due to emergence of new platforms like the cloud and the hybrid cloud</a:t>
            </a:r>
          </a:p>
          <a:p>
            <a:pPr marL="457200" indent="-457200" algn="just">
              <a:buFont typeface="Wingdings" panose="05000000000000000000" pitchFamily="2" charset="2"/>
              <a:buChar char="Ø"/>
            </a:pPr>
            <a:endParaRPr lang="en-US" sz="2400" dirty="0">
              <a:solidFill>
                <a:srgbClr val="000000"/>
              </a:solidFill>
              <a:latin typeface="Graphik"/>
            </a:endParaRPr>
          </a:p>
          <a:p>
            <a:pPr marL="457200" indent="-457200" algn="just">
              <a:buFont typeface="Wingdings" panose="05000000000000000000" pitchFamily="2" charset="2"/>
              <a:buChar char="Ø"/>
            </a:pPr>
            <a:r>
              <a:rPr lang="en-US" sz="2400" b="1" dirty="0">
                <a:solidFill>
                  <a:srgbClr val="000000"/>
                </a:solidFill>
                <a:latin typeface="Graphik"/>
              </a:rPr>
              <a:t>Agile </a:t>
            </a:r>
            <a:r>
              <a:rPr lang="en-US" sz="2400" dirty="0">
                <a:solidFill>
                  <a:srgbClr val="000000"/>
                </a:solidFill>
                <a:latin typeface="Graphik"/>
              </a:rPr>
              <a:t>was created back in the 1990s. Agile focus on incremental and iterative development, which begins with a detailed plan. This requires much communication across the teams and should involve people from the business side of the organization.</a:t>
            </a:r>
          </a:p>
          <a:p>
            <a:pPr marL="457200" indent="-457200" algn="just">
              <a:buFont typeface="Wingdings" panose="05000000000000000000" pitchFamily="2" charset="2"/>
              <a:buChar char="Ø"/>
            </a:pPr>
            <a:endParaRPr lang="en-US" sz="2400" dirty="0">
              <a:solidFill>
                <a:srgbClr val="000000"/>
              </a:solidFill>
              <a:latin typeface="Graphik"/>
            </a:endParaRPr>
          </a:p>
          <a:p>
            <a:pPr marL="457200" indent="-457200" algn="just">
              <a:buFont typeface="Wingdings" panose="05000000000000000000" pitchFamily="2" charset="2"/>
              <a:buChar char="Ø"/>
            </a:pPr>
            <a:r>
              <a:rPr lang="en-US" sz="2400" dirty="0">
                <a:solidFill>
                  <a:srgbClr val="000000"/>
                </a:solidFill>
                <a:latin typeface="Graphik"/>
              </a:rPr>
              <a:t>Agile has gotten easier because of the emergence of sophisticated technologies like Slack and Zoom that help with collaboration</a:t>
            </a:r>
          </a:p>
        </p:txBody>
      </p:sp>
    </p:spTree>
    <p:extLst>
      <p:ext uri="{BB962C8B-B14F-4D97-AF65-F5344CB8AC3E}">
        <p14:creationId xmlns:p14="http://schemas.microsoft.com/office/powerpoint/2010/main" val="85433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Agile, Scrum, Kanban, and Waterfall</a:t>
            </a:r>
          </a:p>
        </p:txBody>
      </p:sp>
      <p:sp>
        <p:nvSpPr>
          <p:cNvPr id="3" name="Content Placeholder 2">
            <a:extLst>
              <a:ext uri="{FF2B5EF4-FFF2-40B4-BE49-F238E27FC236}">
                <a16:creationId xmlns:a16="http://schemas.microsoft.com/office/drawing/2014/main" id="{3B8B8A8B-2E8B-44F1-8C16-F8CA8ACC9E19}"/>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45C7A2-C5B4-4AA8-A773-F909A9190F3C}"/>
              </a:ext>
            </a:extLst>
          </p:cNvPr>
          <p:cNvSpPr txBox="1"/>
          <p:nvPr/>
        </p:nvSpPr>
        <p:spPr>
          <a:xfrm>
            <a:off x="323558" y="1955409"/>
            <a:ext cx="11535508" cy="3600986"/>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solidFill>
                  <a:srgbClr val="000000"/>
                </a:solidFill>
                <a:latin typeface="Graphik"/>
              </a:rPr>
              <a:t>Scrum: </a:t>
            </a:r>
            <a:r>
              <a:rPr lang="en-US" sz="2400" dirty="0">
                <a:solidFill>
                  <a:srgbClr val="000000"/>
                </a:solidFill>
                <a:latin typeface="Graphik"/>
              </a:rPr>
              <a:t>It is a subset of Agile. But the iterations are done as quick sprints, which may last a week or two. This can help with the momentum of a project but also make a larger project more manageable</a:t>
            </a:r>
          </a:p>
          <a:p>
            <a:pPr marL="342900" indent="-342900" algn="just">
              <a:buFont typeface="Wingdings" panose="05000000000000000000" pitchFamily="2" charset="2"/>
              <a:buChar char="Ø"/>
            </a:pPr>
            <a:r>
              <a:rPr lang="en-US" sz="2400" b="1" dirty="0">
                <a:solidFill>
                  <a:srgbClr val="000000"/>
                </a:solidFill>
                <a:latin typeface="Graphik"/>
              </a:rPr>
              <a:t>Kanban: </a:t>
            </a:r>
            <a:r>
              <a:rPr lang="en-US" sz="2400" dirty="0">
                <a:solidFill>
                  <a:srgbClr val="000000"/>
                </a:solidFill>
                <a:latin typeface="Graphik"/>
              </a:rPr>
              <a:t>Japanese word for visual sign or card. With Kanban, there is the use of visuals to help streamline the process. It is like Agile as there is iterative development.</a:t>
            </a:r>
          </a:p>
          <a:p>
            <a:pPr marL="342900" indent="-342900" algn="just">
              <a:buFont typeface="Wingdings" panose="05000000000000000000" pitchFamily="2" charset="2"/>
              <a:buChar char="Ø"/>
            </a:pPr>
            <a:r>
              <a:rPr lang="en-US" sz="2400" b="1" dirty="0">
                <a:solidFill>
                  <a:srgbClr val="000000"/>
                </a:solidFill>
                <a:latin typeface="Graphik"/>
              </a:rPr>
              <a:t>Waterfall: </a:t>
            </a:r>
            <a:r>
              <a:rPr lang="en-US" sz="2400" dirty="0">
                <a:solidFill>
                  <a:srgbClr val="000000"/>
                </a:solidFill>
                <a:latin typeface="Graphik"/>
              </a:rPr>
              <a:t>Traditional code development model(1970s). This model is  using a structured plan that goes over each step in much detail. It can be tough to make changes, the process can be tedious, and there is often a risk of a project being late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1792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DevOps</a:t>
            </a:r>
          </a:p>
        </p:txBody>
      </p:sp>
      <p:sp>
        <p:nvSpPr>
          <p:cNvPr id="5" name="TextBox 4">
            <a:extLst>
              <a:ext uri="{FF2B5EF4-FFF2-40B4-BE49-F238E27FC236}">
                <a16:creationId xmlns:a16="http://schemas.microsoft.com/office/drawing/2014/main" id="{0545C7A2-C5B4-4AA8-A773-F909A9190F3C}"/>
              </a:ext>
            </a:extLst>
          </p:cNvPr>
          <p:cNvSpPr txBox="1"/>
          <p:nvPr/>
        </p:nvSpPr>
        <p:spPr>
          <a:xfrm>
            <a:off x="647114" y="1871001"/>
            <a:ext cx="11015003" cy="4154984"/>
          </a:xfrm>
          <a:prstGeom prst="rect">
            <a:avLst/>
          </a:prstGeom>
          <a:noFill/>
        </p:spPr>
        <p:txBody>
          <a:bodyPr wrap="square" rtlCol="0">
            <a:spAutoFit/>
          </a:bodyPr>
          <a:lstStyle/>
          <a:p>
            <a:pPr algn="just"/>
            <a:r>
              <a:rPr lang="en-US" sz="2400" b="1" dirty="0">
                <a:solidFill>
                  <a:srgbClr val="000000"/>
                </a:solidFill>
                <a:latin typeface="Graphik"/>
              </a:rPr>
              <a:t>DevOps</a:t>
            </a:r>
            <a:r>
              <a:rPr lang="en-US" sz="2400" dirty="0">
                <a:solidFill>
                  <a:srgbClr val="000000"/>
                </a:solidFill>
                <a:latin typeface="Graphik"/>
              </a:rPr>
              <a:t> has emerged as a critical part of a company’s digital transformation.</a:t>
            </a:r>
          </a:p>
          <a:p>
            <a:pPr algn="just"/>
            <a:r>
              <a:rPr lang="en-US" sz="2400" dirty="0">
                <a:solidFill>
                  <a:srgbClr val="000000"/>
                </a:solidFill>
                <a:latin typeface="Graphik"/>
              </a:rPr>
              <a:t>“</a:t>
            </a:r>
            <a:r>
              <a:rPr lang="en-US" sz="2400" b="1" dirty="0">
                <a:solidFill>
                  <a:srgbClr val="000000"/>
                </a:solidFill>
                <a:latin typeface="Graphik"/>
              </a:rPr>
              <a:t>Dev</a:t>
            </a:r>
            <a:r>
              <a:rPr lang="en-US" sz="2400" dirty="0">
                <a:solidFill>
                  <a:srgbClr val="000000"/>
                </a:solidFill>
                <a:latin typeface="Graphik"/>
              </a:rPr>
              <a:t>”: more than just about coding software. complete application process (project management and quality assurance or QA). </a:t>
            </a:r>
          </a:p>
          <a:p>
            <a:pPr algn="just"/>
            <a:r>
              <a:rPr lang="en-US" sz="2400" dirty="0">
                <a:solidFill>
                  <a:srgbClr val="000000"/>
                </a:solidFill>
                <a:latin typeface="Graphik"/>
              </a:rPr>
              <a:t>“</a:t>
            </a:r>
            <a:r>
              <a:rPr lang="en-US" sz="2400" b="1" dirty="0">
                <a:solidFill>
                  <a:srgbClr val="000000"/>
                </a:solidFill>
                <a:latin typeface="Graphik"/>
              </a:rPr>
              <a:t>Ops</a:t>
            </a:r>
            <a:r>
              <a:rPr lang="en-US" sz="2400" dirty="0">
                <a:solidFill>
                  <a:srgbClr val="000000"/>
                </a:solidFill>
                <a:latin typeface="Graphik"/>
              </a:rPr>
              <a:t>” : which encompasses system engineers and administrators as well as database administrators, network engineers, security experts, and operations staff.</a:t>
            </a:r>
          </a:p>
          <a:p>
            <a:pPr algn="just"/>
            <a:endParaRPr lang="en-US" sz="2400" dirty="0">
              <a:solidFill>
                <a:srgbClr val="000000"/>
              </a:solidFill>
              <a:latin typeface="Graphik"/>
            </a:endParaRPr>
          </a:p>
          <a:p>
            <a:pPr algn="just"/>
            <a:r>
              <a:rPr lang="en-US" sz="2400" dirty="0">
                <a:solidFill>
                  <a:srgbClr val="000000"/>
                </a:solidFill>
                <a:latin typeface="Graphik"/>
              </a:rPr>
              <a:t>DevOps has come about because of some major trends in IT. </a:t>
            </a:r>
          </a:p>
          <a:p>
            <a:pPr marL="800100" lvl="1" indent="-342900" algn="just">
              <a:buFont typeface="Wingdings" panose="05000000000000000000" pitchFamily="2" charset="2"/>
              <a:buChar char="Ø"/>
            </a:pPr>
            <a:r>
              <a:rPr lang="en-US" sz="2400" dirty="0">
                <a:solidFill>
                  <a:srgbClr val="000000"/>
                </a:solidFill>
                <a:latin typeface="Graphik"/>
              </a:rPr>
              <a:t>One is the use of agile development approaches.</a:t>
            </a:r>
          </a:p>
          <a:p>
            <a:pPr marL="800100" lvl="1" indent="-342900" algn="just">
              <a:buFont typeface="Wingdings" panose="05000000000000000000" pitchFamily="2" charset="2"/>
              <a:buChar char="Ø"/>
            </a:pPr>
            <a:r>
              <a:rPr lang="en-US" sz="2400" dirty="0">
                <a:solidFill>
                  <a:srgbClr val="000000"/>
                </a:solidFill>
                <a:latin typeface="Graphik"/>
              </a:rPr>
              <a:t>Realization that organizations need to combine technical and operational staff when introducing new technologies and innovations.</a:t>
            </a:r>
          </a:p>
          <a:p>
            <a:pPr marL="800100" lvl="1" indent="-342900" algn="just">
              <a:buFont typeface="Wingdings" panose="05000000000000000000" pitchFamily="2" charset="2"/>
              <a:buChar char="Ø"/>
            </a:pPr>
            <a:r>
              <a:rPr lang="en-US" sz="2400" dirty="0">
                <a:solidFill>
                  <a:srgbClr val="000000"/>
                </a:solidFill>
                <a:latin typeface="Graphik"/>
              </a:rPr>
              <a:t>DevOps has proven effective in working with cloud computing environments.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2541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Flowcharts</a:t>
            </a:r>
          </a:p>
        </p:txBody>
      </p:sp>
      <p:sp>
        <p:nvSpPr>
          <p:cNvPr id="5" name="TextBox 4">
            <a:extLst>
              <a:ext uri="{FF2B5EF4-FFF2-40B4-BE49-F238E27FC236}">
                <a16:creationId xmlns:a16="http://schemas.microsoft.com/office/drawing/2014/main" id="{0545C7A2-C5B4-4AA8-A773-F909A9190F3C}"/>
              </a:ext>
            </a:extLst>
          </p:cNvPr>
          <p:cNvSpPr txBox="1"/>
          <p:nvPr/>
        </p:nvSpPr>
        <p:spPr>
          <a:xfrm>
            <a:off x="647114" y="1955409"/>
            <a:ext cx="11015003" cy="3847207"/>
          </a:xfrm>
          <a:prstGeom prst="rect">
            <a:avLst/>
          </a:prstGeom>
          <a:noFill/>
        </p:spPr>
        <p:txBody>
          <a:bodyPr wrap="square" rtlCol="0">
            <a:spAutoFit/>
          </a:bodyPr>
          <a:lstStyle/>
          <a:p>
            <a:pPr algn="just"/>
            <a:r>
              <a:rPr lang="en-US" sz="2400" dirty="0">
                <a:solidFill>
                  <a:srgbClr val="000000"/>
                </a:solidFill>
                <a:latin typeface="Graphik"/>
              </a:rPr>
              <a:t>Essential part of RPA is understanding workflows and systems</a:t>
            </a:r>
          </a:p>
          <a:p>
            <a:pPr algn="just"/>
            <a:endParaRPr lang="en-US" sz="2400" dirty="0">
              <a:solidFill>
                <a:srgbClr val="000000"/>
              </a:solidFill>
              <a:latin typeface="Graphik"/>
            </a:endParaRPr>
          </a:p>
          <a:p>
            <a:pPr algn="just"/>
            <a:r>
              <a:rPr lang="en-US" sz="2400" dirty="0">
                <a:solidFill>
                  <a:srgbClr val="000000"/>
                </a:solidFill>
                <a:latin typeface="Graphik"/>
              </a:rPr>
              <a:t>With a flowchart</a:t>
            </a:r>
          </a:p>
          <a:p>
            <a:pPr marL="800100" lvl="1" indent="-342900" algn="just">
              <a:buFont typeface="Wingdings" panose="05000000000000000000" pitchFamily="2" charset="2"/>
              <a:buChar char="Ø"/>
            </a:pPr>
            <a:r>
              <a:rPr lang="en-US" sz="2400" dirty="0">
                <a:solidFill>
                  <a:srgbClr val="000000"/>
                </a:solidFill>
                <a:latin typeface="Graphik"/>
              </a:rPr>
              <a:t>can both sketch out the existing workflows of a department. </a:t>
            </a:r>
          </a:p>
          <a:p>
            <a:pPr marL="800100" lvl="1" indent="-342900" algn="just">
              <a:buFont typeface="Wingdings" panose="05000000000000000000" pitchFamily="2" charset="2"/>
              <a:buChar char="Ø"/>
            </a:pPr>
            <a:r>
              <a:rPr lang="en-US" sz="2400" dirty="0">
                <a:solidFill>
                  <a:srgbClr val="000000"/>
                </a:solidFill>
                <a:latin typeface="Graphik"/>
              </a:rPr>
              <a:t>can brainstorm ways of improving them. </a:t>
            </a:r>
          </a:p>
          <a:p>
            <a:pPr marL="800100" lvl="1" indent="-342900" algn="just">
              <a:buFont typeface="Wingdings" panose="05000000000000000000" pitchFamily="2" charset="2"/>
              <a:buChar char="Ø"/>
            </a:pPr>
            <a:r>
              <a:rPr lang="en-US" sz="2400" dirty="0">
                <a:solidFill>
                  <a:srgbClr val="000000"/>
                </a:solidFill>
                <a:latin typeface="Graphik"/>
              </a:rPr>
              <a:t>can use the flowchart to design a bot for the automation.</a:t>
            </a:r>
          </a:p>
          <a:p>
            <a:pPr algn="just"/>
            <a:endParaRPr lang="en-US" sz="2400" dirty="0">
              <a:solidFill>
                <a:srgbClr val="000000"/>
              </a:solidFill>
              <a:latin typeface="Graphik"/>
            </a:endParaRPr>
          </a:p>
          <a:p>
            <a:pPr algn="just"/>
            <a:r>
              <a:rPr lang="en-US" sz="2400" dirty="0">
                <a:solidFill>
                  <a:srgbClr val="000000"/>
                </a:solidFill>
                <a:latin typeface="Graphik"/>
              </a:rPr>
              <a:t>Flowchart is relatively simple to use, provides a quick visual way to understand what you are dealing with. </a:t>
            </a:r>
          </a:p>
          <a:p>
            <a:pPr algn="ctr"/>
            <a:r>
              <a:rPr lang="en-US" sz="2800" b="1" i="1" dirty="0">
                <a:solidFill>
                  <a:srgbClr val="FF0000"/>
                </a:solidFill>
                <a:highlight>
                  <a:srgbClr val="FFFF00"/>
                </a:highlight>
                <a:latin typeface="Graphik"/>
              </a:rPr>
              <a:t>a picture is worth a thousand words</a:t>
            </a:r>
            <a:r>
              <a:rPr lang="en-US" sz="2400" b="1" i="1" dirty="0">
                <a:solidFill>
                  <a:srgbClr val="FF0000"/>
                </a:solidFill>
                <a:highlight>
                  <a:srgbClr val="FFFF00"/>
                </a:highlight>
                <a:latin typeface="Graphik"/>
              </a:rPr>
              <a:t>.</a:t>
            </a:r>
          </a:p>
        </p:txBody>
      </p:sp>
    </p:spTree>
    <p:extLst>
      <p:ext uri="{BB962C8B-B14F-4D97-AF65-F5344CB8AC3E}">
        <p14:creationId xmlns:p14="http://schemas.microsoft.com/office/powerpoint/2010/main" val="2581921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RPA Skills : </a:t>
            </a:r>
            <a:r>
              <a:rPr lang="en-US" sz="3600" dirty="0">
                <a:latin typeface="Calibri" panose="020F0502020204030204" pitchFamily="34" charset="0"/>
                <a:cs typeface="Times New Roman" panose="02020603050405020304" pitchFamily="18" charset="0"/>
              </a:rPr>
              <a:t>Flowcharts</a:t>
            </a:r>
          </a:p>
        </p:txBody>
      </p:sp>
      <p:sp>
        <p:nvSpPr>
          <p:cNvPr id="5" name="TextBox 4">
            <a:extLst>
              <a:ext uri="{FF2B5EF4-FFF2-40B4-BE49-F238E27FC236}">
                <a16:creationId xmlns:a16="http://schemas.microsoft.com/office/drawing/2014/main" id="{0545C7A2-C5B4-4AA8-A773-F909A9190F3C}"/>
              </a:ext>
            </a:extLst>
          </p:cNvPr>
          <p:cNvSpPr txBox="1"/>
          <p:nvPr/>
        </p:nvSpPr>
        <p:spPr>
          <a:xfrm>
            <a:off x="337624" y="1820426"/>
            <a:ext cx="11577711" cy="1477328"/>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000000"/>
                </a:solidFill>
                <a:latin typeface="Graphik"/>
              </a:rPr>
              <a:t>Terminator</a:t>
            </a:r>
            <a:r>
              <a:rPr lang="en-US" sz="2400" dirty="0">
                <a:solidFill>
                  <a:srgbClr val="000000"/>
                </a:solidFill>
                <a:latin typeface="Graphik"/>
              </a:rPr>
              <a:t>: Rectangle with rounded corners and is used to start and end the process</a:t>
            </a:r>
          </a:p>
          <a:p>
            <a:pPr marL="342900" indent="-342900">
              <a:buFont typeface="Arial" panose="020B0604020202020204" pitchFamily="34" charset="0"/>
              <a:buChar char="•"/>
            </a:pPr>
            <a:r>
              <a:rPr lang="en-US" sz="2400" b="1" dirty="0">
                <a:solidFill>
                  <a:srgbClr val="000000"/>
                </a:solidFill>
                <a:latin typeface="Graphik"/>
              </a:rPr>
              <a:t>Process:</a:t>
            </a:r>
            <a:r>
              <a:rPr lang="en-US" sz="2400" dirty="0">
                <a:solidFill>
                  <a:srgbClr val="000000"/>
                </a:solidFill>
                <a:latin typeface="Graphik"/>
              </a:rPr>
              <a:t> Rectangle, With this, there is only one next step in the process</a:t>
            </a:r>
          </a:p>
          <a:p>
            <a:pPr marL="342900" indent="-342900">
              <a:buFont typeface="Arial" panose="020B0604020202020204" pitchFamily="34" charset="0"/>
              <a:buChar char="•"/>
            </a:pPr>
            <a:r>
              <a:rPr lang="en-US" sz="2400" b="1" dirty="0">
                <a:solidFill>
                  <a:srgbClr val="000000"/>
                </a:solidFill>
                <a:latin typeface="Graphik"/>
              </a:rPr>
              <a:t>Decision: </a:t>
            </a:r>
            <a:r>
              <a:rPr lang="en-US" sz="2400" dirty="0">
                <a:solidFill>
                  <a:srgbClr val="000000"/>
                </a:solidFill>
                <a:latin typeface="Graphik"/>
              </a:rPr>
              <a:t>Square symbol that is at an angle. There will be at least two possible paths</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diagram&#10;&#10;Description automatically generated">
            <a:extLst>
              <a:ext uri="{FF2B5EF4-FFF2-40B4-BE49-F238E27FC236}">
                <a16:creationId xmlns:a16="http://schemas.microsoft.com/office/drawing/2014/main" id="{CB08E40F-1A68-4BED-B24C-0BC754B7A4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4386" y="3010487"/>
            <a:ext cx="2629486" cy="3255450"/>
          </a:xfrm>
          <a:prstGeom prst="rect">
            <a:avLst/>
          </a:prstGeom>
          <a:noFill/>
          <a:ln>
            <a:noFill/>
          </a:ln>
        </p:spPr>
      </p:pic>
      <p:pic>
        <p:nvPicPr>
          <p:cNvPr id="6" name="Picture 5" descr="Diagram&#10;&#10;Description automatically generated with medium confidence">
            <a:extLst>
              <a:ext uri="{FF2B5EF4-FFF2-40B4-BE49-F238E27FC236}">
                <a16:creationId xmlns:a16="http://schemas.microsoft.com/office/drawing/2014/main" id="{94F5A7BF-5730-4213-8A09-63E7F9B304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63683" y="3010487"/>
            <a:ext cx="2629486" cy="3255450"/>
          </a:xfrm>
          <a:prstGeom prst="rect">
            <a:avLst/>
          </a:prstGeom>
          <a:noFill/>
          <a:ln>
            <a:noFill/>
          </a:ln>
        </p:spPr>
      </p:pic>
    </p:spTree>
    <p:extLst>
      <p:ext uri="{BB962C8B-B14F-4D97-AF65-F5344CB8AC3E}">
        <p14:creationId xmlns:p14="http://schemas.microsoft.com/office/powerpoint/2010/main" val="2532835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0545C7A2-C5B4-4AA8-A773-F909A9190F3C}"/>
              </a:ext>
            </a:extLst>
          </p:cNvPr>
          <p:cNvSpPr txBox="1"/>
          <p:nvPr/>
        </p:nvSpPr>
        <p:spPr>
          <a:xfrm>
            <a:off x="379828" y="1955409"/>
            <a:ext cx="11507372" cy="4431983"/>
          </a:xfrm>
          <a:prstGeom prst="rect">
            <a:avLst/>
          </a:prstGeom>
          <a:noFill/>
        </p:spPr>
        <p:txBody>
          <a:bodyPr wrap="square" rtlCol="0">
            <a:spAutoFit/>
          </a:bodyPr>
          <a:lstStyle/>
          <a:p>
            <a:pPr algn="just"/>
            <a:r>
              <a:rPr lang="en-US" sz="2400" b="1" dirty="0">
                <a:solidFill>
                  <a:srgbClr val="000000"/>
                </a:solidFill>
                <a:latin typeface="Graphik"/>
              </a:rPr>
              <a:t>On-premise</a:t>
            </a:r>
            <a:r>
              <a:rPr lang="en-US" sz="2400" dirty="0">
                <a:solidFill>
                  <a:srgbClr val="000000"/>
                </a:solidFill>
                <a:latin typeface="Graphik"/>
              </a:rPr>
              <a:t> software is where a company installs and maintains its technology within its data center, traditional approach and generally allows for more control, security, and privacy. But on the other hand, on-premise software can be costly, difficult to customize</a:t>
            </a:r>
          </a:p>
          <a:p>
            <a:pPr algn="just"/>
            <a:endParaRPr lang="en-US" sz="2400" dirty="0">
              <a:solidFill>
                <a:srgbClr val="000000"/>
              </a:solidFill>
              <a:latin typeface="Graphik"/>
            </a:endParaRPr>
          </a:p>
          <a:p>
            <a:pPr algn="just"/>
            <a:r>
              <a:rPr lang="en-US" sz="2400" b="1" dirty="0">
                <a:solidFill>
                  <a:srgbClr val="000000"/>
                </a:solidFill>
                <a:latin typeface="Graphik"/>
              </a:rPr>
              <a:t>Cloud computing </a:t>
            </a:r>
            <a:r>
              <a:rPr lang="en-US" sz="2400" dirty="0">
                <a:solidFill>
                  <a:srgbClr val="000000"/>
                </a:solidFill>
                <a:latin typeface="Graphik"/>
              </a:rPr>
              <a:t>is software that is accessed via a browser, include lower costs, less maintenance, and seamless upgrades, risks with security and reliability</a:t>
            </a:r>
          </a:p>
          <a:p>
            <a:pPr algn="just"/>
            <a:endParaRPr lang="en-US" sz="2400" dirty="0">
              <a:solidFill>
                <a:srgbClr val="000000"/>
              </a:solidFill>
              <a:latin typeface="Graphik"/>
            </a:endParaRPr>
          </a:p>
          <a:p>
            <a:pPr algn="just"/>
            <a:r>
              <a:rPr lang="en-US" sz="2400" dirty="0">
                <a:solidFill>
                  <a:srgbClr val="000000"/>
                </a:solidFill>
                <a:latin typeface="Graphik"/>
              </a:rPr>
              <a:t>Public cloud, private cloud, the hybrid cloud</a:t>
            </a:r>
          </a:p>
          <a:p>
            <a:pPr algn="just"/>
            <a:endParaRPr lang="en-US" sz="2400" dirty="0">
              <a:solidFill>
                <a:srgbClr val="000000"/>
              </a:solidFill>
              <a:latin typeface="Graphik"/>
            </a:endParaRPr>
          </a:p>
          <a:p>
            <a:pPr algn="just"/>
            <a:r>
              <a:rPr lang="en-US" sz="2400" b="1" dirty="0">
                <a:solidFill>
                  <a:srgbClr val="000000"/>
                </a:solidFill>
                <a:latin typeface="Graphik"/>
              </a:rPr>
              <a:t>web technologies </a:t>
            </a:r>
            <a:r>
              <a:rPr lang="en-US" sz="2400" dirty="0">
                <a:solidFill>
                  <a:srgbClr val="000000"/>
                </a:solidFill>
                <a:latin typeface="Graphik"/>
              </a:rPr>
              <a:t>– allows for the creation of web pages – include HTML (Hypertext Markup Language), CSS (allows for creating borders, and animations), and JavaScript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4246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41E-F515-4ECA-8DE9-7B60E0ACB845}"/>
              </a:ext>
            </a:extLst>
          </p:cNvPr>
          <p:cNvSpPr>
            <a:spLocks noGrp="1"/>
          </p:cNvSpPr>
          <p:nvPr>
            <p:ph type="title"/>
          </p:nvPr>
        </p:nvSpPr>
        <p:spPr/>
        <p:txBody>
          <a:bodyPr>
            <a:normAutofit/>
          </a:bodyPr>
          <a:lstStyle/>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0545C7A2-C5B4-4AA8-A773-F909A9190F3C}"/>
              </a:ext>
            </a:extLst>
          </p:cNvPr>
          <p:cNvSpPr txBox="1"/>
          <p:nvPr/>
        </p:nvSpPr>
        <p:spPr>
          <a:xfrm>
            <a:off x="647114" y="1955409"/>
            <a:ext cx="11015003" cy="4233659"/>
          </a:xfrm>
          <a:prstGeom prst="rect">
            <a:avLst/>
          </a:prstGeom>
          <a:noFill/>
        </p:spPr>
        <p:txBody>
          <a:bodyPr wrap="square" rtlCol="0">
            <a:spAutoFit/>
          </a:bodyPr>
          <a:lstStyle/>
          <a:p>
            <a:pPr marL="0" marR="0" algn="just">
              <a:lnSpc>
                <a:spcPct val="107000"/>
              </a:lnSpc>
              <a:spcBef>
                <a:spcPts val="0"/>
              </a:spcBef>
              <a:spcAft>
                <a:spcPts val="800"/>
              </a:spcAft>
            </a:pPr>
            <a:r>
              <a:rPr lang="en-US" sz="2400" b="1" dirty="0">
                <a:solidFill>
                  <a:srgbClr val="000000"/>
                </a:solidFill>
                <a:latin typeface="Graphik"/>
              </a:rPr>
              <a:t>OCR</a:t>
            </a:r>
            <a:r>
              <a:rPr lang="en-US" sz="2400" dirty="0">
                <a:solidFill>
                  <a:srgbClr val="000000"/>
                </a:solidFill>
                <a:latin typeface="Graphik"/>
              </a:rPr>
              <a:t> scans and recognizes text. This is crucial for RPA since there is often much processing of documents.</a:t>
            </a:r>
          </a:p>
          <a:p>
            <a:pPr marL="0" marR="0" algn="just">
              <a:lnSpc>
                <a:spcPct val="107000"/>
              </a:lnSpc>
              <a:spcBef>
                <a:spcPts val="0"/>
              </a:spcBef>
              <a:spcAft>
                <a:spcPts val="800"/>
              </a:spcAft>
            </a:pPr>
            <a:r>
              <a:rPr lang="en-US" sz="2400" dirty="0">
                <a:solidFill>
                  <a:srgbClr val="000000"/>
                </a:solidFill>
                <a:latin typeface="Graphik"/>
              </a:rPr>
              <a:t>Database is for storing information. Common one is relational database, which deals with structured data. But during the past ten years or so, there has emerged new types like NoSQL. They tend to work better with Big Data environments.</a:t>
            </a:r>
          </a:p>
          <a:p>
            <a:pPr marL="0" marR="0" algn="just">
              <a:lnSpc>
                <a:spcPct val="107000"/>
              </a:lnSpc>
              <a:spcBef>
                <a:spcPts val="0"/>
              </a:spcBef>
              <a:spcAft>
                <a:spcPts val="800"/>
              </a:spcAft>
            </a:pPr>
            <a:r>
              <a:rPr lang="en-US" sz="2400" dirty="0">
                <a:solidFill>
                  <a:srgbClr val="000000"/>
                </a:solidFill>
                <a:latin typeface="Graphik"/>
              </a:rPr>
              <a:t>API is software that connects two applications. This system can provide for automation. AI is about processing huge amounts of data to detect patterns and find insights. AI  encompasses many categories like deep learning, Machine Learning (ML), and Natural Language Processing (NLP).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361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What Is RPA? : </a:t>
            </a:r>
            <a:r>
              <a:rPr lang="en-US" sz="4400" b="1" dirty="0" err="1">
                <a:latin typeface="Calibri" panose="020F0502020204030204" pitchFamily="34" charset="0"/>
                <a:cs typeface="Times New Roman" panose="02020603050405020304" pitchFamily="18" charset="0"/>
              </a:rPr>
              <a:t>Kryon</a:t>
            </a:r>
            <a:r>
              <a:rPr lang="en-US" sz="4400" b="1" dirty="0">
                <a:latin typeface="Calibri" panose="020F0502020204030204" pitchFamily="34" charset="0"/>
                <a:cs typeface="Times New Roman" panose="02020603050405020304" pitchFamily="18" charset="0"/>
              </a:rPr>
              <a:t> Systems </a:t>
            </a:r>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534572" y="1845734"/>
            <a:ext cx="11240086" cy="4023360"/>
          </a:xfrm>
        </p:spPr>
        <p:txBody>
          <a:bodyPr>
            <a:normAutofit fontScale="92500"/>
          </a:bodyPr>
          <a:lstStyle/>
          <a:p>
            <a:pPr marL="749808" lvl="1" indent="-45720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Robotic Process Automation enables enterprises to create true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virtual workforces </a:t>
            </a:r>
            <a:r>
              <a:rPr lang="en-US" sz="2400" dirty="0">
                <a:effectLst/>
                <a:latin typeface="Calibri" panose="020F0502020204030204" pitchFamily="34" charset="0"/>
                <a:ea typeface="Calibri" panose="020F0502020204030204" pitchFamily="34" charset="0"/>
                <a:cs typeface="Times New Roman" panose="02020603050405020304" pitchFamily="18" charset="0"/>
              </a:rPr>
              <a:t>that drive business agility and efficiency. </a:t>
            </a:r>
          </a:p>
          <a:p>
            <a:pPr marL="749808" lvl="1" indent="-45720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A virtual workforce,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comprised of software robots </a:t>
            </a:r>
            <a:r>
              <a:rPr lang="en-US" sz="2400" dirty="0">
                <a:effectLst/>
                <a:latin typeface="Calibri" panose="020F0502020204030204" pitchFamily="34" charset="0"/>
                <a:ea typeface="Calibri" panose="020F0502020204030204" pitchFamily="34" charset="0"/>
                <a:cs typeface="Times New Roman" panose="02020603050405020304" pitchFamily="18" charset="0"/>
              </a:rPr>
              <a:t>that can execute business tasks on enterprise applications, becomes an integral part of an enterprise’s greater workforce. </a:t>
            </a:r>
          </a:p>
          <a:p>
            <a:pPr marL="749808" lvl="1" indent="-45720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It is managed just as any other team in the organization and can interact with people just as other employees would interact with one another. </a:t>
            </a:r>
          </a:p>
          <a:p>
            <a:pPr marL="749808" lvl="1" indent="-4572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Virtual workers (robots) </a:t>
            </a:r>
            <a:r>
              <a:rPr lang="en-US" sz="2400" dirty="0">
                <a:effectLst/>
                <a:latin typeface="Calibri" panose="020F0502020204030204" pitchFamily="34" charset="0"/>
                <a:ea typeface="Calibri" panose="020F0502020204030204" pitchFamily="34" charset="0"/>
                <a:cs typeface="Times New Roman" panose="02020603050405020304" pitchFamily="18" charset="0"/>
              </a:rPr>
              <a:t>complete business processes, just as a person would, but in less time, with greater accuracy and at a fraction of the cost. </a:t>
            </a:r>
          </a:p>
          <a:p>
            <a:pPr marL="749808" lvl="1" indent="-457200" algn="just">
              <a:lnSpc>
                <a:spcPct val="107000"/>
              </a:lnSpc>
              <a:spcBef>
                <a:spcPts val="0"/>
              </a:spcBef>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RPA stands out for its ability to impact business outcomes, resulting in significant ROI</a:t>
            </a:r>
            <a:endParaRPr lang="en-US" sz="3200" dirty="0"/>
          </a:p>
        </p:txBody>
      </p:sp>
    </p:spTree>
    <p:extLst>
      <p:ext uri="{BB962C8B-B14F-4D97-AF65-F5344CB8AC3E}">
        <p14:creationId xmlns:p14="http://schemas.microsoft.com/office/powerpoint/2010/main" val="125402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What Is RPA?</a:t>
            </a:r>
            <a:endParaRPr lang="en-US" dirty="0"/>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562708" y="1845734"/>
            <a:ext cx="11029070" cy="4023360"/>
          </a:xfrm>
        </p:spPr>
        <p:txBody>
          <a:bodyPr>
            <a:normAutofit/>
          </a:bodyPr>
          <a:lstStyle/>
          <a:p>
            <a:pPr marL="0" marR="0" indent="0" algn="just">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Difference with RPA vs. other forms of automation?(Like Excel macro)</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749808" lvl="1" indent="-457200" algn="just">
              <a:lnSpc>
                <a:spcPct val="107000"/>
              </a:lnSpc>
              <a:spcBef>
                <a:spcPts val="0"/>
              </a:spcBef>
              <a:spcAft>
                <a:spcPts val="800"/>
              </a:spcAft>
              <a:buFont typeface="Wingdings" panose="05000000000000000000" pitchFamily="2" charset="2"/>
              <a:buChar char="Ø"/>
            </a:pPr>
            <a:r>
              <a:rPr lang="en-US" sz="2200" dirty="0">
                <a:latin typeface="Calibri" panose="020F0502020204030204" pitchFamily="34" charset="0"/>
                <a:ea typeface="Calibri" panose="020F0502020204030204" pitchFamily="34" charset="0"/>
                <a:cs typeface="Times New Roman" panose="02020603050405020304" pitchFamily="18" charset="0"/>
              </a:rPr>
              <a:t>A </a:t>
            </a:r>
            <a:r>
              <a:rPr lang="en-US" sz="2200" dirty="0">
                <a:effectLst/>
                <a:latin typeface="Calibri" panose="020F0502020204030204" pitchFamily="34" charset="0"/>
                <a:ea typeface="Calibri" panose="020F0502020204030204" pitchFamily="34" charset="0"/>
                <a:cs typeface="Times New Roman" panose="02020603050405020304" pitchFamily="18" charset="0"/>
              </a:rPr>
              <a:t>macro is only for a particular application. RPA</a:t>
            </a:r>
            <a:r>
              <a:rPr lang="en-US" sz="2200" dirty="0">
                <a:latin typeface="Calibri" panose="020F0502020204030204" pitchFamily="34" charset="0"/>
                <a:ea typeface="Calibri" panose="020F0502020204030204" pitchFamily="34" charset="0"/>
                <a:cs typeface="Times New Roman" panose="02020603050405020304" pitchFamily="18" charset="0"/>
              </a:rPr>
              <a:t> can </a:t>
            </a:r>
            <a:r>
              <a:rPr lang="en-US" sz="2200" dirty="0">
                <a:effectLst/>
                <a:latin typeface="Calibri" panose="020F0502020204030204" pitchFamily="34" charset="0"/>
                <a:ea typeface="Calibri" panose="020F0502020204030204" pitchFamily="34" charset="0"/>
                <a:cs typeface="Times New Roman" panose="02020603050405020304" pitchFamily="18" charset="0"/>
              </a:rPr>
              <a:t>used for just about anything, whether on a PC or even a mainframe. </a:t>
            </a:r>
          </a:p>
          <a:p>
            <a:pPr marL="749808" lvl="1" indent="-457200" algn="just">
              <a:lnSpc>
                <a:spcPct val="107000"/>
              </a:lnSpc>
              <a:spcBef>
                <a:spcPts val="0"/>
              </a:spcBef>
              <a:spcAft>
                <a:spcPts val="80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Times New Roman" panose="02020603050405020304" pitchFamily="18" charset="0"/>
              </a:rPr>
              <a:t>RPA can record a person’s actions to help create the automation. Some systems will even use sophisticated technologies like AI (Artificial Intelligence) to help with this. </a:t>
            </a:r>
          </a:p>
          <a:p>
            <a:pPr marL="749808" lvl="1" indent="-457200" algn="just">
              <a:lnSpc>
                <a:spcPct val="107000"/>
              </a:lnSpc>
              <a:spcBef>
                <a:spcPts val="0"/>
              </a:spcBef>
              <a:spcAft>
                <a:spcPts val="80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Times New Roman" panose="02020603050405020304" pitchFamily="18" charset="0"/>
              </a:rPr>
              <a:t>RPA platform will become a valuable repository of knowledge about how work is done in an organization. This can provide insights on how to improve workflows and processes, which could drive even further efficiency.</a:t>
            </a:r>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124196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E671-DFCC-4224-BE75-40921BFD94FE}"/>
              </a:ext>
            </a:extLst>
          </p:cNvPr>
          <p:cNvSpPr>
            <a:spLocks noGrp="1"/>
          </p:cNvSpPr>
          <p:nvPr>
            <p:ph type="title"/>
          </p:nvPr>
        </p:nvSpPr>
        <p:spPr>
          <a:xfrm>
            <a:off x="1097280" y="286603"/>
            <a:ext cx="10058400" cy="993557"/>
          </a:xfrm>
        </p:spPr>
        <p:txBody>
          <a:bodyPr/>
          <a:lstStyle/>
          <a:p>
            <a:r>
              <a:rPr lang="en-US" b="1" dirty="0">
                <a:latin typeface="Calibri" panose="020F0502020204030204" pitchFamily="34" charset="0"/>
                <a:cs typeface="Times New Roman" panose="02020603050405020304" pitchFamily="18" charset="0"/>
              </a:rPr>
              <a:t>Flavors of RPA</a:t>
            </a:r>
          </a:p>
        </p:txBody>
      </p:sp>
      <p:sp>
        <p:nvSpPr>
          <p:cNvPr id="3" name="Content Placeholder 2">
            <a:extLst>
              <a:ext uri="{FF2B5EF4-FFF2-40B4-BE49-F238E27FC236}">
                <a16:creationId xmlns:a16="http://schemas.microsoft.com/office/drawing/2014/main" id="{B8BFD7CC-99E5-4760-A26A-1B511C2B8680}"/>
              </a:ext>
            </a:extLst>
          </p:cNvPr>
          <p:cNvSpPr>
            <a:spLocks noGrp="1"/>
          </p:cNvSpPr>
          <p:nvPr>
            <p:ph idx="1"/>
          </p:nvPr>
        </p:nvSpPr>
        <p:spPr>
          <a:xfrm>
            <a:off x="500575" y="1305115"/>
            <a:ext cx="11414759" cy="4976740"/>
          </a:xfrm>
        </p:spPr>
        <p:txBody>
          <a:bodyPr>
            <a:normAutofit fontScale="92500" lnSpcReduction="10000"/>
          </a:bodyPr>
          <a:lstStyle/>
          <a:p>
            <a:pPr marL="251460" marR="0" indent="-3429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Attended RPA</a:t>
            </a:r>
            <a:r>
              <a:rPr lang="en-US" sz="2400" dirty="0">
                <a:effectLst/>
                <a:latin typeface="Calibri" panose="020F0502020204030204" pitchFamily="34" charset="0"/>
                <a:ea typeface="Calibri" panose="020F0502020204030204" pitchFamily="34" charset="0"/>
                <a:cs typeface="Times New Roman" panose="02020603050405020304" pitchFamily="18" charset="0"/>
              </a:rPr>
              <a:t> (referred to as robotic desktop automation or RDA): First form of RPA that emerged, back in 2003 or so.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60070" lvl="1" indent="-285750" algn="just">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software provides collaboration with a person for certain tasks.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60070" lvl="1" indent="-285750" algn="just">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call center, where a rep can have the RPA system handle looking up information while he or she talks to a customer.</a:t>
            </a:r>
          </a:p>
          <a:p>
            <a:pPr marL="251460" marR="0" indent="-3429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Unattended RPA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S</a:t>
            </a:r>
            <a:r>
              <a:rPr lang="en-US" sz="2400" dirty="0">
                <a:effectLst/>
                <a:latin typeface="Calibri" panose="020F0502020204030204" pitchFamily="34" charset="0"/>
                <a:ea typeface="Calibri" panose="020F0502020204030204" pitchFamily="34" charset="0"/>
                <a:cs typeface="Times New Roman" panose="02020603050405020304" pitchFamily="18" charset="0"/>
              </a:rPr>
              <a:t>econd generation of RPA. </a:t>
            </a:r>
            <a:r>
              <a:rPr lang="en-US" sz="2400" dirty="0">
                <a:latin typeface="Calibri" panose="020F0502020204030204" pitchFamily="34" charset="0"/>
                <a:ea typeface="Calibri" panose="020F0502020204030204" pitchFamily="34" charset="0"/>
                <a:cs typeface="Times New Roman" panose="02020603050405020304" pitchFamily="18" charset="0"/>
              </a:rPr>
              <a:t>Y</a:t>
            </a:r>
            <a:r>
              <a:rPr lang="en-US" sz="2400" dirty="0">
                <a:effectLst/>
                <a:latin typeface="Calibri" panose="020F0502020204030204" pitchFamily="34" charset="0"/>
                <a:ea typeface="Calibri" panose="020F0502020204030204" pitchFamily="34" charset="0"/>
                <a:cs typeface="Times New Roman" panose="02020603050405020304" pitchFamily="18" charset="0"/>
              </a:rPr>
              <a:t>ou can automate a process without the need for human involvement – that is, the bot is triggered when certain events happen, such as when a customer e-mails an invoice. </a:t>
            </a:r>
          </a:p>
          <a:p>
            <a:pPr marL="617220" lvl="1" indent="-34290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Consider that unattended RPA is generally for back-office functions.</a:t>
            </a:r>
          </a:p>
          <a:p>
            <a:pPr marL="251460" indent="-342900" algn="just">
              <a:lnSpc>
                <a:spcPct val="107000"/>
              </a:lnSpc>
              <a:spcBef>
                <a:spcPts val="0"/>
              </a:spcBef>
              <a:spcAft>
                <a:spcPts val="800"/>
              </a:spcAft>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Intelligent process automation or IPA </a:t>
            </a:r>
            <a:r>
              <a:rPr lang="en-US" sz="2400" dirty="0">
                <a:effectLst/>
                <a:latin typeface="Calibri" panose="020F0502020204030204" pitchFamily="34" charset="0"/>
                <a:ea typeface="Calibri" panose="020F0502020204030204" pitchFamily="34" charset="0"/>
                <a:cs typeface="Times New Roman" panose="02020603050405020304" pitchFamily="18" charset="0"/>
              </a:rPr>
              <a:t>(referred to as cognitive RPA): </a:t>
            </a:r>
            <a:r>
              <a:rPr lang="en-US" sz="2400" dirty="0">
                <a:latin typeface="Calibri" panose="020F0502020204030204" pitchFamily="34" charset="0"/>
                <a:ea typeface="Calibri" panose="020F0502020204030204" pitchFamily="34" charset="0"/>
                <a:cs typeface="Times New Roman" panose="02020603050405020304" pitchFamily="18" charset="0"/>
              </a:rPr>
              <a:t>L</a:t>
            </a:r>
            <a:r>
              <a:rPr lang="en-US" sz="2400" dirty="0">
                <a:effectLst/>
                <a:latin typeface="Calibri" panose="020F0502020204030204" pitchFamily="34" charset="0"/>
                <a:ea typeface="Calibri" panose="020F0502020204030204" pitchFamily="34" charset="0"/>
                <a:cs typeface="Times New Roman" panose="02020603050405020304" pitchFamily="18" charset="0"/>
              </a:rPr>
              <a:t>atest generation of RPA technology, which leverages AI to allow the system to learn over time (an example would be the interpretation of documents, such as invoices). </a:t>
            </a:r>
          </a:p>
          <a:p>
            <a:pPr marL="617220" lvl="1" indent="-34290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even less human intervention since the RPA software will use its own insights and judgements to make decisions.</a:t>
            </a:r>
          </a:p>
          <a:p>
            <a:pPr marL="480060" marR="0" indent="-571500" algn="just">
              <a:lnSpc>
                <a:spcPct val="107000"/>
              </a:lnSpc>
              <a:spcBef>
                <a:spcPts val="0"/>
              </a:spcBef>
              <a:spcAft>
                <a:spcPts val="800"/>
              </a:spcAft>
              <a:buFont typeface="Wingdings" panose="05000000000000000000" pitchFamily="2" charset="2"/>
              <a:buChar char="Ø"/>
            </a:pPr>
            <a:endParaRPr lang="en-US" sz="3600" dirty="0"/>
          </a:p>
        </p:txBody>
      </p:sp>
    </p:spTree>
    <p:extLst>
      <p:ext uri="{BB962C8B-B14F-4D97-AF65-F5344CB8AC3E}">
        <p14:creationId xmlns:p14="http://schemas.microsoft.com/office/powerpoint/2010/main" val="17735644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776</TotalTime>
  <Words>6506</Words>
  <Application>Microsoft Office PowerPoint</Application>
  <PresentationFormat>Widescreen</PresentationFormat>
  <Paragraphs>400</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arial</vt:lpstr>
      <vt:lpstr>Calibri</vt:lpstr>
      <vt:lpstr>Calibri Light</vt:lpstr>
      <vt:lpstr>Graphik</vt:lpstr>
      <vt:lpstr>Wingdings</vt:lpstr>
      <vt:lpstr>Retrospect</vt:lpstr>
      <vt:lpstr>RPA Foundations</vt:lpstr>
      <vt:lpstr>RPA Foundations : What the Technology Can Do</vt:lpstr>
      <vt:lpstr>What is RPA?</vt:lpstr>
      <vt:lpstr>What Is RPA? : UiPath</vt:lpstr>
      <vt:lpstr>What Is RPA? : Automation Anywhere</vt:lpstr>
      <vt:lpstr>What Is RPA? : PEGA</vt:lpstr>
      <vt:lpstr>What Is RPA? : Kryon Systems </vt:lpstr>
      <vt:lpstr>What Is RPA?</vt:lpstr>
      <vt:lpstr>Flavors of RPA</vt:lpstr>
      <vt:lpstr>Flavors of RPA …</vt:lpstr>
      <vt:lpstr>History of RPA</vt:lpstr>
      <vt:lpstr>History of RPA …</vt:lpstr>
      <vt:lpstr>History of RPA …</vt:lpstr>
      <vt:lpstr>History of RPA …</vt:lpstr>
      <vt:lpstr>The Benefits of RPA</vt:lpstr>
      <vt:lpstr>The Benefits of RPA …</vt:lpstr>
      <vt:lpstr>The Benefits of RPA …</vt:lpstr>
      <vt:lpstr>The Benefits of RPA …</vt:lpstr>
      <vt:lpstr>The Benefits of RPA …</vt:lpstr>
      <vt:lpstr>The Downsides of RPA</vt:lpstr>
      <vt:lpstr>The Downsides of RPA …</vt:lpstr>
      <vt:lpstr>The Downsides of RPA …</vt:lpstr>
      <vt:lpstr>RPA Compared to BPO, BPM, and BPA</vt:lpstr>
      <vt:lpstr>RPA Compared to BPO, BPM, and BPA …</vt:lpstr>
      <vt:lpstr>RPA Compared to BPO, BPM, and BPA …</vt:lpstr>
      <vt:lpstr>RPA Compared to BPO, BPM, and BPA …</vt:lpstr>
      <vt:lpstr>RPA Compared to BPO, BPM, and BPA …</vt:lpstr>
      <vt:lpstr>RPA Compared to BPO, BPM, and BPA …</vt:lpstr>
      <vt:lpstr>RPA Compared to BPO, BPM, and BPA …</vt:lpstr>
      <vt:lpstr>Consumer Willingness for Automation</vt:lpstr>
      <vt:lpstr>Consumer Willingness for Automation …</vt:lpstr>
      <vt:lpstr>Consumer Willingness for Automation …</vt:lpstr>
      <vt:lpstr>Conclusion</vt:lpstr>
      <vt:lpstr>Summary</vt:lpstr>
      <vt:lpstr>Summary …</vt:lpstr>
      <vt:lpstr>RPA Skills : The Technologies You Need to Know</vt:lpstr>
      <vt:lpstr>RPA Skills : On-Premise Vs. the Cloud</vt:lpstr>
      <vt:lpstr>RPA Skills : On-Premise Vs. the Cloud</vt:lpstr>
      <vt:lpstr>RPA Skills : On-Premise Vs. the Cloud</vt:lpstr>
      <vt:lpstr>RPA Skills : On-Premise Vs. the Cloud</vt:lpstr>
      <vt:lpstr>RPA Skills : On-Premise Vs. the Cloud</vt:lpstr>
      <vt:lpstr>RPA Skills : On-Premise Vs. the Cloud</vt:lpstr>
      <vt:lpstr>RPA Skills </vt:lpstr>
      <vt:lpstr>RPA Skills : Web Technology</vt:lpstr>
      <vt:lpstr>RPA Skills : Web Technology</vt:lpstr>
      <vt:lpstr>RPA Skills : Programming Languages and Low Code</vt:lpstr>
      <vt:lpstr>RPA Skills : OCR (Optical Character Recognition)</vt:lpstr>
      <vt:lpstr>RPA Skills : OCR (Optical Character Recognition)</vt:lpstr>
      <vt:lpstr>RPA Skills : Databases</vt:lpstr>
      <vt:lpstr>RPA Skills : Databases</vt:lpstr>
      <vt:lpstr>RPA Skills : Databases</vt:lpstr>
      <vt:lpstr>RPA Skills : APIs (Application Programming Interfaces)</vt:lpstr>
      <vt:lpstr>RPA Skills : APIs (Application Programming Interfaces)</vt:lpstr>
      <vt:lpstr>RPA Skills : AI (Artificial Intelligence) </vt:lpstr>
      <vt:lpstr>RPA Skills : AI (Artificial Intelligence) </vt:lpstr>
      <vt:lpstr>RPA Skills : AI (Artificial Intelligence) </vt:lpstr>
      <vt:lpstr>RPA Skills : AI (Artificial Intelligence) </vt:lpstr>
      <vt:lpstr>RPA Skills : AI (Artificial Intelligence) </vt:lpstr>
      <vt:lpstr>RPA Skills : AI (Artificial Intelligence) </vt:lpstr>
      <vt:lpstr>RPA Skills : Cognitive Automation</vt:lpstr>
      <vt:lpstr>RPA Skills : Agile, Scrum, Kanban, and Waterfall</vt:lpstr>
      <vt:lpstr>RPA Skills : Agile, Scrum, Kanban, and Waterfall</vt:lpstr>
      <vt:lpstr>RPA Skills : Agile, Scrum, Kanban, and Waterfall</vt:lpstr>
      <vt:lpstr>RPA Skills : Agile, Scrum, Kanban, and Waterfall</vt:lpstr>
      <vt:lpstr>RPA Skills : DevOps</vt:lpstr>
      <vt:lpstr>RPA Skills : Flowcharts</vt:lpstr>
      <vt:lpstr>RPA Skills : Flowcharts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Foundations and RPA Skills</dc:title>
  <dc:creator>Rudramurthy</dc:creator>
  <cp:lastModifiedBy>Rudramurthy</cp:lastModifiedBy>
  <cp:revision>292</cp:revision>
  <dcterms:created xsi:type="dcterms:W3CDTF">2021-10-05T10:42:17Z</dcterms:created>
  <dcterms:modified xsi:type="dcterms:W3CDTF">2021-11-16T10:36:41Z</dcterms:modified>
</cp:coreProperties>
</file>