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0"/>
  </p:notesMasterIdLst>
  <p:sldIdLst>
    <p:sldId id="256" r:id="rId3"/>
    <p:sldId id="257" r:id="rId4"/>
    <p:sldId id="258" r:id="rId5"/>
    <p:sldId id="260" r:id="rId6"/>
    <p:sldId id="259" r:id="rId7"/>
    <p:sldId id="262" r:id="rId8"/>
    <p:sldId id="263" r:id="rId9"/>
  </p:sldIdLst>
  <p:sldSz cx="9144000" cy="5143500" type="screen16x9"/>
  <p:notesSz cx="6858000" cy="9144000"/>
  <p:embeddedFontLst>
    <p:embeddedFont>
      <p:font typeface="Calibri" pitchFamily="34" charset="0"/>
      <p:regular r:id="rId11"/>
      <p:bold r:id="rId12"/>
      <p:italic r:id="rId13"/>
      <p:boldItalic r:id="rId14"/>
    </p:embeddedFont>
    <p:embeddedFont>
      <p:font typeface="Montserrat" charset="0"/>
      <p:regular r:id="rId15"/>
      <p:bold r:id="rId16"/>
      <p:boldItalic r:id="rId17"/>
    </p:embeddedFont>
    <p:embeddedFont>
      <p:font typeface="Lato" charset="0"/>
      <p:regular r:id="rId18"/>
      <p:bold r:id="rId19"/>
      <p:italic r:id="rId20"/>
      <p:boldItalic r:id="rId21"/>
    </p:embeddedFont>
    <p:embeddedFont>
      <p:font typeface="ＭＳ Ｐゴシック" pitchFamily="34" charset="-128"/>
      <p:regular r:id="rId22"/>
    </p:embeddedFont>
    <p:embeddedFont>
      <p:font typeface="Raleway"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77610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1457b821f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81457b821f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81457b821f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81457b821f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1457b821f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81457b821f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8143c15a8e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8143c15a8e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8143c15a8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g28143c15a8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fac514f14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2fac514f14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5"/>
        <p:cNvGrpSpPr/>
        <p:nvPr/>
      </p:nvGrpSpPr>
      <p:grpSpPr>
        <a:xfrm>
          <a:off x="0" y="0"/>
          <a:ext cx="0" cy="0"/>
          <a:chOff x="0" y="0"/>
          <a:chExt cx="0" cy="0"/>
        </a:xfrm>
      </p:grpSpPr>
      <p:sp>
        <p:nvSpPr>
          <p:cNvPr id="126" name="Google Shape;126;p2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25"/>
          <p:cNvGrpSpPr/>
          <p:nvPr/>
        </p:nvGrpSpPr>
        <p:grpSpPr>
          <a:xfrm>
            <a:off x="830392" y="1191256"/>
            <a:ext cx="745763" cy="45826"/>
            <a:chOff x="4580561" y="2589004"/>
            <a:chExt cx="1064464" cy="25200"/>
          </a:xfrm>
        </p:grpSpPr>
        <p:sp>
          <p:nvSpPr>
            <p:cNvPr id="128" name="Google Shape;128;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25"/>
          <p:cNvSpPr txBox="1">
            <a:spLocks noGrp="1"/>
          </p:cNvSpPr>
          <p:nvPr>
            <p:ph type="title"/>
          </p:nvPr>
        </p:nvSpPr>
        <p:spPr>
          <a:xfrm>
            <a:off x="730000" y="1318650"/>
            <a:ext cx="3300900" cy="1381500"/>
          </a:xfrm>
          <a:prstGeom prst="rect">
            <a:avLst/>
          </a:prstGeom>
        </p:spPr>
        <p:txBody>
          <a:bodyPr spcFirstLastPara="1" wrap="square" lIns="45725" tIns="22850" rIns="45725" bIns="22850" anchor="ctr" anchorCtr="0">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1" name="Google Shape;131;p25"/>
          <p:cNvSpPr txBox="1">
            <a:spLocks noGrp="1"/>
          </p:cNvSpPr>
          <p:nvPr>
            <p:ph type="body" idx="1"/>
          </p:nvPr>
        </p:nvSpPr>
        <p:spPr>
          <a:xfrm>
            <a:off x="721225" y="2781725"/>
            <a:ext cx="3300900" cy="1597500"/>
          </a:xfrm>
          <a:prstGeom prst="rect">
            <a:avLst/>
          </a:prstGeom>
        </p:spPr>
        <p:txBody>
          <a:bodyPr spcFirstLastPara="1" wrap="square" lIns="45725" tIns="22850" rIns="45725" bIns="22850" anchor="t" anchorCtr="0">
            <a:normAutofit/>
          </a:bodyPr>
          <a:lstStyle>
            <a:lvl1pPr marL="457200" lvl="0" indent="-330200" rtl="0">
              <a:spcBef>
                <a:spcPts val="300"/>
              </a:spcBef>
              <a:spcAft>
                <a:spcPts val="0"/>
              </a:spcAft>
              <a:buSzPts val="1600"/>
              <a:buChar char="•"/>
              <a:defRPr/>
            </a:lvl1pPr>
            <a:lvl2pPr marL="914400" lvl="1" indent="-317500" rtl="0">
              <a:spcBef>
                <a:spcPts val="300"/>
              </a:spcBef>
              <a:spcAft>
                <a:spcPts val="0"/>
              </a:spcAft>
              <a:buSzPts val="1400"/>
              <a:buChar char="–"/>
              <a:defRPr/>
            </a:lvl2pPr>
            <a:lvl3pPr marL="1371600" lvl="2" indent="-304800" rtl="0">
              <a:spcBef>
                <a:spcPts val="200"/>
              </a:spcBef>
              <a:spcAft>
                <a:spcPts val="0"/>
              </a:spcAft>
              <a:buSzPts val="1200"/>
              <a:buChar char="•"/>
              <a:defRPr/>
            </a:lvl3pPr>
            <a:lvl4pPr marL="1828800" lvl="3" indent="-292100" rtl="0">
              <a:spcBef>
                <a:spcPts val="200"/>
              </a:spcBef>
              <a:spcAft>
                <a:spcPts val="0"/>
              </a:spcAft>
              <a:buSzPts val="1000"/>
              <a:buChar char="–"/>
              <a:defRPr/>
            </a:lvl4pPr>
            <a:lvl5pPr marL="2286000" lvl="4" indent="-292100" rtl="0">
              <a:spcBef>
                <a:spcPts val="200"/>
              </a:spcBef>
              <a:spcAft>
                <a:spcPts val="0"/>
              </a:spcAft>
              <a:buSzPts val="1000"/>
              <a:buChar char="»"/>
              <a:defRPr/>
            </a:lvl5pPr>
            <a:lvl6pPr marL="2743200" lvl="5" indent="-292100" rtl="0">
              <a:spcBef>
                <a:spcPts val="200"/>
              </a:spcBef>
              <a:spcAft>
                <a:spcPts val="0"/>
              </a:spcAft>
              <a:buSzPts val="1000"/>
              <a:buChar char="•"/>
              <a:defRPr/>
            </a:lvl6pPr>
            <a:lvl7pPr marL="3200400" lvl="6" indent="-292100" rtl="0">
              <a:spcBef>
                <a:spcPts val="200"/>
              </a:spcBef>
              <a:spcAft>
                <a:spcPts val="0"/>
              </a:spcAft>
              <a:buSzPts val="1000"/>
              <a:buChar char="•"/>
              <a:defRPr/>
            </a:lvl7pPr>
            <a:lvl8pPr marL="3657600" lvl="7" indent="-292100" rtl="0">
              <a:spcBef>
                <a:spcPts val="200"/>
              </a:spcBef>
              <a:spcAft>
                <a:spcPts val="0"/>
              </a:spcAft>
              <a:buSzPts val="1000"/>
              <a:buChar char="•"/>
              <a:defRPr/>
            </a:lvl8pPr>
            <a:lvl9pPr marL="4114800" lvl="8" indent="-292100" rtl="0">
              <a:spcBef>
                <a:spcPts val="200"/>
              </a:spcBef>
              <a:spcAft>
                <a:spcPts val="0"/>
              </a:spcAft>
              <a:buSzPts val="1000"/>
              <a:buChar char="•"/>
              <a:defRPr/>
            </a:lvl9pPr>
          </a:lstStyle>
          <a:p>
            <a:endParaRPr/>
          </a:p>
        </p:txBody>
      </p:sp>
      <p:sp>
        <p:nvSpPr>
          <p:cNvPr id="132" name="Google Shape;132;p25"/>
          <p:cNvSpPr txBox="1">
            <a:spLocks noGrp="1"/>
          </p:cNvSpPr>
          <p:nvPr>
            <p:ph type="sldNum" idx="12"/>
          </p:nvPr>
        </p:nvSpPr>
        <p:spPr>
          <a:xfrm>
            <a:off x="8536302" y="4749851"/>
            <a:ext cx="548700" cy="393600"/>
          </a:xfrm>
          <a:prstGeom prst="rect">
            <a:avLst/>
          </a:prstGeom>
        </p:spPr>
        <p:txBody>
          <a:bodyPr spcFirstLastPara="1" wrap="square" lIns="45725" tIns="22850" rIns="45725" bIns="228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5" name="Google Shape;135;p2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6" name="Google Shape;136;p2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7"/>
        <p:cNvGrpSpPr/>
        <p:nvPr/>
      </p:nvGrpSpPr>
      <p:grpSpPr>
        <a:xfrm>
          <a:off x="0" y="0"/>
          <a:ext cx="0" cy="0"/>
          <a:chOff x="0" y="0"/>
          <a:chExt cx="0" cy="0"/>
        </a:xfrm>
      </p:grpSpPr>
      <p:sp>
        <p:nvSpPr>
          <p:cNvPr id="138" name="Google Shape;138;p26"/>
          <p:cNvSpPr>
            <a:spLocks noGrp="1"/>
          </p:cNvSpPr>
          <p:nvPr>
            <p:ph type="pic" idx="2"/>
          </p:nvPr>
        </p:nvSpPr>
        <p:spPr>
          <a:xfrm>
            <a:off x="0" y="0"/>
            <a:ext cx="9144000" cy="5143500"/>
          </a:xfrm>
          <a:prstGeom prst="rect">
            <a:avLst/>
          </a:pr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p:nvPr/>
        </p:nvSpPr>
        <p:spPr>
          <a:xfrm>
            <a:off x="0" y="0"/>
            <a:ext cx="9231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49" name="Google Shape;149;p28"/>
          <p:cNvPicPr preferRelativeResize="0"/>
          <p:nvPr/>
        </p:nvPicPr>
        <p:blipFill>
          <a:blip r:embed="rId3">
            <a:alphaModFix/>
          </a:blip>
          <a:stretch>
            <a:fillRect/>
          </a:stretch>
        </p:blipFill>
        <p:spPr>
          <a:xfrm>
            <a:off x="-30349" y="0"/>
            <a:ext cx="9231600" cy="5143500"/>
          </a:xfrm>
          <a:prstGeom prst="rect">
            <a:avLst/>
          </a:prstGeom>
          <a:solidFill>
            <a:schemeClr val="dk1"/>
          </a:solidFill>
          <a:ln>
            <a:noFill/>
          </a:ln>
        </p:spPr>
      </p:pic>
      <p:sp>
        <p:nvSpPr>
          <p:cNvPr id="150" name="Google Shape;150;p28"/>
          <p:cNvSpPr txBox="1"/>
          <p:nvPr/>
        </p:nvSpPr>
        <p:spPr>
          <a:xfrm>
            <a:off x="4954555" y="3833716"/>
            <a:ext cx="5378057" cy="689420"/>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en" sz="3200" b="1" dirty="0" smtClean="0">
                <a:solidFill>
                  <a:schemeClr val="lt1"/>
                </a:solidFill>
                <a:latin typeface="Montserrat"/>
                <a:sym typeface="Montserrat"/>
              </a:rPr>
              <a:t>CODE MONKEYS</a:t>
            </a:r>
            <a:endParaRPr sz="3200" dirty="0">
              <a:solidFill>
                <a:schemeClr val="lt1"/>
              </a:solidFill>
            </a:endParaRPr>
          </a:p>
        </p:txBody>
      </p:sp>
      <p:sp>
        <p:nvSpPr>
          <p:cNvPr id="151" name="Google Shape;151;p28"/>
          <p:cNvSpPr txBox="1"/>
          <p:nvPr/>
        </p:nvSpPr>
        <p:spPr>
          <a:xfrm>
            <a:off x="342893" y="1890846"/>
            <a:ext cx="7784070" cy="1617464"/>
          </a:xfrm>
          <a:prstGeom prst="rect">
            <a:avLst/>
          </a:prstGeom>
          <a:noFill/>
          <a:ln>
            <a:noFill/>
          </a:ln>
        </p:spPr>
        <p:txBody>
          <a:bodyPr spcFirstLastPara="1" wrap="square" lIns="91425" tIns="91425" rIns="91425" bIns="91425" anchor="t" anchorCtr="0">
            <a:noAutofit/>
          </a:bodyPr>
          <a:lstStyle/>
          <a:p>
            <a:pPr lvl="0"/>
            <a:r>
              <a:rPr lang="en-US" sz="3600" b="1" dirty="0">
                <a:solidFill>
                  <a:schemeClr val="bg1"/>
                </a:solidFill>
                <a:latin typeface="Raleway"/>
                <a:ea typeface="Raleway"/>
                <a:cs typeface="Raleway"/>
                <a:sym typeface="Raleway"/>
              </a:rPr>
              <a:t>Personalized Financial Assistant: </a:t>
            </a:r>
            <a:r>
              <a:rPr lang="en-US" sz="2800" b="1" dirty="0" err="1">
                <a:solidFill>
                  <a:schemeClr val="bg1"/>
                </a:solidFill>
                <a:latin typeface="Raleway"/>
                <a:ea typeface="Raleway"/>
                <a:cs typeface="Raleway"/>
                <a:sym typeface="Raleway"/>
              </a:rPr>
              <a:t>Chatbot</a:t>
            </a:r>
            <a:r>
              <a:rPr lang="en-US" sz="2800" b="1" dirty="0">
                <a:solidFill>
                  <a:schemeClr val="bg1"/>
                </a:solidFill>
                <a:latin typeface="Raleway"/>
                <a:ea typeface="Raleway"/>
                <a:cs typeface="Raleway"/>
                <a:sym typeface="Raleway"/>
              </a:rPr>
              <a:t> for Expense Tracking </a:t>
            </a:r>
            <a:endParaRPr sz="2800" b="1" dirty="0">
              <a:solidFill>
                <a:schemeClr val="bg1"/>
              </a:solidFill>
              <a:latin typeface="Raleway"/>
              <a:ea typeface="Raleway"/>
              <a:cs typeface="Raleway"/>
              <a:sym typeface="Raleway"/>
            </a:endParaRPr>
          </a:p>
        </p:txBody>
      </p:sp>
      <p:sp>
        <p:nvSpPr>
          <p:cNvPr id="152" name="Google Shape;152;p28"/>
          <p:cNvSpPr txBox="1"/>
          <p:nvPr/>
        </p:nvSpPr>
        <p:spPr>
          <a:xfrm>
            <a:off x="369299" y="1193543"/>
            <a:ext cx="78402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900" b="1" dirty="0">
                <a:solidFill>
                  <a:schemeClr val="lt2"/>
                </a:solidFill>
                <a:latin typeface="Lato"/>
                <a:ea typeface="Lato"/>
                <a:cs typeface="Lato"/>
                <a:sym typeface="Lato"/>
              </a:rPr>
              <a:t>Domain : </a:t>
            </a:r>
            <a:r>
              <a:rPr lang="en-IN" sz="1900" b="1" dirty="0" smtClean="0">
                <a:solidFill>
                  <a:schemeClr val="lt2"/>
                </a:solidFill>
                <a:latin typeface="Lato"/>
                <a:ea typeface="Lato"/>
                <a:cs typeface="Lato"/>
                <a:sym typeface="Lato"/>
              </a:rPr>
              <a:t>Fin Tech</a:t>
            </a:r>
            <a:endParaRPr sz="1900" b="1" dirty="0">
              <a:solidFill>
                <a:schemeClr val="lt2"/>
              </a:solidFill>
              <a:latin typeface="Lato"/>
              <a:ea typeface="Lato"/>
              <a:cs typeface="Lato"/>
              <a:sym typeface="Lato"/>
            </a:endParaRPr>
          </a:p>
        </p:txBody>
      </p:sp>
      <p:sp>
        <p:nvSpPr>
          <p:cNvPr id="153" name="Google Shape;153;p28"/>
          <p:cNvSpPr txBox="1"/>
          <p:nvPr/>
        </p:nvSpPr>
        <p:spPr>
          <a:xfrm>
            <a:off x="419749" y="583400"/>
            <a:ext cx="78402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b="1" u="sng" dirty="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29"/>
          <p:cNvGrpSpPr/>
          <p:nvPr/>
        </p:nvGrpSpPr>
        <p:grpSpPr>
          <a:xfrm>
            <a:off x="0" y="-162744"/>
            <a:ext cx="9144000" cy="3668037"/>
            <a:chOff x="0" y="-85725"/>
            <a:chExt cx="4816593" cy="1932135"/>
          </a:xfrm>
        </p:grpSpPr>
        <p:sp>
          <p:nvSpPr>
            <p:cNvPr id="160" name="Google Shape;160;p29"/>
            <p:cNvSpPr/>
            <p:nvPr/>
          </p:nvSpPr>
          <p:spPr>
            <a:xfrm>
              <a:off x="0" y="0"/>
              <a:ext cx="4816592" cy="1846410"/>
            </a:xfrm>
            <a:custGeom>
              <a:avLst/>
              <a:gdLst/>
              <a:ahLst/>
              <a:cxnLst/>
              <a:rect l="l" t="t" r="r" b="b"/>
              <a:pathLst>
                <a:path w="4816592" h="1846410" extrusionOk="0">
                  <a:moveTo>
                    <a:pt x="0" y="0"/>
                  </a:moveTo>
                  <a:lnTo>
                    <a:pt x="4816592" y="0"/>
                  </a:lnTo>
                  <a:lnTo>
                    <a:pt x="4816592" y="1846410"/>
                  </a:lnTo>
                  <a:lnTo>
                    <a:pt x="0" y="1846410"/>
                  </a:lnTo>
                  <a:close/>
                </a:path>
              </a:pathLst>
            </a:custGeom>
            <a:solidFill>
              <a:srgbClr val="000000"/>
            </a:solidFill>
            <a:ln>
              <a:noFill/>
            </a:ln>
          </p:spPr>
        </p:sp>
        <p:sp>
          <p:nvSpPr>
            <p:cNvPr id="161" name="Google Shape;161;p29"/>
            <p:cNvSpPr txBox="1"/>
            <p:nvPr/>
          </p:nvSpPr>
          <p:spPr>
            <a:xfrm>
              <a:off x="0" y="-85725"/>
              <a:ext cx="4816593" cy="1932135"/>
            </a:xfrm>
            <a:prstGeom prst="rect">
              <a:avLst/>
            </a:prstGeom>
            <a:noFill/>
            <a:ln>
              <a:noFill/>
            </a:ln>
          </p:spPr>
          <p:txBody>
            <a:bodyPr spcFirstLastPara="1" wrap="square" lIns="25400" tIns="25400" rIns="25400" bIns="25400" anchor="ctr" anchorCtr="0">
              <a:noAutofit/>
            </a:bodyPr>
            <a:lstStyle/>
            <a:p>
              <a:pPr marL="0" marR="0" lvl="0" indent="0" algn="ctr" rtl="0">
                <a:lnSpc>
                  <a:spcPct val="165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62" name="Google Shape;162;p29"/>
          <p:cNvSpPr/>
          <p:nvPr/>
        </p:nvSpPr>
        <p:spPr>
          <a:xfrm>
            <a:off x="0" y="0"/>
            <a:ext cx="9144000" cy="3505293"/>
          </a:xfrm>
          <a:custGeom>
            <a:avLst/>
            <a:gdLst/>
            <a:ahLst/>
            <a:cxnLst/>
            <a:rect l="l" t="t" r="r" b="b"/>
            <a:pathLst>
              <a:path w="18288000" h="7010587" extrusionOk="0">
                <a:moveTo>
                  <a:pt x="0" y="0"/>
                </a:moveTo>
                <a:lnTo>
                  <a:pt x="18288000" y="0"/>
                </a:lnTo>
                <a:lnTo>
                  <a:pt x="18288000" y="7010587"/>
                </a:lnTo>
                <a:lnTo>
                  <a:pt x="0" y="7010587"/>
                </a:lnTo>
                <a:lnTo>
                  <a:pt x="0" y="0"/>
                </a:lnTo>
                <a:close/>
              </a:path>
            </a:pathLst>
          </a:custGeom>
          <a:blipFill rotWithShape="1">
            <a:blip r:embed="rId3">
              <a:alphaModFix amt="32999"/>
            </a:blip>
            <a:stretch>
              <a:fillRect t="-23363" b="-23365"/>
            </a:stretch>
          </a:blipFill>
          <a:ln>
            <a:noFill/>
          </a:ln>
        </p:spPr>
      </p:sp>
      <p:grpSp>
        <p:nvGrpSpPr>
          <p:cNvPr id="163" name="Google Shape;163;p29"/>
          <p:cNvGrpSpPr/>
          <p:nvPr/>
        </p:nvGrpSpPr>
        <p:grpSpPr>
          <a:xfrm>
            <a:off x="419425" y="176604"/>
            <a:ext cx="8344469" cy="4510659"/>
            <a:chOff x="0" y="-95250"/>
            <a:chExt cx="2291870" cy="983100"/>
          </a:xfrm>
        </p:grpSpPr>
        <p:sp>
          <p:nvSpPr>
            <p:cNvPr id="164" name="Google Shape;164;p29"/>
            <p:cNvSpPr/>
            <p:nvPr/>
          </p:nvSpPr>
          <p:spPr>
            <a:xfrm>
              <a:off x="0" y="0"/>
              <a:ext cx="2291870" cy="887850"/>
            </a:xfrm>
            <a:custGeom>
              <a:avLst/>
              <a:gdLst/>
              <a:ahLst/>
              <a:cxnLst/>
              <a:rect l="l" t="t" r="r" b="b"/>
              <a:pathLst>
                <a:path w="2291870" h="887850" extrusionOk="0">
                  <a:moveTo>
                    <a:pt x="45374" y="0"/>
                  </a:moveTo>
                  <a:lnTo>
                    <a:pt x="2246496" y="0"/>
                  </a:lnTo>
                  <a:cubicBezTo>
                    <a:pt x="2271555" y="0"/>
                    <a:pt x="2291870" y="20314"/>
                    <a:pt x="2291870" y="45374"/>
                  </a:cubicBezTo>
                  <a:lnTo>
                    <a:pt x="2291870" y="842477"/>
                  </a:lnTo>
                  <a:cubicBezTo>
                    <a:pt x="2291870" y="867536"/>
                    <a:pt x="2271555" y="887850"/>
                    <a:pt x="2246496" y="887850"/>
                  </a:cubicBezTo>
                  <a:lnTo>
                    <a:pt x="45374" y="887850"/>
                  </a:lnTo>
                  <a:cubicBezTo>
                    <a:pt x="20314" y="887850"/>
                    <a:pt x="0" y="867536"/>
                    <a:pt x="0" y="842477"/>
                  </a:cubicBezTo>
                  <a:lnTo>
                    <a:pt x="0" y="45374"/>
                  </a:lnTo>
                  <a:cubicBezTo>
                    <a:pt x="0" y="20314"/>
                    <a:pt x="20314" y="0"/>
                    <a:pt x="45374" y="0"/>
                  </a:cubicBezTo>
                  <a:close/>
                </a:path>
              </a:pathLst>
            </a:custGeom>
            <a:solidFill>
              <a:srgbClr val="C7243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29"/>
            <p:cNvSpPr txBox="1"/>
            <p:nvPr/>
          </p:nvSpPr>
          <p:spPr>
            <a:xfrm>
              <a:off x="0" y="-95250"/>
              <a:ext cx="2291870" cy="983100"/>
            </a:xfrm>
            <a:prstGeom prst="rect">
              <a:avLst/>
            </a:prstGeom>
            <a:noFill/>
            <a:ln>
              <a:noFill/>
            </a:ln>
          </p:spPr>
          <p:txBody>
            <a:bodyPr spcFirstLastPara="1" wrap="square" lIns="25400" tIns="25400" rIns="25400" bIns="25400" anchor="ctr" anchorCtr="0">
              <a:noAutofit/>
            </a:bodyPr>
            <a:lstStyle/>
            <a:p>
              <a:pPr marL="0" marR="0" lvl="0" indent="0" algn="ctr" rtl="0">
                <a:lnSpc>
                  <a:spcPct val="183333"/>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66" name="Google Shape;166;p29"/>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lt1"/>
                </a:solidFill>
                <a:latin typeface="Raleway"/>
                <a:ea typeface="Raleway"/>
                <a:cs typeface="Raleway"/>
                <a:sym typeface="Raleway"/>
              </a:rPr>
              <a:t>Problem Statement</a:t>
            </a:r>
            <a:endParaRPr sz="2600" b="1">
              <a:solidFill>
                <a:schemeClr val="lt1"/>
              </a:solidFill>
              <a:latin typeface="Raleway"/>
              <a:ea typeface="Raleway"/>
              <a:cs typeface="Raleway"/>
              <a:sym typeface="Raleway"/>
            </a:endParaRPr>
          </a:p>
        </p:txBody>
      </p:sp>
      <p:sp>
        <p:nvSpPr>
          <p:cNvPr id="167" name="Google Shape;167;p29"/>
          <p:cNvSpPr txBox="1"/>
          <p:nvPr/>
        </p:nvSpPr>
        <p:spPr>
          <a:xfrm>
            <a:off x="729450" y="1908300"/>
            <a:ext cx="7122900" cy="1326900"/>
          </a:xfrm>
          <a:prstGeom prst="rect">
            <a:avLst/>
          </a:prstGeom>
          <a:noFill/>
          <a:ln>
            <a:noFill/>
          </a:ln>
        </p:spPr>
        <p:txBody>
          <a:bodyPr spcFirstLastPara="1" wrap="square" lIns="91425" tIns="91425" rIns="91425" bIns="91425" anchor="t" anchorCtr="0">
            <a:noAutofit/>
          </a:bodyPr>
          <a:lstStyle/>
          <a:p>
            <a:pPr marL="457200" indent="-457200" algn="just">
              <a:lnSpc>
                <a:spcPct val="150000"/>
              </a:lnSpc>
              <a:buFont typeface="Arial" panose="020B0604020202020204" pitchFamily="34" charset="0"/>
              <a:buChar char="•"/>
            </a:pPr>
            <a:r>
              <a:rPr lang="en-US" dirty="0">
                <a:latin typeface="Times New Roman"/>
                <a:ea typeface="ＭＳ Ｐゴシック"/>
                <a:cs typeface="Times New Roman"/>
              </a:rPr>
              <a:t>Managing personal finances effectively is a common challenge, especially in a fast-paced digital world where expenses often go untracked and savings goals remain unmet. Individuals struggle to gain a clear understanding of their monthly expenditure, categorize their spending habits, and identify opportunities for savings or investments</a:t>
            </a:r>
            <a:endParaRPr lang="en-US" sz="1400" dirty="0">
              <a:latin typeface="Times New Roman" panose="02020603050405020304" pitchFamily="18" charset="0"/>
              <a:ea typeface="ＭＳ Ｐゴシック"/>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30"/>
          <p:cNvGrpSpPr/>
          <p:nvPr/>
        </p:nvGrpSpPr>
        <p:grpSpPr>
          <a:xfrm>
            <a:off x="8" y="-407976"/>
            <a:ext cx="3853535" cy="5551476"/>
            <a:chOff x="0" y="-127683"/>
            <a:chExt cx="1072427" cy="1482350"/>
          </a:xfrm>
        </p:grpSpPr>
        <p:sp>
          <p:nvSpPr>
            <p:cNvPr id="174" name="Google Shape;174;p30"/>
            <p:cNvSpPr/>
            <p:nvPr/>
          </p:nvSpPr>
          <p:spPr>
            <a:xfrm>
              <a:off x="0" y="0"/>
              <a:ext cx="1072427" cy="1354667"/>
            </a:xfrm>
            <a:custGeom>
              <a:avLst/>
              <a:gdLst/>
              <a:ahLst/>
              <a:cxnLst/>
              <a:rect l="l" t="t" r="r" b="b"/>
              <a:pathLst>
                <a:path w="1072427" h="1354667" extrusionOk="0">
                  <a:moveTo>
                    <a:pt x="0" y="0"/>
                  </a:moveTo>
                  <a:lnTo>
                    <a:pt x="1072427" y="0"/>
                  </a:lnTo>
                  <a:lnTo>
                    <a:pt x="1072427" y="1354667"/>
                  </a:lnTo>
                  <a:lnTo>
                    <a:pt x="0" y="1354667"/>
                  </a:lnTo>
                  <a:close/>
                </a:path>
              </a:pathLst>
            </a:custGeom>
            <a:solidFill>
              <a:srgbClr val="C7243D"/>
            </a:solidFill>
            <a:ln>
              <a:noFill/>
            </a:ln>
          </p:spPr>
        </p:sp>
        <p:sp>
          <p:nvSpPr>
            <p:cNvPr id="175" name="Google Shape;175;p30"/>
            <p:cNvSpPr txBox="1"/>
            <p:nvPr/>
          </p:nvSpPr>
          <p:spPr>
            <a:xfrm>
              <a:off x="0" y="-127683"/>
              <a:ext cx="1072427" cy="1440392"/>
            </a:xfrm>
            <a:prstGeom prst="rect">
              <a:avLst/>
            </a:prstGeom>
            <a:noFill/>
            <a:ln>
              <a:noFill/>
            </a:ln>
          </p:spPr>
          <p:txBody>
            <a:bodyPr spcFirstLastPara="1" wrap="square" lIns="25400" tIns="25400" rIns="25400" bIns="25400" anchor="ctr" anchorCtr="0">
              <a:noAutofit/>
            </a:bodyPr>
            <a:lstStyle/>
            <a:p>
              <a:pPr marL="0" marR="0" lvl="0" indent="0" algn="ctr" rtl="0">
                <a:lnSpc>
                  <a:spcPct val="165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77" name="Google Shape;177;p30"/>
          <p:cNvSpPr txBox="1"/>
          <p:nvPr/>
        </p:nvSpPr>
        <p:spPr>
          <a:xfrm>
            <a:off x="4029666" y="1118720"/>
            <a:ext cx="4862407" cy="2215991"/>
          </a:xfrm>
          <a:prstGeom prst="rect">
            <a:avLst/>
          </a:prstGeom>
          <a:noFill/>
          <a:ln>
            <a:noFill/>
          </a:ln>
        </p:spPr>
        <p:txBody>
          <a:bodyPr spcFirstLastPara="1" wrap="square" lIns="0" tIns="0" rIns="0" bIns="0" anchor="t" anchorCtr="0">
            <a:spAutoFit/>
          </a:bodyPr>
          <a:lstStyle/>
          <a:p>
            <a:pPr marL="457200" indent="-457200" algn="just">
              <a:lnSpc>
                <a:spcPct val="150000"/>
              </a:lnSpc>
              <a:buFont typeface="Arial" panose="020B0604020202020204" pitchFamily="34" charset="0"/>
              <a:buChar char="•"/>
            </a:pPr>
            <a:r>
              <a:rPr lang="en-US" sz="1200" dirty="0"/>
              <a:t>To tackle the challenges of managing personal finances, we propose an all-in-one finance management app. It will enable real-time expense tracking by integrating with users' bank accounts and offer receipt scanning for cash transactions. Expenses will be categorized automatically, and visual dashboards will provide insights into spending habits. The app will also include personalized budgeting tools to help users set and achieve financial goals effectively.</a:t>
            </a:r>
            <a:endParaRPr lang="en-US" sz="1200" dirty="0">
              <a:cs typeface="Calibri" pitchFamily="34" charset="0"/>
            </a:endParaRPr>
          </a:p>
        </p:txBody>
      </p:sp>
      <p:sp>
        <p:nvSpPr>
          <p:cNvPr id="184" name="Google Shape;184;p30"/>
          <p:cNvSpPr txBox="1"/>
          <p:nvPr/>
        </p:nvSpPr>
        <p:spPr>
          <a:xfrm>
            <a:off x="4702318" y="3763481"/>
            <a:ext cx="3636600" cy="261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dirty="0"/>
          </a:p>
        </p:txBody>
      </p:sp>
      <p:sp>
        <p:nvSpPr>
          <p:cNvPr id="185" name="Google Shape;185;p30"/>
          <p:cNvSpPr txBox="1"/>
          <p:nvPr/>
        </p:nvSpPr>
        <p:spPr>
          <a:xfrm>
            <a:off x="4628757" y="3946116"/>
            <a:ext cx="3184634" cy="26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dirty="0">
                <a:solidFill>
                  <a:srgbClr val="C7243D"/>
                </a:solidFill>
                <a:latin typeface="Lato"/>
                <a:ea typeface="Lato"/>
                <a:cs typeface="Lato"/>
                <a:sym typeface="Lato"/>
              </a:rPr>
              <a:t> </a:t>
            </a:r>
            <a:endParaRPr dirty="0"/>
          </a:p>
        </p:txBody>
      </p:sp>
      <p:sp>
        <p:nvSpPr>
          <p:cNvPr id="187" name="Google Shape;187;p30"/>
          <p:cNvSpPr txBox="1"/>
          <p:nvPr/>
        </p:nvSpPr>
        <p:spPr>
          <a:xfrm>
            <a:off x="4628757" y="4325444"/>
            <a:ext cx="3681173" cy="26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dirty="0">
              <a:solidFill>
                <a:schemeClr val="tx1"/>
              </a:solidFill>
            </a:endParaRPr>
          </a:p>
        </p:txBody>
      </p:sp>
      <p:sp>
        <p:nvSpPr>
          <p:cNvPr id="6" name="Google Shape;176;p30">
            <a:extLst>
              <a:ext uri="{FF2B5EF4-FFF2-40B4-BE49-F238E27FC236}">
                <a16:creationId xmlns:a16="http://schemas.microsoft.com/office/drawing/2014/main" xmlns="" id="{82C03B3F-ED58-72E7-6FB5-EE5C6D2D2283}"/>
              </a:ext>
            </a:extLst>
          </p:cNvPr>
          <p:cNvSpPr txBox="1"/>
          <p:nvPr/>
        </p:nvSpPr>
        <p:spPr>
          <a:xfrm>
            <a:off x="4485197" y="682459"/>
            <a:ext cx="3887100" cy="400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 sz="2600" b="1" dirty="0">
                <a:solidFill>
                  <a:srgbClr val="1A1A1A"/>
                </a:solidFill>
                <a:latin typeface="Raleway"/>
                <a:ea typeface="Raleway"/>
                <a:cs typeface="Raleway"/>
                <a:sym typeface="Raleway"/>
              </a:rPr>
              <a:t>Solution</a:t>
            </a:r>
            <a:endParaRPr sz="700" dirty="0"/>
          </a:p>
        </p:txBody>
      </p:sp>
      <p:sp>
        <p:nvSpPr>
          <p:cNvPr id="2" name="Rectangle 1"/>
          <p:cNvSpPr/>
          <p:nvPr/>
        </p:nvSpPr>
        <p:spPr>
          <a:xfrm>
            <a:off x="783771" y="970383"/>
            <a:ext cx="2519265" cy="1384995"/>
          </a:xfrm>
          <a:prstGeom prst="rect">
            <a:avLst/>
          </a:prstGeom>
        </p:spPr>
        <p:txBody>
          <a:bodyPr wrap="square">
            <a:spAutoFit/>
          </a:bodyPr>
          <a:lstStyle/>
          <a:p>
            <a:r>
              <a:rPr lang="en-US" sz="2800" b="1" dirty="0" smtClean="0">
                <a:solidFill>
                  <a:schemeClr val="bg1"/>
                </a:solidFill>
                <a:latin typeface="Raleway"/>
                <a:ea typeface="Raleway"/>
                <a:cs typeface="Raleway"/>
                <a:sym typeface="Raleway"/>
              </a:rPr>
              <a:t>Personalized </a:t>
            </a:r>
            <a:r>
              <a:rPr lang="en-US" sz="2800" b="1" dirty="0">
                <a:solidFill>
                  <a:schemeClr val="bg1"/>
                </a:solidFill>
                <a:latin typeface="Raleway"/>
                <a:ea typeface="Raleway"/>
                <a:cs typeface="Raleway"/>
                <a:sym typeface="Raleway"/>
              </a:rPr>
              <a:t>Financial Assistant</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2"/>
          <p:cNvPicPr preferRelativeResize="0"/>
          <p:nvPr/>
        </p:nvPicPr>
        <p:blipFill rotWithShape="1">
          <a:blip r:embed="rId3">
            <a:alphaModFix/>
          </a:blip>
          <a:srcRect/>
          <a:stretch/>
        </p:blipFill>
        <p:spPr>
          <a:xfrm>
            <a:off x="0" y="1"/>
            <a:ext cx="9144000" cy="5143499"/>
          </a:xfrm>
          <a:custGeom>
            <a:avLst/>
            <a:gdLst/>
            <a:ahLst/>
            <a:cxnLst/>
            <a:rect l="l" t="t" r="r" b="b"/>
            <a:pathLst>
              <a:path w="12192000" h="6857998" extrusionOk="0">
                <a:moveTo>
                  <a:pt x="0" y="0"/>
                </a:moveTo>
                <a:lnTo>
                  <a:pt x="12192000" y="0"/>
                </a:lnTo>
                <a:lnTo>
                  <a:pt x="12192000" y="6857998"/>
                </a:lnTo>
                <a:lnTo>
                  <a:pt x="0" y="6857998"/>
                </a:lnTo>
                <a:close/>
              </a:path>
            </a:pathLst>
          </a:custGeom>
          <a:noFill/>
          <a:ln>
            <a:noFill/>
          </a:ln>
        </p:spPr>
      </p:pic>
      <p:sp>
        <p:nvSpPr>
          <p:cNvPr id="215" name="Google Shape;215;p32"/>
          <p:cNvSpPr/>
          <p:nvPr/>
        </p:nvSpPr>
        <p:spPr>
          <a:xfrm>
            <a:off x="0" y="0"/>
            <a:ext cx="9144000" cy="4871400"/>
          </a:xfrm>
          <a:prstGeom prst="rect">
            <a:avLst/>
          </a:prstGeom>
          <a:solidFill>
            <a:srgbClr val="C7243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nvGrpSpPr>
          <p:cNvPr id="225" name="Google Shape;225;p32"/>
          <p:cNvGrpSpPr/>
          <p:nvPr/>
        </p:nvGrpSpPr>
        <p:grpSpPr>
          <a:xfrm>
            <a:off x="4862254" y="3224106"/>
            <a:ext cx="1734300" cy="1038044"/>
            <a:chOff x="6379774" y="4298808"/>
            <a:chExt cx="2312400" cy="1384058"/>
          </a:xfrm>
        </p:grpSpPr>
        <p:sp>
          <p:nvSpPr>
            <p:cNvPr id="226" name="Google Shape;226;p32"/>
            <p:cNvSpPr txBox="1"/>
            <p:nvPr/>
          </p:nvSpPr>
          <p:spPr>
            <a:xfrm>
              <a:off x="6379774" y="4298808"/>
              <a:ext cx="2312400" cy="31799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dirty="0"/>
            </a:p>
          </p:txBody>
        </p:sp>
        <p:sp>
          <p:nvSpPr>
            <p:cNvPr id="227" name="Google Shape;227;p32"/>
            <p:cNvSpPr txBox="1"/>
            <p:nvPr/>
          </p:nvSpPr>
          <p:spPr>
            <a:xfrm>
              <a:off x="6753143" y="5405966"/>
              <a:ext cx="1565400" cy="276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900" b="1" dirty="0">
                <a:solidFill>
                  <a:schemeClr val="dk1"/>
                </a:solidFill>
                <a:latin typeface="Arial"/>
                <a:ea typeface="Arial"/>
                <a:cs typeface="Arial"/>
                <a:sym typeface="Arial"/>
              </a:endParaRPr>
            </a:p>
          </p:txBody>
        </p:sp>
      </p:grpSp>
      <p:pic>
        <p:nvPicPr>
          <p:cNvPr id="1026" name="Picture 2" descr="C:\Users\Admin\OneDrive\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71" y="841930"/>
            <a:ext cx="7677457" cy="37955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45836" y="167951"/>
            <a:ext cx="4767944" cy="461665"/>
          </a:xfrm>
          <a:prstGeom prst="rect">
            <a:avLst/>
          </a:prstGeom>
          <a:noFill/>
        </p:spPr>
        <p:txBody>
          <a:bodyPr wrap="square" rtlCol="0">
            <a:spAutoFit/>
          </a:bodyPr>
          <a:lstStyle/>
          <a:p>
            <a:r>
              <a:rPr lang="en-US" dirty="0" smtClean="0"/>
              <a:t>      </a:t>
            </a:r>
            <a:r>
              <a:rPr lang="en-US" sz="2400" b="1" dirty="0" smtClean="0"/>
              <a:t>CURRENT PROGRESS</a:t>
            </a:r>
            <a:endParaRPr lang="en-IN"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31"/>
          <p:cNvGrpSpPr/>
          <p:nvPr/>
        </p:nvGrpSpPr>
        <p:grpSpPr>
          <a:xfrm>
            <a:off x="0" y="-162740"/>
            <a:ext cx="9143818" cy="3667965"/>
            <a:chOff x="0" y="-85725"/>
            <a:chExt cx="4816592" cy="1932135"/>
          </a:xfrm>
        </p:grpSpPr>
        <p:sp>
          <p:nvSpPr>
            <p:cNvPr id="194" name="Google Shape;194;p31"/>
            <p:cNvSpPr/>
            <p:nvPr/>
          </p:nvSpPr>
          <p:spPr>
            <a:xfrm>
              <a:off x="0" y="0"/>
              <a:ext cx="4816592" cy="1846410"/>
            </a:xfrm>
            <a:custGeom>
              <a:avLst/>
              <a:gdLst/>
              <a:ahLst/>
              <a:cxnLst/>
              <a:rect l="l" t="t" r="r" b="b"/>
              <a:pathLst>
                <a:path w="4816592" h="1846410" extrusionOk="0">
                  <a:moveTo>
                    <a:pt x="0" y="0"/>
                  </a:moveTo>
                  <a:lnTo>
                    <a:pt x="4816592" y="0"/>
                  </a:lnTo>
                  <a:lnTo>
                    <a:pt x="4816592" y="1846410"/>
                  </a:lnTo>
                  <a:lnTo>
                    <a:pt x="0" y="1846410"/>
                  </a:lnTo>
                  <a:close/>
                </a:path>
              </a:pathLst>
            </a:custGeom>
            <a:solidFill>
              <a:srgbClr val="000000"/>
            </a:solidFill>
            <a:ln>
              <a:noFill/>
            </a:ln>
          </p:spPr>
        </p:sp>
        <p:sp>
          <p:nvSpPr>
            <p:cNvPr id="195" name="Google Shape;195;p31"/>
            <p:cNvSpPr txBox="1"/>
            <p:nvPr/>
          </p:nvSpPr>
          <p:spPr>
            <a:xfrm>
              <a:off x="0" y="-85725"/>
              <a:ext cx="4816500" cy="1932000"/>
            </a:xfrm>
            <a:prstGeom prst="rect">
              <a:avLst/>
            </a:prstGeom>
            <a:noFill/>
            <a:ln>
              <a:noFill/>
            </a:ln>
          </p:spPr>
          <p:txBody>
            <a:bodyPr spcFirstLastPara="1" wrap="square" lIns="25400" tIns="25400" rIns="25400" bIns="25400" anchor="ctr" anchorCtr="0">
              <a:noAutofit/>
            </a:bodyPr>
            <a:lstStyle/>
            <a:p>
              <a:pPr marL="0" marR="0" lvl="0" indent="0" algn="ctr" rtl="0">
                <a:lnSpc>
                  <a:spcPct val="165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96" name="Google Shape;196;p31"/>
          <p:cNvSpPr/>
          <p:nvPr/>
        </p:nvSpPr>
        <p:spPr>
          <a:xfrm>
            <a:off x="0" y="0"/>
            <a:ext cx="9144000" cy="3505293"/>
          </a:xfrm>
          <a:custGeom>
            <a:avLst/>
            <a:gdLst/>
            <a:ahLst/>
            <a:cxnLst/>
            <a:rect l="l" t="t" r="r" b="b"/>
            <a:pathLst>
              <a:path w="18288000" h="7010587" extrusionOk="0">
                <a:moveTo>
                  <a:pt x="0" y="0"/>
                </a:moveTo>
                <a:lnTo>
                  <a:pt x="18288000" y="0"/>
                </a:lnTo>
                <a:lnTo>
                  <a:pt x="18288000" y="7010587"/>
                </a:lnTo>
                <a:lnTo>
                  <a:pt x="0" y="7010587"/>
                </a:lnTo>
                <a:lnTo>
                  <a:pt x="0" y="0"/>
                </a:lnTo>
                <a:close/>
              </a:path>
            </a:pathLst>
          </a:custGeom>
          <a:blipFill rotWithShape="1">
            <a:blip r:embed="rId3">
              <a:alphaModFix amt="33000"/>
            </a:blip>
            <a:stretch>
              <a:fillRect t="-23369" b="-23359"/>
            </a:stretch>
          </a:blipFill>
          <a:ln>
            <a:noFill/>
          </a:ln>
        </p:spPr>
      </p:sp>
      <p:grpSp>
        <p:nvGrpSpPr>
          <p:cNvPr id="197" name="Google Shape;197;p31"/>
          <p:cNvGrpSpPr/>
          <p:nvPr/>
        </p:nvGrpSpPr>
        <p:grpSpPr>
          <a:xfrm>
            <a:off x="419425" y="176604"/>
            <a:ext cx="8344943" cy="4510659"/>
            <a:chOff x="0" y="-95250"/>
            <a:chExt cx="2292000" cy="983100"/>
          </a:xfrm>
        </p:grpSpPr>
        <p:sp>
          <p:nvSpPr>
            <p:cNvPr id="198" name="Google Shape;198;p31"/>
            <p:cNvSpPr/>
            <p:nvPr/>
          </p:nvSpPr>
          <p:spPr>
            <a:xfrm>
              <a:off x="0" y="0"/>
              <a:ext cx="2291870" cy="887850"/>
            </a:xfrm>
            <a:custGeom>
              <a:avLst/>
              <a:gdLst/>
              <a:ahLst/>
              <a:cxnLst/>
              <a:rect l="l" t="t" r="r" b="b"/>
              <a:pathLst>
                <a:path w="2291870" h="887850" extrusionOk="0">
                  <a:moveTo>
                    <a:pt x="45374" y="0"/>
                  </a:moveTo>
                  <a:lnTo>
                    <a:pt x="2246496" y="0"/>
                  </a:lnTo>
                  <a:cubicBezTo>
                    <a:pt x="2271555" y="0"/>
                    <a:pt x="2291870" y="20314"/>
                    <a:pt x="2291870" y="45374"/>
                  </a:cubicBezTo>
                  <a:lnTo>
                    <a:pt x="2291870" y="842477"/>
                  </a:lnTo>
                  <a:cubicBezTo>
                    <a:pt x="2291870" y="867536"/>
                    <a:pt x="2271555" y="887850"/>
                    <a:pt x="2246496" y="887850"/>
                  </a:cubicBezTo>
                  <a:lnTo>
                    <a:pt x="45374" y="887850"/>
                  </a:lnTo>
                  <a:cubicBezTo>
                    <a:pt x="20314" y="887850"/>
                    <a:pt x="0" y="867536"/>
                    <a:pt x="0" y="842477"/>
                  </a:cubicBezTo>
                  <a:lnTo>
                    <a:pt x="0" y="45374"/>
                  </a:lnTo>
                  <a:cubicBezTo>
                    <a:pt x="0" y="20314"/>
                    <a:pt x="20314" y="0"/>
                    <a:pt x="45374" y="0"/>
                  </a:cubicBezTo>
                  <a:close/>
                </a:path>
              </a:pathLst>
            </a:custGeom>
            <a:solidFill>
              <a:srgbClr val="C7243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9" name="Google Shape;199;p31"/>
            <p:cNvSpPr txBox="1"/>
            <p:nvPr/>
          </p:nvSpPr>
          <p:spPr>
            <a:xfrm>
              <a:off x="0" y="-95250"/>
              <a:ext cx="2292000" cy="983100"/>
            </a:xfrm>
            <a:prstGeom prst="rect">
              <a:avLst/>
            </a:prstGeom>
            <a:noFill/>
            <a:ln>
              <a:noFill/>
            </a:ln>
          </p:spPr>
          <p:txBody>
            <a:bodyPr spcFirstLastPara="1" wrap="square" lIns="25400" tIns="25400" rIns="25400" bIns="25400" anchor="ctr" anchorCtr="0">
              <a:noAutofit/>
            </a:bodyPr>
            <a:lstStyle/>
            <a:p>
              <a:pPr marL="0" marR="0" lvl="0" indent="0" algn="ctr" rtl="0">
                <a:lnSpc>
                  <a:spcPct val="183333"/>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200" name="Google Shape;200;p31"/>
          <p:cNvSpPr txBox="1"/>
          <p:nvPr/>
        </p:nvSpPr>
        <p:spPr>
          <a:xfrm>
            <a:off x="727563" y="10071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lt1"/>
                </a:solidFill>
                <a:latin typeface="Raleway"/>
                <a:ea typeface="Raleway"/>
                <a:cs typeface="Raleway"/>
                <a:sym typeface="Raleway"/>
              </a:rPr>
              <a:t>Dependencies and Showstopper</a:t>
            </a:r>
            <a:endParaRPr sz="2600" b="1" dirty="0">
              <a:solidFill>
                <a:schemeClr val="lt1"/>
              </a:solidFill>
              <a:latin typeface="Raleway"/>
              <a:ea typeface="Raleway"/>
              <a:cs typeface="Raleway"/>
              <a:sym typeface="Raleway"/>
            </a:endParaRPr>
          </a:p>
        </p:txBody>
      </p:sp>
      <p:sp>
        <p:nvSpPr>
          <p:cNvPr id="201" name="Google Shape;201;p31"/>
          <p:cNvSpPr/>
          <p:nvPr/>
        </p:nvSpPr>
        <p:spPr>
          <a:xfrm>
            <a:off x="1398902" y="1870125"/>
            <a:ext cx="328800" cy="328800"/>
          </a:xfrm>
          <a:prstGeom prst="ellipse">
            <a:avLst/>
          </a:prstGeom>
          <a:solidFill>
            <a:srgbClr val="F646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1</a:t>
            </a:r>
            <a:endParaRPr sz="800" b="1">
              <a:solidFill>
                <a:srgbClr val="FFFFFF"/>
              </a:solidFill>
            </a:endParaRPr>
          </a:p>
        </p:txBody>
      </p:sp>
      <p:sp>
        <p:nvSpPr>
          <p:cNvPr id="202" name="Google Shape;202;p31"/>
          <p:cNvSpPr txBox="1"/>
          <p:nvPr/>
        </p:nvSpPr>
        <p:spPr>
          <a:xfrm>
            <a:off x="1845803" y="1762225"/>
            <a:ext cx="2832900" cy="10518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IN" sz="1100" dirty="0">
                <a:solidFill>
                  <a:schemeClr val="bg1"/>
                </a:solidFill>
              </a:rPr>
              <a:t>Real-Time Expense Tracking </a:t>
            </a:r>
            <a:r>
              <a:rPr lang="en-US" sz="1100" b="1" dirty="0" smtClean="0">
                <a:solidFill>
                  <a:schemeClr val="bg1"/>
                </a:solidFill>
                <a:latin typeface="Lato"/>
                <a:ea typeface="Lato"/>
                <a:cs typeface="Lato"/>
                <a:sym typeface="Lato"/>
              </a:rPr>
              <a:t>: </a:t>
            </a:r>
            <a:r>
              <a:rPr lang="en-US" sz="1100" dirty="0">
                <a:solidFill>
                  <a:schemeClr val="bg1"/>
                </a:solidFill>
              </a:rPr>
              <a:t>Provide options for manual entry of cash expenses and receipt scanning using OCR technology for seamless tracking</a:t>
            </a:r>
            <a:r>
              <a:rPr lang="en-US" sz="1100" dirty="0"/>
              <a:t>.</a:t>
            </a:r>
            <a:endParaRPr lang="en-US" sz="1100" dirty="0">
              <a:solidFill>
                <a:schemeClr val="lt1"/>
              </a:solidFill>
              <a:latin typeface="Lato"/>
              <a:ea typeface="Lato"/>
              <a:cs typeface="Lato"/>
              <a:sym typeface="Lato"/>
            </a:endParaRPr>
          </a:p>
        </p:txBody>
      </p:sp>
      <p:sp>
        <p:nvSpPr>
          <p:cNvPr id="203" name="Google Shape;203;p31"/>
          <p:cNvSpPr/>
          <p:nvPr/>
        </p:nvSpPr>
        <p:spPr>
          <a:xfrm>
            <a:off x="1398902" y="3092525"/>
            <a:ext cx="328800" cy="328800"/>
          </a:xfrm>
          <a:prstGeom prst="ellipse">
            <a:avLst/>
          </a:prstGeom>
          <a:solidFill>
            <a:srgbClr val="F646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2</a:t>
            </a:r>
            <a:endParaRPr sz="800" b="1">
              <a:solidFill>
                <a:srgbClr val="FFFFFF"/>
              </a:solidFill>
            </a:endParaRPr>
          </a:p>
        </p:txBody>
      </p:sp>
      <p:sp>
        <p:nvSpPr>
          <p:cNvPr id="204" name="Google Shape;204;p31"/>
          <p:cNvSpPr txBox="1"/>
          <p:nvPr/>
        </p:nvSpPr>
        <p:spPr>
          <a:xfrm>
            <a:off x="1845803" y="2996350"/>
            <a:ext cx="2832900" cy="10518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IN" sz="1100" dirty="0">
                <a:solidFill>
                  <a:schemeClr val="bg1"/>
                </a:solidFill>
              </a:rPr>
              <a:t>Expense Categorization and </a:t>
            </a:r>
            <a:r>
              <a:rPr lang="en-IN" sz="1100" dirty="0" smtClean="0">
                <a:solidFill>
                  <a:schemeClr val="bg1"/>
                </a:solidFill>
              </a:rPr>
              <a:t>Visualization</a:t>
            </a:r>
            <a:r>
              <a:rPr lang="en-US" sz="1100" b="1" dirty="0" smtClean="0">
                <a:solidFill>
                  <a:schemeClr val="bg1"/>
                </a:solidFill>
                <a:latin typeface="Lato"/>
                <a:ea typeface="Lato"/>
                <a:cs typeface="Lato"/>
                <a:sym typeface="Lato"/>
              </a:rPr>
              <a:t>:</a:t>
            </a:r>
            <a:r>
              <a:rPr lang="en-US" sz="1100" dirty="0" smtClean="0">
                <a:solidFill>
                  <a:schemeClr val="bg1"/>
                </a:solidFill>
                <a:latin typeface="Lato"/>
                <a:ea typeface="Lato"/>
                <a:cs typeface="Lato"/>
                <a:sym typeface="Lato"/>
              </a:rPr>
              <a:t> </a:t>
            </a:r>
            <a:r>
              <a:rPr lang="en-US" sz="1100" dirty="0">
                <a:solidFill>
                  <a:schemeClr val="bg1"/>
                </a:solidFill>
              </a:rPr>
              <a:t>Automatically categorize expenses into predefined categories like food, transportation, and entertainment using AI</a:t>
            </a:r>
            <a:r>
              <a:rPr lang="en-US" sz="1100" dirty="0"/>
              <a:t>.</a:t>
            </a:r>
            <a:endParaRPr lang="en-IN" sz="1100" dirty="0">
              <a:solidFill>
                <a:schemeClr val="lt1"/>
              </a:solidFill>
              <a:latin typeface="Lato"/>
              <a:ea typeface="Lato"/>
              <a:cs typeface="Lato"/>
              <a:sym typeface="Lato"/>
            </a:endParaRPr>
          </a:p>
        </p:txBody>
      </p:sp>
      <p:sp>
        <p:nvSpPr>
          <p:cNvPr id="205" name="Google Shape;205;p31"/>
          <p:cNvSpPr/>
          <p:nvPr/>
        </p:nvSpPr>
        <p:spPr>
          <a:xfrm>
            <a:off x="5088921" y="1870125"/>
            <a:ext cx="328800" cy="328800"/>
          </a:xfrm>
          <a:prstGeom prst="ellipse">
            <a:avLst/>
          </a:prstGeom>
          <a:solidFill>
            <a:srgbClr val="F646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3</a:t>
            </a:r>
            <a:endParaRPr sz="800" b="1">
              <a:solidFill>
                <a:srgbClr val="FFFFFF"/>
              </a:solidFill>
            </a:endParaRPr>
          </a:p>
        </p:txBody>
      </p:sp>
      <p:sp>
        <p:nvSpPr>
          <p:cNvPr id="206" name="Google Shape;206;p31"/>
          <p:cNvSpPr txBox="1"/>
          <p:nvPr/>
        </p:nvSpPr>
        <p:spPr>
          <a:xfrm>
            <a:off x="5534225" y="1762225"/>
            <a:ext cx="2832900" cy="10518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IN" sz="1100" dirty="0">
                <a:solidFill>
                  <a:schemeClr val="bg1"/>
                </a:solidFill>
              </a:rPr>
              <a:t>Personalized Budgeting Tools </a:t>
            </a:r>
            <a:r>
              <a:rPr lang="en-US" sz="1100" b="1" dirty="0" smtClean="0">
                <a:solidFill>
                  <a:schemeClr val="bg1"/>
                </a:solidFill>
                <a:latin typeface="Lato"/>
                <a:ea typeface="Lato"/>
                <a:cs typeface="Lato"/>
                <a:sym typeface="Lato"/>
              </a:rPr>
              <a:t>: </a:t>
            </a:r>
            <a:r>
              <a:rPr lang="en-US" sz="1100" dirty="0">
                <a:solidFill>
                  <a:schemeClr val="bg1"/>
                </a:solidFill>
              </a:rPr>
              <a:t>Enable users to set spending limits for various categories and track adherence to their budgets.</a:t>
            </a:r>
            <a:endParaRPr lang="en-IN" sz="1100" dirty="0">
              <a:solidFill>
                <a:schemeClr val="bg1"/>
              </a:solidFill>
              <a:latin typeface="Lato"/>
              <a:ea typeface="Lato"/>
              <a:cs typeface="Lato"/>
              <a:sym typeface="Lato"/>
            </a:endParaRPr>
          </a:p>
        </p:txBody>
      </p:sp>
      <p:sp>
        <p:nvSpPr>
          <p:cNvPr id="207" name="Google Shape;207;p31"/>
          <p:cNvSpPr/>
          <p:nvPr/>
        </p:nvSpPr>
        <p:spPr>
          <a:xfrm>
            <a:off x="5088921" y="3092525"/>
            <a:ext cx="328800" cy="328800"/>
          </a:xfrm>
          <a:prstGeom prst="ellipse">
            <a:avLst/>
          </a:prstGeom>
          <a:solidFill>
            <a:srgbClr val="F646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4</a:t>
            </a:r>
            <a:endParaRPr sz="800" b="1">
              <a:solidFill>
                <a:srgbClr val="FFFFFF"/>
              </a:solidFill>
            </a:endParaRPr>
          </a:p>
        </p:txBody>
      </p:sp>
      <p:sp>
        <p:nvSpPr>
          <p:cNvPr id="208" name="Google Shape;208;p31"/>
          <p:cNvSpPr txBox="1"/>
          <p:nvPr/>
        </p:nvSpPr>
        <p:spPr>
          <a:xfrm>
            <a:off x="5534225" y="2996350"/>
            <a:ext cx="2832900" cy="10518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IN" sz="1100" dirty="0">
                <a:solidFill>
                  <a:schemeClr val="bg1"/>
                </a:solidFill>
              </a:rPr>
              <a:t>Savings and Investment Guidance </a:t>
            </a:r>
            <a:r>
              <a:rPr lang="en-US" sz="1100" dirty="0" smtClean="0">
                <a:solidFill>
                  <a:schemeClr val="bg1"/>
                </a:solidFill>
                <a:latin typeface="Lato"/>
                <a:ea typeface="Lato"/>
                <a:cs typeface="Lato"/>
                <a:sym typeface="Lato"/>
              </a:rPr>
              <a:t>: </a:t>
            </a:r>
            <a:r>
              <a:rPr lang="en-US" sz="1100" dirty="0">
                <a:solidFill>
                  <a:schemeClr val="bg1"/>
                </a:solidFill>
              </a:rPr>
              <a:t>Suggest tailored saving strategies based on users' income, expenses, and financial goals.</a:t>
            </a:r>
            <a:endParaRPr lang="en-IN" sz="1100" dirty="0">
              <a:solidFill>
                <a:schemeClr val="bg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4"/>
          <p:cNvPicPr preferRelativeResize="0"/>
          <p:nvPr/>
        </p:nvPicPr>
        <p:blipFill>
          <a:blip r:embed="rId3">
            <a:alphaModFix/>
          </a:blip>
          <a:stretch>
            <a:fillRect/>
          </a:stretch>
        </p:blipFill>
        <p:spPr>
          <a:xfrm>
            <a:off x="0" y="-11276"/>
            <a:ext cx="9144000" cy="5154776"/>
          </a:xfrm>
          <a:prstGeom prst="rect">
            <a:avLst/>
          </a:prstGeom>
          <a:noFill/>
          <a:ln>
            <a:noFill/>
          </a:ln>
        </p:spPr>
      </p:pic>
      <p:sp>
        <p:nvSpPr>
          <p:cNvPr id="268" name="Google Shape;268;p34"/>
          <p:cNvSpPr txBox="1"/>
          <p:nvPr/>
        </p:nvSpPr>
        <p:spPr>
          <a:xfrm>
            <a:off x="842450" y="1186738"/>
            <a:ext cx="7110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FFFFFF"/>
                </a:solidFill>
                <a:latin typeface="Raleway"/>
                <a:ea typeface="Raleway"/>
                <a:cs typeface="Raleway"/>
                <a:sym typeface="Raleway"/>
              </a:rPr>
              <a:t>Team Name: Bro Code</a:t>
            </a:r>
            <a:endParaRPr sz="2600" b="1" dirty="0">
              <a:solidFill>
                <a:srgbClr val="FFFFFF"/>
              </a:solidFill>
              <a:latin typeface="Raleway"/>
              <a:ea typeface="Raleway"/>
              <a:cs typeface="Raleway"/>
              <a:sym typeface="Raleway"/>
            </a:endParaRPr>
          </a:p>
        </p:txBody>
      </p:sp>
      <p:sp>
        <p:nvSpPr>
          <p:cNvPr id="269" name="Google Shape;269;p34"/>
          <p:cNvSpPr txBox="1"/>
          <p:nvPr/>
        </p:nvSpPr>
        <p:spPr>
          <a:xfrm>
            <a:off x="911888" y="2199857"/>
            <a:ext cx="1607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solidFill>
                  <a:srgbClr val="FFFFFF"/>
                </a:solidFill>
                <a:latin typeface="Raleway"/>
                <a:ea typeface="Raleway"/>
                <a:cs typeface="Raleway"/>
                <a:sym typeface="Raleway"/>
              </a:rPr>
              <a:t>Moulya Srivathsa</a:t>
            </a:r>
            <a:endParaRPr sz="1100" dirty="0">
              <a:solidFill>
                <a:srgbClr val="FFFFFF"/>
              </a:solidFill>
              <a:latin typeface="Raleway"/>
              <a:ea typeface="Raleway"/>
              <a:cs typeface="Raleway"/>
              <a:sym typeface="Raleway"/>
            </a:endParaRPr>
          </a:p>
        </p:txBody>
      </p:sp>
      <p:sp>
        <p:nvSpPr>
          <p:cNvPr id="270" name="Google Shape;270;p34"/>
          <p:cNvSpPr txBox="1"/>
          <p:nvPr/>
        </p:nvSpPr>
        <p:spPr>
          <a:xfrm>
            <a:off x="911888" y="2601557"/>
            <a:ext cx="1607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solidFill>
                  <a:srgbClr val="FFFFFF"/>
                </a:solidFill>
                <a:latin typeface="Raleway"/>
                <a:ea typeface="Raleway"/>
                <a:cs typeface="Raleway"/>
                <a:sym typeface="Raleway"/>
              </a:rPr>
              <a:t>Srusti Sumukha</a:t>
            </a:r>
            <a:endParaRPr sz="1100" dirty="0">
              <a:solidFill>
                <a:srgbClr val="FFFFFF"/>
              </a:solidFill>
              <a:latin typeface="Raleway"/>
              <a:ea typeface="Raleway"/>
              <a:cs typeface="Raleway"/>
              <a:sym typeface="Raleway"/>
            </a:endParaRPr>
          </a:p>
        </p:txBody>
      </p:sp>
      <p:sp>
        <p:nvSpPr>
          <p:cNvPr id="271" name="Google Shape;271;p34"/>
          <p:cNvSpPr txBox="1"/>
          <p:nvPr/>
        </p:nvSpPr>
        <p:spPr>
          <a:xfrm>
            <a:off x="911888" y="3003257"/>
            <a:ext cx="1607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FFFFFF"/>
                </a:solidFill>
                <a:latin typeface="Raleway"/>
                <a:ea typeface="Raleway"/>
                <a:cs typeface="Raleway"/>
                <a:sym typeface="Raleway"/>
              </a:rPr>
              <a:t>Suhas C Patel</a:t>
            </a:r>
            <a:endParaRPr sz="1100" dirty="0">
              <a:solidFill>
                <a:srgbClr val="FFFFFF"/>
              </a:solidFill>
              <a:latin typeface="Raleway"/>
              <a:ea typeface="Raleway"/>
              <a:cs typeface="Raleway"/>
              <a:sym typeface="Raleway"/>
            </a:endParaRPr>
          </a:p>
        </p:txBody>
      </p:sp>
      <p:sp>
        <p:nvSpPr>
          <p:cNvPr id="272" name="Google Shape;272;p34"/>
          <p:cNvSpPr txBox="1"/>
          <p:nvPr/>
        </p:nvSpPr>
        <p:spPr>
          <a:xfrm>
            <a:off x="911888" y="3404957"/>
            <a:ext cx="1607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FFFFFF"/>
                </a:solidFill>
                <a:latin typeface="Raleway"/>
                <a:ea typeface="Raleway"/>
                <a:cs typeface="Raleway"/>
                <a:sym typeface="Raleway"/>
              </a:rPr>
              <a:t>Prathyush K S </a:t>
            </a:r>
            <a:endParaRPr sz="1100" dirty="0">
              <a:solidFill>
                <a:srgbClr val="FFFFFF"/>
              </a:solidFill>
              <a:latin typeface="Raleway"/>
              <a:ea typeface="Raleway"/>
              <a:cs typeface="Raleway"/>
              <a:sym typeface="Raleway"/>
            </a:endParaRPr>
          </a:p>
        </p:txBody>
      </p:sp>
      <p:sp>
        <p:nvSpPr>
          <p:cNvPr id="273" name="Google Shape;273;p34"/>
          <p:cNvSpPr txBox="1"/>
          <p:nvPr/>
        </p:nvSpPr>
        <p:spPr>
          <a:xfrm>
            <a:off x="2539678" y="2195755"/>
            <a:ext cx="2078708"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FFFFFF"/>
                </a:solidFill>
                <a:latin typeface="Raleway"/>
                <a:ea typeface="Raleway"/>
                <a:cs typeface="Raleway"/>
                <a:sym typeface="Raleway"/>
              </a:rPr>
              <a:t>BNM Institute of Technology</a:t>
            </a:r>
            <a:endParaRPr sz="1100" dirty="0">
              <a:solidFill>
                <a:srgbClr val="FFFFFF"/>
              </a:solidFill>
              <a:latin typeface="Raleway"/>
              <a:ea typeface="Raleway"/>
              <a:cs typeface="Raleway"/>
              <a:sym typeface="Raleway"/>
            </a:endParaRPr>
          </a:p>
        </p:txBody>
      </p:sp>
      <p:sp>
        <p:nvSpPr>
          <p:cNvPr id="274" name="Google Shape;274;p34"/>
          <p:cNvSpPr txBox="1"/>
          <p:nvPr/>
        </p:nvSpPr>
        <p:spPr>
          <a:xfrm>
            <a:off x="2534355" y="2661020"/>
            <a:ext cx="2078708" cy="325500"/>
          </a:xfrm>
          <a:prstGeom prst="rect">
            <a:avLst/>
          </a:prstGeom>
          <a:noFill/>
          <a:ln>
            <a:noFill/>
          </a:ln>
        </p:spPr>
        <p:txBody>
          <a:bodyPr spcFirstLastPara="1" wrap="square" lIns="91425" tIns="91425" rIns="91425" bIns="91425" anchor="ctr" anchorCtr="0">
            <a:noAutofit/>
          </a:bodyPr>
          <a:lstStyle/>
          <a:p>
            <a:r>
              <a:rPr lang="en-IN" sz="1100" dirty="0">
                <a:solidFill>
                  <a:srgbClr val="FFFFFF"/>
                </a:solidFill>
                <a:latin typeface="Raleway"/>
                <a:ea typeface="Raleway"/>
                <a:cs typeface="Raleway"/>
                <a:sym typeface="Raleway"/>
              </a:rPr>
              <a:t>BNM Institute of Technology</a:t>
            </a:r>
          </a:p>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75" name="Google Shape;275;p34"/>
          <p:cNvSpPr txBox="1"/>
          <p:nvPr/>
        </p:nvSpPr>
        <p:spPr>
          <a:xfrm>
            <a:off x="2534355" y="3079457"/>
            <a:ext cx="2078708" cy="325500"/>
          </a:xfrm>
          <a:prstGeom prst="rect">
            <a:avLst/>
          </a:prstGeom>
          <a:noFill/>
          <a:ln>
            <a:noFill/>
          </a:ln>
        </p:spPr>
        <p:txBody>
          <a:bodyPr spcFirstLastPara="1" wrap="square" lIns="91425" tIns="91425" rIns="91425" bIns="91425" anchor="ctr" anchorCtr="0">
            <a:noAutofit/>
          </a:bodyPr>
          <a:lstStyle/>
          <a:p>
            <a:r>
              <a:rPr lang="en-IN" sz="1100" dirty="0">
                <a:solidFill>
                  <a:srgbClr val="FFFFFF"/>
                </a:solidFill>
                <a:latin typeface="Raleway"/>
                <a:ea typeface="Raleway"/>
                <a:cs typeface="Raleway"/>
                <a:sym typeface="Raleway"/>
              </a:rPr>
              <a:t>BNM Institute of Technology</a:t>
            </a:r>
          </a:p>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76" name="Google Shape;276;p34"/>
          <p:cNvSpPr txBox="1"/>
          <p:nvPr/>
        </p:nvSpPr>
        <p:spPr>
          <a:xfrm>
            <a:off x="2523583" y="3479386"/>
            <a:ext cx="2130543" cy="325500"/>
          </a:xfrm>
          <a:prstGeom prst="rect">
            <a:avLst/>
          </a:prstGeom>
          <a:noFill/>
          <a:ln>
            <a:noFill/>
          </a:ln>
        </p:spPr>
        <p:txBody>
          <a:bodyPr spcFirstLastPara="1" wrap="square" lIns="91425" tIns="91425" rIns="91425" bIns="91425" anchor="ctr" anchorCtr="0">
            <a:noAutofit/>
          </a:bodyPr>
          <a:lstStyle/>
          <a:p>
            <a:r>
              <a:rPr lang="en-IN" sz="1100" dirty="0">
                <a:solidFill>
                  <a:srgbClr val="FFFFFF"/>
                </a:solidFill>
                <a:latin typeface="Raleway"/>
                <a:ea typeface="Raleway"/>
                <a:cs typeface="Raleway"/>
                <a:sym typeface="Raleway"/>
              </a:rPr>
              <a:t>BNM Institute of Technology</a:t>
            </a:r>
          </a:p>
          <a:p>
            <a:pPr marL="0" lvl="0" indent="0" algn="l" rtl="0">
              <a:spcBef>
                <a:spcPts val="0"/>
              </a:spcBef>
              <a:spcAft>
                <a:spcPts val="0"/>
              </a:spcAft>
              <a:buNone/>
            </a:pPr>
            <a:endParaRPr sz="1100" b="1" dirty="0">
              <a:solidFill>
                <a:srgbClr val="FFFFFF"/>
              </a:solidFill>
              <a:latin typeface="Raleway"/>
              <a:ea typeface="Raleway"/>
              <a:cs typeface="Raleway"/>
              <a:sym typeface="Raleway"/>
            </a:endParaRPr>
          </a:p>
        </p:txBody>
      </p:sp>
      <p:sp>
        <p:nvSpPr>
          <p:cNvPr id="277" name="Google Shape;277;p34"/>
          <p:cNvSpPr txBox="1"/>
          <p:nvPr/>
        </p:nvSpPr>
        <p:spPr>
          <a:xfrm>
            <a:off x="4695785" y="2199857"/>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lt1"/>
                </a:solidFill>
                <a:latin typeface="Raleway"/>
                <a:ea typeface="Raleway"/>
                <a:cs typeface="Raleway"/>
                <a:sym typeface="Raleway"/>
              </a:rPr>
              <a:t>Bangalore</a:t>
            </a:r>
            <a:endParaRPr sz="1100" dirty="0">
              <a:solidFill>
                <a:srgbClr val="FFFFFF"/>
              </a:solidFill>
              <a:latin typeface="Raleway"/>
              <a:ea typeface="Raleway"/>
              <a:cs typeface="Raleway"/>
              <a:sym typeface="Raleway"/>
            </a:endParaRPr>
          </a:p>
        </p:txBody>
      </p:sp>
      <p:sp>
        <p:nvSpPr>
          <p:cNvPr id="278" name="Google Shape;278;p34"/>
          <p:cNvSpPr txBox="1"/>
          <p:nvPr/>
        </p:nvSpPr>
        <p:spPr>
          <a:xfrm>
            <a:off x="4695785" y="2601557"/>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lt1"/>
                </a:solidFill>
                <a:latin typeface="Raleway"/>
                <a:ea typeface="Raleway"/>
                <a:cs typeface="Raleway"/>
                <a:sym typeface="Raleway"/>
              </a:rPr>
              <a:t>Bangalore</a:t>
            </a:r>
            <a:endParaRPr sz="1100" dirty="0">
              <a:solidFill>
                <a:srgbClr val="FFFFFF"/>
              </a:solidFill>
              <a:latin typeface="Raleway"/>
              <a:ea typeface="Raleway"/>
              <a:cs typeface="Raleway"/>
              <a:sym typeface="Raleway"/>
            </a:endParaRPr>
          </a:p>
        </p:txBody>
      </p:sp>
      <p:sp>
        <p:nvSpPr>
          <p:cNvPr id="279" name="Google Shape;279;p34"/>
          <p:cNvSpPr txBox="1"/>
          <p:nvPr/>
        </p:nvSpPr>
        <p:spPr>
          <a:xfrm>
            <a:off x="4695785" y="3003257"/>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lt1"/>
                </a:solidFill>
                <a:latin typeface="Raleway"/>
                <a:ea typeface="Raleway"/>
                <a:cs typeface="Raleway"/>
                <a:sym typeface="Raleway"/>
              </a:rPr>
              <a:t>Bangalore</a:t>
            </a:r>
            <a:endParaRPr sz="1100" dirty="0">
              <a:solidFill>
                <a:srgbClr val="FFFFFF"/>
              </a:solidFill>
              <a:latin typeface="Raleway"/>
              <a:ea typeface="Raleway"/>
              <a:cs typeface="Raleway"/>
              <a:sym typeface="Raleway"/>
            </a:endParaRPr>
          </a:p>
        </p:txBody>
      </p:sp>
      <p:sp>
        <p:nvSpPr>
          <p:cNvPr id="280" name="Google Shape;280;p34"/>
          <p:cNvSpPr txBox="1"/>
          <p:nvPr/>
        </p:nvSpPr>
        <p:spPr>
          <a:xfrm>
            <a:off x="4695785" y="3447682"/>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lt1"/>
                </a:solidFill>
                <a:latin typeface="Raleway"/>
                <a:ea typeface="Raleway"/>
                <a:cs typeface="Raleway"/>
                <a:sym typeface="Raleway"/>
              </a:rPr>
              <a:t>Bangalore</a:t>
            </a:r>
            <a:endParaRPr sz="1100" dirty="0">
              <a:solidFill>
                <a:srgbClr val="FFFFFF"/>
              </a:solidFill>
              <a:latin typeface="Raleway"/>
              <a:ea typeface="Raleway"/>
              <a:cs typeface="Raleway"/>
              <a:sym typeface="Raleway"/>
            </a:endParaRPr>
          </a:p>
        </p:txBody>
      </p:sp>
      <p:sp>
        <p:nvSpPr>
          <p:cNvPr id="281" name="Google Shape;281;p34"/>
          <p:cNvSpPr txBox="1"/>
          <p:nvPr/>
        </p:nvSpPr>
        <p:spPr>
          <a:xfrm>
            <a:off x="911888" y="3806657"/>
            <a:ext cx="1607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2" name="Google Shape;282;p34"/>
          <p:cNvSpPr txBox="1"/>
          <p:nvPr/>
        </p:nvSpPr>
        <p:spPr>
          <a:xfrm>
            <a:off x="2761682" y="3773169"/>
            <a:ext cx="16347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3" name="Google Shape;283;p34"/>
          <p:cNvSpPr txBox="1"/>
          <p:nvPr/>
        </p:nvSpPr>
        <p:spPr>
          <a:xfrm>
            <a:off x="4695785" y="3849382"/>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5" name="Google Shape;285;p34"/>
          <p:cNvSpPr txBox="1"/>
          <p:nvPr/>
        </p:nvSpPr>
        <p:spPr>
          <a:xfrm>
            <a:off x="6177385" y="2601544"/>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6" name="Google Shape;286;p34"/>
          <p:cNvSpPr txBox="1"/>
          <p:nvPr/>
        </p:nvSpPr>
        <p:spPr>
          <a:xfrm>
            <a:off x="6177385" y="3003244"/>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8" name="Google Shape;288;p34"/>
          <p:cNvSpPr txBox="1"/>
          <p:nvPr/>
        </p:nvSpPr>
        <p:spPr>
          <a:xfrm>
            <a:off x="6177385" y="3849369"/>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89" name="Google Shape;289;p34"/>
          <p:cNvSpPr txBox="1"/>
          <p:nvPr/>
        </p:nvSpPr>
        <p:spPr>
          <a:xfrm>
            <a:off x="7394360" y="2199844"/>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90" name="Google Shape;290;p34"/>
          <p:cNvSpPr txBox="1"/>
          <p:nvPr/>
        </p:nvSpPr>
        <p:spPr>
          <a:xfrm>
            <a:off x="7394360" y="2601544"/>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91" name="Google Shape;291;p34"/>
          <p:cNvSpPr txBox="1"/>
          <p:nvPr/>
        </p:nvSpPr>
        <p:spPr>
          <a:xfrm>
            <a:off x="7394360" y="3003244"/>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
        <p:nvSpPr>
          <p:cNvPr id="293" name="Google Shape;293;p34"/>
          <p:cNvSpPr txBox="1"/>
          <p:nvPr/>
        </p:nvSpPr>
        <p:spPr>
          <a:xfrm>
            <a:off x="7394360" y="3849369"/>
            <a:ext cx="1241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
        <p:nvSpPr>
          <p:cNvPr id="4" name="Rectangle 3"/>
          <p:cNvSpPr/>
          <p:nvPr/>
        </p:nvSpPr>
        <p:spPr>
          <a:xfrm>
            <a:off x="0" y="0"/>
            <a:ext cx="9144000" cy="51435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t>THANK YOU</a:t>
            </a:r>
            <a:endParaRPr lang="en-IN" sz="7200" dirty="0"/>
          </a:p>
        </p:txBody>
      </p:sp>
    </p:spTree>
    <p:extLst>
      <p:ext uri="{BB962C8B-B14F-4D97-AF65-F5344CB8AC3E}">
        <p14:creationId xmlns:p14="http://schemas.microsoft.com/office/powerpoint/2010/main" val="194348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272</Words>
  <Application>Microsoft Office PowerPoint</Application>
  <PresentationFormat>On-screen Show (16:9)</PresentationFormat>
  <Paragraphs>33</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Montserrat</vt:lpstr>
      <vt:lpstr>Lato</vt:lpstr>
      <vt:lpstr>ＭＳ Ｐゴシック</vt:lpstr>
      <vt:lpstr>Times New Roman</vt:lpstr>
      <vt:lpstr>Raleway</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Yathin G</dc:creator>
  <cp:lastModifiedBy>Admin</cp:lastModifiedBy>
  <cp:revision>13</cp:revision>
  <dcterms:modified xsi:type="dcterms:W3CDTF">2024-11-28T04:00:26Z</dcterms:modified>
</cp:coreProperties>
</file>