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C3B6D4-8AF9-4B09-AAA3-B48227949431}">
  <a:tblStyle styleId="{2AC3B6D4-8AF9-4B09-AAA3-B4822794943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8e1075e5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8e1075e5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Ray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8e1075e5e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8e1075e5e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9820a79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9820a79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931e31a4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931e31a4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9820a79d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19820a79d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931e31a4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1931e31a4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737de38d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737de38d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Suhas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9820a79d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9820a79d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Suhas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737de38d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737de38d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Jayden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737de38d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737de38d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Jayden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737de38d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737de38d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Jayden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737de38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737de38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737de38da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737de38da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Ray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737de38da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737de38da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Ray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737de38da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737de38da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Ray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8e1075e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8e1075e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Ray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jpg"/><Relationship Id="rId4"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3375" y="1282950"/>
            <a:ext cx="8520600" cy="205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3333"/>
              <a:buFont typeface="Arial"/>
              <a:buNone/>
            </a:pPr>
            <a:r>
              <a:rPr lang="en" sz="3300">
                <a:latin typeface="Lato"/>
                <a:ea typeface="Lato"/>
                <a:cs typeface="Lato"/>
                <a:sym typeface="Lato"/>
              </a:rPr>
              <a:t>PERFORMATIVE ANALYSIS OF OPTIMIZERS ON FINE-TUNED LUNG DISEASE</a:t>
            </a:r>
            <a:endParaRPr sz="3300">
              <a:latin typeface="Lato"/>
              <a:ea typeface="Lato"/>
              <a:cs typeface="Lato"/>
              <a:sym typeface="Lato"/>
            </a:endParaRPr>
          </a:p>
          <a:p>
            <a:pPr indent="0" lvl="0" marL="0" rtl="0" algn="l">
              <a:spcBef>
                <a:spcPts val="0"/>
              </a:spcBef>
              <a:spcAft>
                <a:spcPts val="0"/>
              </a:spcAft>
              <a:buClr>
                <a:schemeClr val="dk1"/>
              </a:buClr>
              <a:buSzPct val="33333"/>
              <a:buFont typeface="Arial"/>
              <a:buNone/>
            </a:pPr>
            <a:r>
              <a:rPr lang="en" sz="3300">
                <a:latin typeface="Lato"/>
                <a:ea typeface="Lato"/>
                <a:cs typeface="Lato"/>
                <a:sym typeface="Lato"/>
              </a:rPr>
              <a:t>CLASSIFICATION</a:t>
            </a:r>
            <a:endParaRPr sz="33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Ray Hu, Cong Wei, Jiandong Guan, Suhas Raghavendra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Hyperparameter Variations</a:t>
            </a:r>
            <a:endParaRPr>
              <a:latin typeface="Lato"/>
              <a:ea typeface="Lato"/>
              <a:cs typeface="Lato"/>
              <a:sym typeface="Lato"/>
            </a:endParaRPr>
          </a:p>
        </p:txBody>
      </p:sp>
      <p:graphicFrame>
        <p:nvGraphicFramePr>
          <p:cNvPr id="157" name="Google Shape;157;p22"/>
          <p:cNvGraphicFramePr/>
          <p:nvPr/>
        </p:nvGraphicFramePr>
        <p:xfrm>
          <a:off x="729450" y="2289300"/>
          <a:ext cx="3000000" cy="3000000"/>
        </p:xfrm>
        <a:graphic>
          <a:graphicData uri="http://schemas.openxmlformats.org/drawingml/2006/table">
            <a:tbl>
              <a:tblPr>
                <a:noFill/>
                <a:tableStyleId>{2AC3B6D4-8AF9-4B09-AAA3-B48227949431}</a:tableStyleId>
              </a:tblPr>
              <a:tblGrid>
                <a:gridCol w="876300"/>
                <a:gridCol w="876300"/>
                <a:gridCol w="876300"/>
                <a:gridCol w="876300"/>
              </a:tblGrid>
              <a:tr h="708050">
                <a:tc>
                  <a:txBody>
                    <a:bodyPr/>
                    <a:lstStyle/>
                    <a:p>
                      <a:pPr indent="0" lvl="0" marL="0" rtl="0" algn="l">
                        <a:spcBef>
                          <a:spcPts val="0"/>
                        </a:spcBef>
                        <a:spcAft>
                          <a:spcPts val="0"/>
                        </a:spcAft>
                        <a:buNone/>
                      </a:pPr>
                      <a:r>
                        <a:rPr b="1" lang="en">
                          <a:latin typeface="Lato"/>
                          <a:ea typeface="Lato"/>
                          <a:cs typeface="Lato"/>
                          <a:sym typeface="Lato"/>
                        </a:rPr>
                        <a:t>ZF-Net</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Batch size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Learning Rate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Dropout</a:t>
                      </a:r>
                      <a:endParaRPr>
                        <a:latin typeface="Lato"/>
                        <a:ea typeface="Lato"/>
                        <a:cs typeface="Lato"/>
                        <a:sym typeface="Lato"/>
                      </a:endParaRPr>
                    </a:p>
                  </a:txBody>
                  <a:tcPr marT="91425" marB="91425" marR="91425" marL="91425"/>
                </a:tc>
              </a:tr>
              <a:tr h="611400">
                <a:tc>
                  <a:txBody>
                    <a:bodyPr/>
                    <a:lstStyle/>
                    <a:p>
                      <a:pPr indent="0" lvl="0" marL="0" rtl="0" algn="l">
                        <a:spcBef>
                          <a:spcPts val="0"/>
                        </a:spcBef>
                        <a:spcAft>
                          <a:spcPts val="0"/>
                        </a:spcAft>
                        <a:buNone/>
                      </a:pPr>
                      <a:r>
                        <a:rPr lang="en">
                          <a:latin typeface="Lato"/>
                          <a:ea typeface="Lato"/>
                          <a:cs typeface="Lato"/>
                          <a:sym typeface="Lato"/>
                        </a:rPr>
                        <a:t>Baseline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32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1e-4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0.5</a:t>
                      </a:r>
                      <a:endParaRPr>
                        <a:latin typeface="Lato"/>
                        <a:ea typeface="Lato"/>
                        <a:cs typeface="Lato"/>
                        <a:sym typeface="Lato"/>
                      </a:endParaRPr>
                    </a:p>
                  </a:txBody>
                  <a:tcPr marT="91425" marB="91425" marR="91425" marL="91425"/>
                </a:tc>
              </a:tr>
              <a:tr h="611400">
                <a:tc>
                  <a:txBody>
                    <a:bodyPr/>
                    <a:lstStyle/>
                    <a:p>
                      <a:pPr indent="0" lvl="0" marL="0" rtl="0" algn="l">
                        <a:spcBef>
                          <a:spcPts val="0"/>
                        </a:spcBef>
                        <a:spcAft>
                          <a:spcPts val="0"/>
                        </a:spcAft>
                        <a:buNone/>
                      </a:pPr>
                      <a:r>
                        <a:rPr lang="en">
                          <a:latin typeface="Lato"/>
                          <a:ea typeface="Lato"/>
                          <a:cs typeface="Lato"/>
                          <a:sym typeface="Lato"/>
                        </a:rPr>
                        <a:t>HP 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64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1e-2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0.5</a:t>
                      </a:r>
                      <a:endParaRPr>
                        <a:latin typeface="Lato"/>
                        <a:ea typeface="Lato"/>
                        <a:cs typeface="Lato"/>
                        <a:sym typeface="Lato"/>
                      </a:endParaRPr>
                    </a:p>
                  </a:txBody>
                  <a:tcPr marT="91425" marB="91425" marR="91425" marL="91425"/>
                </a:tc>
              </a:tr>
              <a:tr h="611400">
                <a:tc>
                  <a:txBody>
                    <a:bodyPr/>
                    <a:lstStyle/>
                    <a:p>
                      <a:pPr indent="0" lvl="0" marL="0" rtl="0" algn="l">
                        <a:spcBef>
                          <a:spcPts val="0"/>
                        </a:spcBef>
                        <a:spcAft>
                          <a:spcPts val="0"/>
                        </a:spcAft>
                        <a:buNone/>
                      </a:pPr>
                      <a:r>
                        <a:rPr lang="en">
                          <a:latin typeface="Lato"/>
                          <a:ea typeface="Lato"/>
                          <a:cs typeface="Lato"/>
                          <a:sym typeface="Lato"/>
                        </a:rPr>
                        <a:t>HP 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1e-4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0.25</a:t>
                      </a:r>
                      <a:endParaRPr>
                        <a:latin typeface="Lato"/>
                        <a:ea typeface="Lato"/>
                        <a:cs typeface="Lato"/>
                        <a:sym typeface="Lato"/>
                      </a:endParaRPr>
                    </a:p>
                  </a:txBody>
                  <a:tcPr marT="91425" marB="91425" marR="91425" marL="91425"/>
                </a:tc>
              </a:tr>
            </a:tbl>
          </a:graphicData>
        </a:graphic>
      </p:graphicFrame>
      <p:graphicFrame>
        <p:nvGraphicFramePr>
          <p:cNvPr id="158" name="Google Shape;158;p22"/>
          <p:cNvGraphicFramePr/>
          <p:nvPr/>
        </p:nvGraphicFramePr>
        <p:xfrm>
          <a:off x="4912950" y="2289300"/>
          <a:ext cx="3000000" cy="3000000"/>
        </p:xfrm>
        <a:graphic>
          <a:graphicData uri="http://schemas.openxmlformats.org/drawingml/2006/table">
            <a:tbl>
              <a:tblPr>
                <a:noFill/>
                <a:tableStyleId>{2AC3B6D4-8AF9-4B09-AAA3-B48227949431}</a:tableStyleId>
              </a:tblPr>
              <a:tblGrid>
                <a:gridCol w="1212300"/>
                <a:gridCol w="1212300"/>
                <a:gridCol w="1212300"/>
              </a:tblGrid>
              <a:tr h="708050">
                <a:tc>
                  <a:txBody>
                    <a:bodyPr/>
                    <a:lstStyle/>
                    <a:p>
                      <a:pPr indent="0" lvl="0" marL="0" rtl="0" algn="l">
                        <a:spcBef>
                          <a:spcPts val="0"/>
                        </a:spcBef>
                        <a:spcAft>
                          <a:spcPts val="0"/>
                        </a:spcAft>
                        <a:buNone/>
                      </a:pPr>
                      <a:r>
                        <a:rPr b="1" lang="en">
                          <a:latin typeface="Lato"/>
                          <a:ea typeface="Lato"/>
                          <a:cs typeface="Lato"/>
                          <a:sym typeface="Lato"/>
                        </a:rPr>
                        <a:t>Sequencer-2d</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Batch size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Learning Rate</a:t>
                      </a:r>
                      <a:endParaRPr>
                        <a:latin typeface="Lato"/>
                        <a:ea typeface="Lato"/>
                        <a:cs typeface="Lato"/>
                        <a:sym typeface="Lato"/>
                      </a:endParaRPr>
                    </a:p>
                  </a:txBody>
                  <a:tcPr marT="91425" marB="91425" marR="91425" marL="91425"/>
                </a:tc>
              </a:tr>
              <a:tr h="611400">
                <a:tc>
                  <a:txBody>
                    <a:bodyPr/>
                    <a:lstStyle/>
                    <a:p>
                      <a:pPr indent="0" lvl="0" marL="0" rtl="0" algn="l">
                        <a:spcBef>
                          <a:spcPts val="0"/>
                        </a:spcBef>
                        <a:spcAft>
                          <a:spcPts val="0"/>
                        </a:spcAft>
                        <a:buNone/>
                      </a:pPr>
                      <a:r>
                        <a:rPr lang="en">
                          <a:latin typeface="Lato"/>
                          <a:ea typeface="Lato"/>
                          <a:cs typeface="Lato"/>
                          <a:sym typeface="Lato"/>
                        </a:rPr>
                        <a:t>Baseline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32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1e-4</a:t>
                      </a:r>
                      <a:endParaRPr>
                        <a:latin typeface="Lato"/>
                        <a:ea typeface="Lato"/>
                        <a:cs typeface="Lato"/>
                        <a:sym typeface="Lato"/>
                      </a:endParaRPr>
                    </a:p>
                  </a:txBody>
                  <a:tcPr marT="91425" marB="91425" marR="91425" marL="91425"/>
                </a:tc>
              </a:tr>
              <a:tr h="611400">
                <a:tc>
                  <a:txBody>
                    <a:bodyPr/>
                    <a:lstStyle/>
                    <a:p>
                      <a:pPr indent="0" lvl="0" marL="0" rtl="0" algn="l">
                        <a:spcBef>
                          <a:spcPts val="0"/>
                        </a:spcBef>
                        <a:spcAft>
                          <a:spcPts val="0"/>
                        </a:spcAft>
                        <a:buNone/>
                      </a:pPr>
                      <a:r>
                        <a:rPr lang="en">
                          <a:latin typeface="Lato"/>
                          <a:ea typeface="Lato"/>
                          <a:cs typeface="Lato"/>
                          <a:sym typeface="Lato"/>
                        </a:rPr>
                        <a:t>HP 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64</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1e-2</a:t>
                      </a:r>
                      <a:endParaRPr>
                        <a:latin typeface="Lato"/>
                        <a:ea typeface="Lato"/>
                        <a:cs typeface="Lato"/>
                        <a:sym typeface="Lato"/>
                      </a:endParaRPr>
                    </a:p>
                  </a:txBody>
                  <a:tcPr marT="91425" marB="91425" marR="91425" marL="91425"/>
                </a:tc>
              </a:tr>
              <a:tr h="611400">
                <a:tc>
                  <a:txBody>
                    <a:bodyPr/>
                    <a:lstStyle/>
                    <a:p>
                      <a:pPr indent="0" lvl="0" marL="0" rtl="0" algn="l">
                        <a:spcBef>
                          <a:spcPts val="0"/>
                        </a:spcBef>
                        <a:spcAft>
                          <a:spcPts val="0"/>
                        </a:spcAft>
                        <a:buNone/>
                      </a:pPr>
                      <a:r>
                        <a:rPr lang="en">
                          <a:latin typeface="Lato"/>
                          <a:ea typeface="Lato"/>
                          <a:cs typeface="Lato"/>
                          <a:sym typeface="Lato"/>
                        </a:rPr>
                        <a:t>HP 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16</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1e-4</a:t>
                      </a:r>
                      <a:endParaRPr>
                        <a:latin typeface="Lato"/>
                        <a:ea typeface="Lato"/>
                        <a:cs typeface="Lato"/>
                        <a:sym typeface="Lato"/>
                      </a:endParaRPr>
                    </a:p>
                  </a:txBody>
                  <a:tcPr marT="91425" marB="91425" marR="91425" marL="91425"/>
                </a:tc>
              </a:tr>
            </a:tbl>
          </a:graphicData>
        </a:graphic>
      </p:graphicFrame>
      <p:sp>
        <p:nvSpPr>
          <p:cNvPr id="159" name="Google Shape;159;p22"/>
          <p:cNvSpPr txBox="1"/>
          <p:nvPr/>
        </p:nvSpPr>
        <p:spPr>
          <a:xfrm>
            <a:off x="729450" y="1900225"/>
            <a:ext cx="35313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50 Epochs</a:t>
            </a:r>
            <a:endParaRPr sz="1300">
              <a:solidFill>
                <a:schemeClr val="accent1"/>
              </a:solidFill>
              <a:latin typeface="Lato"/>
              <a:ea typeface="Lato"/>
              <a:cs typeface="Lato"/>
              <a:sym typeface="Lato"/>
            </a:endParaRPr>
          </a:p>
        </p:txBody>
      </p:sp>
      <p:sp>
        <p:nvSpPr>
          <p:cNvPr id="160" name="Google Shape;160;p22"/>
          <p:cNvSpPr txBox="1"/>
          <p:nvPr/>
        </p:nvSpPr>
        <p:spPr>
          <a:xfrm>
            <a:off x="4912950" y="1853850"/>
            <a:ext cx="35313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100</a:t>
            </a:r>
            <a:r>
              <a:rPr lang="en" sz="1300">
                <a:solidFill>
                  <a:schemeClr val="accent1"/>
                </a:solidFill>
                <a:latin typeface="Lato"/>
                <a:ea typeface="Lato"/>
                <a:cs typeface="Lato"/>
                <a:sym typeface="Lato"/>
              </a:rPr>
              <a:t> Epochs</a:t>
            </a:r>
            <a:endParaRPr sz="13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idx="1" type="body"/>
          </p:nvPr>
        </p:nvSpPr>
        <p:spPr>
          <a:xfrm>
            <a:off x="727650" y="1951875"/>
            <a:ext cx="5141700" cy="2758200"/>
          </a:xfrm>
          <a:prstGeom prst="rect">
            <a:avLst/>
          </a:prstGeom>
        </p:spPr>
        <p:txBody>
          <a:bodyPr anchorCtr="0" anchor="t" bIns="91425" lIns="91425" spcFirstLastPara="1" rIns="91425" wrap="square" tIns="91425">
            <a:normAutofit fontScale="92500"/>
          </a:bodyPr>
          <a:lstStyle/>
          <a:p>
            <a:pPr indent="0" lvl="0" marL="0" rtl="0" algn="just">
              <a:spcBef>
                <a:spcPts val="0"/>
              </a:spcBef>
              <a:spcAft>
                <a:spcPts val="0"/>
              </a:spcAft>
              <a:buNone/>
            </a:pPr>
            <a:r>
              <a:rPr b="1" lang="en"/>
              <a:t>Scheduler</a:t>
            </a:r>
            <a:r>
              <a:rPr b="1" lang="en"/>
              <a:t>:</a:t>
            </a:r>
            <a:br>
              <a:rPr lang="en"/>
            </a:br>
            <a:r>
              <a:rPr lang="en"/>
              <a:t>Function to adjust the learning rate of an optimizer for every epoch.</a:t>
            </a:r>
            <a:endParaRPr/>
          </a:p>
          <a:p>
            <a:pPr indent="0" lvl="0" marL="0" rtl="0" algn="just">
              <a:spcBef>
                <a:spcPts val="1200"/>
              </a:spcBef>
              <a:spcAft>
                <a:spcPts val="0"/>
              </a:spcAft>
              <a:buNone/>
            </a:pPr>
            <a:r>
              <a:rPr b="1" lang="en"/>
              <a:t>Advantages:</a:t>
            </a:r>
            <a:br>
              <a:rPr lang="en"/>
            </a:br>
            <a:r>
              <a:rPr lang="en"/>
              <a:t>If used correctly, it can lead to faster convergence or an escape of a local minima.</a:t>
            </a:r>
            <a:endParaRPr/>
          </a:p>
          <a:p>
            <a:pPr indent="0" lvl="0" marL="0" rtl="0" algn="just">
              <a:spcBef>
                <a:spcPts val="1200"/>
              </a:spcBef>
              <a:spcAft>
                <a:spcPts val="0"/>
              </a:spcAft>
              <a:buNone/>
            </a:pPr>
            <a:r>
              <a:rPr b="1" lang="en"/>
              <a:t>Disadvantage:</a:t>
            </a:r>
            <a:br>
              <a:rPr b="1" lang="en"/>
            </a:br>
            <a:r>
              <a:rPr lang="en"/>
              <a:t>Depends on the function to minimize. More variables to consider, may overshoot or undershoot a minima.</a:t>
            </a:r>
            <a:endParaRPr/>
          </a:p>
          <a:p>
            <a:pPr indent="0" lvl="0" marL="0" rtl="0" algn="just">
              <a:spcBef>
                <a:spcPts val="1200"/>
              </a:spcBef>
              <a:spcAft>
                <a:spcPts val="1200"/>
              </a:spcAft>
              <a:buNone/>
            </a:pPr>
            <a:r>
              <a:rPr lang="en"/>
              <a:t>In Pytorch, we are using CosineAnnealingWarmRestarts as our scheduler.</a:t>
            </a:r>
            <a:br>
              <a:rPr lang="en"/>
            </a:br>
            <a:r>
              <a:rPr lang="en">
                <a:solidFill>
                  <a:schemeClr val="dk2"/>
                </a:solidFill>
              </a:rPr>
              <a:t>lr_scheduler.CosineAnnealingWarmRestarts(optimizer,</a:t>
            </a:r>
            <a:r>
              <a:rPr lang="en">
                <a:solidFill>
                  <a:schemeClr val="dk2"/>
                </a:solidFill>
              </a:rPr>
              <a:t> </a:t>
            </a:r>
            <a:r>
              <a:rPr lang="en">
                <a:solidFill>
                  <a:schemeClr val="dk2"/>
                </a:solidFill>
              </a:rPr>
              <a:t>T_0=10, T_mult=2)</a:t>
            </a:r>
            <a:endParaRPr>
              <a:solidFill>
                <a:schemeClr val="dk2"/>
              </a:solidFill>
            </a:endParaRPr>
          </a:p>
        </p:txBody>
      </p:sp>
      <p:sp>
        <p:nvSpPr>
          <p:cNvPr id="166" name="Google Shape;16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Scheduler Variation</a:t>
            </a:r>
            <a:endParaRPr>
              <a:latin typeface="Lato"/>
              <a:ea typeface="Lato"/>
              <a:cs typeface="Lato"/>
              <a:sym typeface="Lato"/>
            </a:endParaRPr>
          </a:p>
        </p:txBody>
      </p:sp>
      <p:pic>
        <p:nvPicPr>
          <p:cNvPr id="167" name="Google Shape;167;p23"/>
          <p:cNvPicPr preferRelativeResize="0"/>
          <p:nvPr/>
        </p:nvPicPr>
        <p:blipFill>
          <a:blip r:embed="rId3">
            <a:alphaModFix/>
          </a:blip>
          <a:stretch>
            <a:fillRect/>
          </a:stretch>
        </p:blipFill>
        <p:spPr>
          <a:xfrm>
            <a:off x="5979600" y="2369150"/>
            <a:ext cx="2859600" cy="1923650"/>
          </a:xfrm>
          <a:prstGeom prst="rect">
            <a:avLst/>
          </a:prstGeom>
          <a:noFill/>
          <a:ln>
            <a:noFill/>
          </a:ln>
        </p:spPr>
      </p:pic>
      <p:graphicFrame>
        <p:nvGraphicFramePr>
          <p:cNvPr id="168" name="Google Shape;168;p23"/>
          <p:cNvGraphicFramePr/>
          <p:nvPr/>
        </p:nvGraphicFramePr>
        <p:xfrm>
          <a:off x="6237150" y="1576750"/>
          <a:ext cx="3000000" cy="3000000"/>
        </p:xfrm>
        <a:graphic>
          <a:graphicData uri="http://schemas.openxmlformats.org/drawingml/2006/table">
            <a:tbl>
              <a:tblPr>
                <a:noFill/>
                <a:tableStyleId>{2AC3B6D4-8AF9-4B09-AAA3-B48227949431}</a:tableStyleId>
              </a:tblPr>
              <a:tblGrid>
                <a:gridCol w="1270925"/>
                <a:gridCol w="1270925"/>
              </a:tblGrid>
              <a:tr h="256700">
                <a:tc>
                  <a:txBody>
                    <a:bodyPr/>
                    <a:lstStyle/>
                    <a:p>
                      <a:pPr indent="0" lvl="0" marL="0" rtl="0" algn="l">
                        <a:spcBef>
                          <a:spcPts val="0"/>
                        </a:spcBef>
                        <a:spcAft>
                          <a:spcPts val="0"/>
                        </a:spcAft>
                        <a:buNone/>
                      </a:pPr>
                      <a:r>
                        <a:rPr lang="en">
                          <a:latin typeface="Lato"/>
                          <a:ea typeface="Lato"/>
                          <a:cs typeface="Lato"/>
                          <a:sym typeface="Lato"/>
                        </a:rPr>
                        <a:t>Batch size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Learning rate</a:t>
                      </a:r>
                      <a:endParaRPr>
                        <a:latin typeface="Lato"/>
                        <a:ea typeface="Lato"/>
                        <a:cs typeface="Lato"/>
                        <a:sym typeface="Lato"/>
                      </a:endParaRPr>
                    </a:p>
                  </a:txBody>
                  <a:tcPr marT="91425" marB="91425" marR="91425" marL="91425"/>
                </a:tc>
              </a:tr>
              <a:tr h="256700">
                <a:tc>
                  <a:txBody>
                    <a:bodyPr/>
                    <a:lstStyle/>
                    <a:p>
                      <a:pPr indent="0" lvl="0" marL="0" rtl="0" algn="l">
                        <a:spcBef>
                          <a:spcPts val="0"/>
                        </a:spcBef>
                        <a:spcAft>
                          <a:spcPts val="0"/>
                        </a:spcAft>
                        <a:buNone/>
                      </a:pPr>
                      <a:r>
                        <a:rPr lang="en">
                          <a:latin typeface="Lato"/>
                          <a:ea typeface="Lato"/>
                          <a:cs typeface="Lato"/>
                          <a:sym typeface="Lato"/>
                        </a:rPr>
                        <a:t>32</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1e-2</a:t>
                      </a:r>
                      <a:endParaRPr>
                        <a:latin typeface="Lato"/>
                        <a:ea typeface="Lato"/>
                        <a:cs typeface="Lato"/>
                        <a:sym typeface="Lato"/>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Data Visualization CNN</a:t>
            </a:r>
            <a:endParaRPr>
              <a:latin typeface="Lato"/>
              <a:ea typeface="Lato"/>
              <a:cs typeface="Lato"/>
              <a:sym typeface="Lato"/>
            </a:endParaRPr>
          </a:p>
        </p:txBody>
      </p:sp>
      <p:sp>
        <p:nvSpPr>
          <p:cNvPr id="174" name="Google Shape;174;p24"/>
          <p:cNvSpPr txBox="1"/>
          <p:nvPr>
            <p:ph idx="1" type="body"/>
          </p:nvPr>
        </p:nvSpPr>
        <p:spPr>
          <a:xfrm>
            <a:off x="729450" y="4529450"/>
            <a:ext cx="7463400" cy="58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 AdamW and SGD demonstrate strong, adaptable performance, while Adadelta underperforms across metrics</a:t>
            </a:r>
            <a:endParaRPr/>
          </a:p>
        </p:txBody>
      </p:sp>
      <p:pic>
        <p:nvPicPr>
          <p:cNvPr id="175" name="Google Shape;175;p24"/>
          <p:cNvPicPr preferRelativeResize="0"/>
          <p:nvPr/>
        </p:nvPicPr>
        <p:blipFill>
          <a:blip r:embed="rId3">
            <a:alphaModFix/>
          </a:blip>
          <a:stretch>
            <a:fillRect/>
          </a:stretch>
        </p:blipFill>
        <p:spPr>
          <a:xfrm>
            <a:off x="336125" y="2093313"/>
            <a:ext cx="4333050" cy="2503150"/>
          </a:xfrm>
          <a:prstGeom prst="rect">
            <a:avLst/>
          </a:prstGeom>
          <a:noFill/>
          <a:ln>
            <a:noFill/>
          </a:ln>
        </p:spPr>
      </p:pic>
      <p:pic>
        <p:nvPicPr>
          <p:cNvPr id="176" name="Google Shape;176;p24"/>
          <p:cNvPicPr preferRelativeResize="0"/>
          <p:nvPr/>
        </p:nvPicPr>
        <p:blipFill>
          <a:blip r:embed="rId4">
            <a:alphaModFix/>
          </a:blip>
          <a:stretch>
            <a:fillRect/>
          </a:stretch>
        </p:blipFill>
        <p:spPr>
          <a:xfrm>
            <a:off x="4704200" y="2078877"/>
            <a:ext cx="3798024" cy="2532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Hyperparameters comparison</a:t>
            </a:r>
            <a:endParaRPr/>
          </a:p>
        </p:txBody>
      </p:sp>
      <p:sp>
        <p:nvSpPr>
          <p:cNvPr id="182" name="Google Shape;182;p25"/>
          <p:cNvSpPr txBox="1"/>
          <p:nvPr>
            <p:ph idx="1" type="body"/>
          </p:nvPr>
        </p:nvSpPr>
        <p:spPr>
          <a:xfrm>
            <a:off x="729450" y="4222750"/>
            <a:ext cx="7808400" cy="106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Left is baseline, middle is HP1, right is hp2. W</a:t>
            </a:r>
            <a:r>
              <a:rPr lang="en"/>
              <a:t>hile SGD provides the most consistent and efficient training behavior, AdamW requires careful tuning to mitigate overfitting. Adadelta may be unsuitable for this task due to its limited learning capability</a:t>
            </a:r>
            <a:endParaRPr/>
          </a:p>
        </p:txBody>
      </p:sp>
      <p:pic>
        <p:nvPicPr>
          <p:cNvPr id="183" name="Google Shape;183;p25"/>
          <p:cNvPicPr preferRelativeResize="0"/>
          <p:nvPr/>
        </p:nvPicPr>
        <p:blipFill>
          <a:blip r:embed="rId3">
            <a:alphaModFix/>
          </a:blip>
          <a:stretch>
            <a:fillRect/>
          </a:stretch>
        </p:blipFill>
        <p:spPr>
          <a:xfrm>
            <a:off x="3018875" y="2088163"/>
            <a:ext cx="2950948" cy="2134600"/>
          </a:xfrm>
          <a:prstGeom prst="rect">
            <a:avLst/>
          </a:prstGeom>
          <a:noFill/>
          <a:ln>
            <a:noFill/>
          </a:ln>
        </p:spPr>
      </p:pic>
      <p:pic>
        <p:nvPicPr>
          <p:cNvPr id="184" name="Google Shape;184;p25"/>
          <p:cNvPicPr preferRelativeResize="0"/>
          <p:nvPr/>
        </p:nvPicPr>
        <p:blipFill>
          <a:blip r:embed="rId4">
            <a:alphaModFix/>
          </a:blip>
          <a:stretch>
            <a:fillRect/>
          </a:stretch>
        </p:blipFill>
        <p:spPr>
          <a:xfrm>
            <a:off x="5996675" y="2130575"/>
            <a:ext cx="2645901" cy="1902850"/>
          </a:xfrm>
          <a:prstGeom prst="rect">
            <a:avLst/>
          </a:prstGeom>
          <a:noFill/>
          <a:ln>
            <a:noFill/>
          </a:ln>
        </p:spPr>
      </p:pic>
      <p:pic>
        <p:nvPicPr>
          <p:cNvPr id="185" name="Google Shape;185;p25"/>
          <p:cNvPicPr preferRelativeResize="0"/>
          <p:nvPr/>
        </p:nvPicPr>
        <p:blipFill>
          <a:blip r:embed="rId5">
            <a:alphaModFix/>
          </a:blip>
          <a:stretch>
            <a:fillRect/>
          </a:stretch>
        </p:blipFill>
        <p:spPr>
          <a:xfrm>
            <a:off x="164600" y="2134713"/>
            <a:ext cx="2854275" cy="204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Data Visualization LSTM</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91" name="Google Shape;191;p26"/>
          <p:cNvSpPr txBox="1"/>
          <p:nvPr>
            <p:ph idx="1" type="body"/>
          </p:nvPr>
        </p:nvSpPr>
        <p:spPr>
          <a:xfrm>
            <a:off x="646850" y="4104500"/>
            <a:ext cx="7016400" cy="4008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AdamW and SGD demonstrate strong, adaptable performance, while Adadelta underperforms across metrics</a:t>
            </a:r>
            <a:endParaRPr/>
          </a:p>
        </p:txBody>
      </p:sp>
      <p:pic>
        <p:nvPicPr>
          <p:cNvPr id="192" name="Google Shape;192;p26"/>
          <p:cNvPicPr preferRelativeResize="0"/>
          <p:nvPr/>
        </p:nvPicPr>
        <p:blipFill>
          <a:blip r:embed="rId3">
            <a:alphaModFix/>
          </a:blip>
          <a:stretch>
            <a:fillRect/>
          </a:stretch>
        </p:blipFill>
        <p:spPr>
          <a:xfrm>
            <a:off x="388025" y="2078875"/>
            <a:ext cx="2761998" cy="1983226"/>
          </a:xfrm>
          <a:prstGeom prst="rect">
            <a:avLst/>
          </a:prstGeom>
          <a:noFill/>
          <a:ln>
            <a:noFill/>
          </a:ln>
        </p:spPr>
      </p:pic>
      <p:pic>
        <p:nvPicPr>
          <p:cNvPr id="193" name="Google Shape;193;p26"/>
          <p:cNvPicPr preferRelativeResize="0"/>
          <p:nvPr/>
        </p:nvPicPr>
        <p:blipFill>
          <a:blip r:embed="rId4">
            <a:alphaModFix/>
          </a:blip>
          <a:stretch>
            <a:fillRect/>
          </a:stretch>
        </p:blipFill>
        <p:spPr>
          <a:xfrm>
            <a:off x="3289625" y="2096925"/>
            <a:ext cx="2829348" cy="1947124"/>
          </a:xfrm>
          <a:prstGeom prst="rect">
            <a:avLst/>
          </a:prstGeom>
          <a:noFill/>
          <a:ln>
            <a:noFill/>
          </a:ln>
        </p:spPr>
      </p:pic>
      <p:pic>
        <p:nvPicPr>
          <p:cNvPr id="194" name="Google Shape;194;p26"/>
          <p:cNvPicPr preferRelativeResize="0"/>
          <p:nvPr/>
        </p:nvPicPr>
        <p:blipFill>
          <a:blip r:embed="rId5">
            <a:alphaModFix/>
          </a:blip>
          <a:stretch>
            <a:fillRect/>
          </a:stretch>
        </p:blipFill>
        <p:spPr>
          <a:xfrm>
            <a:off x="6172850" y="2078875"/>
            <a:ext cx="2636511" cy="1947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a:t>
            </a:r>
            <a:r>
              <a:rPr lang="en"/>
              <a:t> Hyperparameters comparison</a:t>
            </a:r>
            <a:endParaRPr/>
          </a:p>
          <a:p>
            <a:pPr indent="0" lvl="0" marL="0" rtl="0" algn="l">
              <a:spcBef>
                <a:spcPts val="0"/>
              </a:spcBef>
              <a:spcAft>
                <a:spcPts val="0"/>
              </a:spcAft>
              <a:buNone/>
            </a:pPr>
            <a:r>
              <a:t/>
            </a:r>
            <a:endParaRPr/>
          </a:p>
        </p:txBody>
      </p:sp>
      <p:sp>
        <p:nvSpPr>
          <p:cNvPr id="200" name="Google Shape;200;p27"/>
          <p:cNvSpPr txBox="1"/>
          <p:nvPr>
            <p:ph idx="1" type="body"/>
          </p:nvPr>
        </p:nvSpPr>
        <p:spPr>
          <a:xfrm>
            <a:off x="729450" y="4261025"/>
            <a:ext cx="7196100" cy="825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Across all configurations, SGD emerges as the most stable and effective optimizer, while AdamW, with proper tuning, can outperform in terms of loss reduction. Adadelta's performance suggests it's not well-suited for this task.</a:t>
            </a:r>
            <a:endParaRPr/>
          </a:p>
        </p:txBody>
      </p:sp>
      <p:pic>
        <p:nvPicPr>
          <p:cNvPr id="201" name="Google Shape;201;p27"/>
          <p:cNvPicPr preferRelativeResize="0"/>
          <p:nvPr/>
        </p:nvPicPr>
        <p:blipFill>
          <a:blip r:embed="rId3">
            <a:alphaModFix/>
          </a:blip>
          <a:stretch>
            <a:fillRect/>
          </a:stretch>
        </p:blipFill>
        <p:spPr>
          <a:xfrm>
            <a:off x="225725" y="2078875"/>
            <a:ext cx="2597224" cy="2182149"/>
          </a:xfrm>
          <a:prstGeom prst="rect">
            <a:avLst/>
          </a:prstGeom>
          <a:noFill/>
          <a:ln>
            <a:noFill/>
          </a:ln>
        </p:spPr>
      </p:pic>
      <p:pic>
        <p:nvPicPr>
          <p:cNvPr id="202" name="Google Shape;202;p27"/>
          <p:cNvPicPr preferRelativeResize="0"/>
          <p:nvPr/>
        </p:nvPicPr>
        <p:blipFill>
          <a:blip r:embed="rId4">
            <a:alphaModFix/>
          </a:blip>
          <a:stretch>
            <a:fillRect/>
          </a:stretch>
        </p:blipFill>
        <p:spPr>
          <a:xfrm>
            <a:off x="2764575" y="2078875"/>
            <a:ext cx="3042223" cy="2036999"/>
          </a:xfrm>
          <a:prstGeom prst="rect">
            <a:avLst/>
          </a:prstGeom>
          <a:noFill/>
          <a:ln>
            <a:noFill/>
          </a:ln>
        </p:spPr>
      </p:pic>
      <p:pic>
        <p:nvPicPr>
          <p:cNvPr id="203" name="Google Shape;203;p27"/>
          <p:cNvPicPr preferRelativeResize="0"/>
          <p:nvPr/>
        </p:nvPicPr>
        <p:blipFill>
          <a:blip r:embed="rId5">
            <a:alphaModFix/>
          </a:blip>
          <a:stretch>
            <a:fillRect/>
          </a:stretch>
        </p:blipFill>
        <p:spPr>
          <a:xfrm>
            <a:off x="5806800" y="2202425"/>
            <a:ext cx="2597224" cy="1789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Future Work</a:t>
            </a:r>
            <a:endParaRPr>
              <a:latin typeface="Lato"/>
              <a:ea typeface="Lato"/>
              <a:cs typeface="Lato"/>
              <a:sym typeface="Lato"/>
            </a:endParaRPr>
          </a:p>
        </p:txBody>
      </p:sp>
      <p:sp>
        <p:nvSpPr>
          <p:cNvPr id="209" name="Google Shape;209;p28"/>
          <p:cNvSpPr txBox="1"/>
          <p:nvPr>
            <p:ph idx="1" type="body"/>
          </p:nvPr>
        </p:nvSpPr>
        <p:spPr>
          <a:xfrm>
            <a:off x="729450" y="1953850"/>
            <a:ext cx="7688700" cy="266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Using the same optimizer and the same set of hyperparameters that were applied in the previous model, we can train the ResNet model to maintain consistency in the comparison.</a:t>
            </a:r>
            <a:endParaRPr sz="1500"/>
          </a:p>
          <a:p>
            <a:pPr indent="0" lvl="0" marL="0" rtl="0" algn="just">
              <a:spcBef>
                <a:spcPts val="1200"/>
              </a:spcBef>
              <a:spcAft>
                <a:spcPts val="0"/>
              </a:spcAft>
              <a:buNone/>
            </a:pPr>
            <a:r>
              <a:rPr lang="en" sz="1500"/>
              <a:t>Re</a:t>
            </a:r>
            <a:r>
              <a:rPr lang="en" sz="1500"/>
              <a:t>sNet introduces the concept of residual learning, where the model learns the res</a:t>
            </a:r>
            <a:r>
              <a:rPr lang="en" sz="1500"/>
              <a:t>idual between the input and the output, rather than learning the output directly.</a:t>
            </a:r>
            <a:endParaRPr sz="1500"/>
          </a:p>
          <a:p>
            <a:pPr indent="0" lvl="0" marL="0" rtl="0" algn="just">
              <a:spcBef>
                <a:spcPts val="1200"/>
              </a:spcBef>
              <a:spcAft>
                <a:spcPts val="1200"/>
              </a:spcAft>
              <a:buNone/>
            </a:pPr>
            <a:r>
              <a:rPr lang="en" sz="1500"/>
              <a:t>Exploring more optimizers and hyperparameters to see if any combination improves the model's performance. This includes testing various learning rates, batch sizes, and optimization methods to find the best setup for faster training and higher accuracy."</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Conclusion</a:t>
            </a:r>
            <a:endParaRPr>
              <a:latin typeface="Lato"/>
              <a:ea typeface="Lato"/>
              <a:cs typeface="Lato"/>
              <a:sym typeface="Lato"/>
            </a:endParaRPr>
          </a:p>
        </p:txBody>
      </p:sp>
      <p:sp>
        <p:nvSpPr>
          <p:cNvPr id="215" name="Google Shape;215;p29"/>
          <p:cNvSpPr txBox="1"/>
          <p:nvPr>
            <p:ph idx="1" type="body"/>
          </p:nvPr>
        </p:nvSpPr>
        <p:spPr>
          <a:xfrm>
            <a:off x="729450" y="1953850"/>
            <a:ext cx="7688700" cy="23862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en" sz="1400"/>
              <a:t>Our study highlights the transformative impact of machine learning optimizers in fine-tuning image classification models, specifically for lung disease diagnosis. By experimenting with optimizers such as SGD, AdamW, and Adadelta across varying hyperparameters, we identified scenarios where certain optimizers excel in efficiency and accuracy.</a:t>
            </a:r>
            <a:endParaRPr sz="1400"/>
          </a:p>
          <a:p>
            <a:pPr indent="0" lvl="0" marL="0" rtl="0" algn="just">
              <a:lnSpc>
                <a:spcPct val="105000"/>
              </a:lnSpc>
              <a:spcBef>
                <a:spcPts val="1200"/>
              </a:spcBef>
              <a:spcAft>
                <a:spcPts val="0"/>
              </a:spcAft>
              <a:buNone/>
            </a:pPr>
            <a:r>
              <a:rPr lang="en" sz="1400"/>
              <a:t>We demonstrated the potential of these techniques using models like ZF-Net, Sequencer-2d, and ResNet, trained on an augmented dataset of 10,000 chest X-ray images. </a:t>
            </a:r>
            <a:endParaRPr sz="1400"/>
          </a:p>
          <a:p>
            <a:pPr indent="0" lvl="0" marL="0" rtl="0" algn="just">
              <a:lnSpc>
                <a:spcPct val="105000"/>
              </a:lnSpc>
              <a:spcBef>
                <a:spcPts val="1200"/>
              </a:spcBef>
              <a:spcAft>
                <a:spcPts val="1200"/>
              </a:spcAft>
              <a:buNone/>
            </a:pPr>
            <a:r>
              <a:rPr lang="en" sz="1400"/>
              <a:t>Key findings show that AdamW performs well in baseline setups, SGD excels with larger learning rates, and Adadelta adapts effectively to moderate hyperparameter shifts. This work underscores the importance of optimizer selection and hyperparameter tuning in achieving robust, accurate diagnostic tools in the medical field</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Project Motivation</a:t>
            </a:r>
            <a:endParaRPr>
              <a:latin typeface="Lato"/>
              <a:ea typeface="Lato"/>
              <a:cs typeface="Lato"/>
              <a:sym typeface="Lato"/>
            </a:endParaRPr>
          </a:p>
        </p:txBody>
      </p:sp>
      <p:sp>
        <p:nvSpPr>
          <p:cNvPr id="93" name="Google Shape;93;p14"/>
          <p:cNvSpPr txBox="1"/>
          <p:nvPr>
            <p:ph idx="1" type="body"/>
          </p:nvPr>
        </p:nvSpPr>
        <p:spPr>
          <a:xfrm>
            <a:off x="729450" y="2078875"/>
            <a:ext cx="7816200" cy="21738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400"/>
              <a:t>Machine learning models are changing computing by solving tasks that were once thought impossible. To do this, they need to be trained on specific data to find the best settings for solving problems. This training takes a lot of computing power, but using a good optimizer can help the model find the right settings more efficiently. While many optimizers work well, we want to test different ones to see if some perform better.</a:t>
            </a:r>
            <a:endParaRPr sz="1400"/>
          </a:p>
          <a:p>
            <a:pPr indent="0" lvl="0" marL="0" rtl="0" algn="just">
              <a:spcBef>
                <a:spcPts val="1200"/>
              </a:spcBef>
              <a:spcAft>
                <a:spcPts val="0"/>
              </a:spcAft>
              <a:buNone/>
            </a:pPr>
            <a:r>
              <a:rPr lang="en" sz="1400"/>
              <a:t>This could be especially useful in fields like medicine. For example, in lung research, doctors need very accurate models to diagnose problems. A general-purpose model might not be good enough. Our work could help researchers find ways to reduce errors and improve results in lung disease studies.</a:t>
            </a:r>
            <a:endParaRPr sz="1400"/>
          </a:p>
          <a:p>
            <a:pPr indent="0" lvl="0" marL="0" rtl="0" algn="just">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Project Description </a:t>
            </a:r>
            <a:endParaRPr>
              <a:latin typeface="Lato"/>
              <a:ea typeface="Lato"/>
              <a:cs typeface="Lato"/>
              <a:sym typeface="Lato"/>
            </a:endParaRPr>
          </a:p>
        </p:txBody>
      </p:sp>
      <p:sp>
        <p:nvSpPr>
          <p:cNvPr id="99" name="Google Shape;99;p15"/>
          <p:cNvSpPr txBox="1"/>
          <p:nvPr>
            <p:ph idx="1" type="body"/>
          </p:nvPr>
        </p:nvSpPr>
        <p:spPr>
          <a:xfrm>
            <a:off x="729450" y="2090525"/>
            <a:ext cx="4723500" cy="28605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600"/>
              <a:t>Different optimizer algorithms are tested in image classification models for lung disease. Various hyperparameters are applied to identify cases where one optimizer performs better than the standard model. Performance is measured using the weighted average F1 score on the validation set and the final score on the test set.</a:t>
            </a:r>
            <a:endParaRPr sz="1600"/>
          </a:p>
          <a:p>
            <a:pPr indent="0" lvl="0" marL="0" rtl="0" algn="just">
              <a:spcBef>
                <a:spcPts val="1200"/>
              </a:spcBef>
              <a:spcAft>
                <a:spcPts val="1200"/>
              </a:spcAft>
              <a:buNone/>
            </a:pPr>
            <a:r>
              <a:t/>
            </a:r>
            <a:endParaRPr sz="1600"/>
          </a:p>
        </p:txBody>
      </p:sp>
      <p:pic>
        <p:nvPicPr>
          <p:cNvPr id="100" name="Google Shape;100;p15"/>
          <p:cNvPicPr preferRelativeResize="0"/>
          <p:nvPr/>
        </p:nvPicPr>
        <p:blipFill>
          <a:blip r:embed="rId3">
            <a:alphaModFix/>
          </a:blip>
          <a:stretch>
            <a:fillRect/>
          </a:stretch>
        </p:blipFill>
        <p:spPr>
          <a:xfrm>
            <a:off x="5618025" y="1318650"/>
            <a:ext cx="3239475" cy="2969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818400" y="1251500"/>
            <a:ext cx="7580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Dataset Description</a:t>
            </a:r>
            <a:endParaRPr>
              <a:latin typeface="Lato"/>
              <a:ea typeface="Lato"/>
              <a:cs typeface="Lato"/>
              <a:sym typeface="Lato"/>
            </a:endParaRPr>
          </a:p>
        </p:txBody>
      </p:sp>
      <p:sp>
        <p:nvSpPr>
          <p:cNvPr id="106" name="Google Shape;106;p16"/>
          <p:cNvSpPr txBox="1"/>
          <p:nvPr>
            <p:ph idx="1" type="body"/>
          </p:nvPr>
        </p:nvSpPr>
        <p:spPr>
          <a:xfrm>
            <a:off x="818400" y="1921000"/>
            <a:ext cx="6030600" cy="1475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400"/>
              <a:t>The dataset, sourced from Kaggle, contains chest X-ray images and is compiled from various datasets. The dataset includes four types of lung diseases such as Bacterial P</a:t>
            </a:r>
            <a:r>
              <a:rPr lang="en" sz="1400"/>
              <a:t>neumonia</a:t>
            </a:r>
            <a:r>
              <a:rPr lang="en" sz="1400"/>
              <a:t>, covid-19, Tuberculosis, Viral Pneumonia, as well as a folder for normal lungs. To expand the dataset, it was augmented by a factor of 6, resulting in a total of 10,000 images.</a:t>
            </a:r>
            <a:endParaRPr sz="1400"/>
          </a:p>
        </p:txBody>
      </p:sp>
      <p:sp>
        <p:nvSpPr>
          <p:cNvPr id="107" name="Google Shape;107;p16"/>
          <p:cNvSpPr txBox="1"/>
          <p:nvPr/>
        </p:nvSpPr>
        <p:spPr>
          <a:xfrm>
            <a:off x="818400" y="3396400"/>
            <a:ext cx="4289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dk2"/>
                </a:solidFill>
                <a:latin typeface="Lato"/>
                <a:ea typeface="Lato"/>
                <a:cs typeface="Lato"/>
                <a:sym typeface="Lato"/>
              </a:rPr>
              <a:t>Data Processing</a:t>
            </a:r>
            <a:endParaRPr b="1" sz="1100">
              <a:latin typeface="Lato"/>
              <a:ea typeface="Lato"/>
              <a:cs typeface="Lato"/>
              <a:sym typeface="Lato"/>
            </a:endParaRPr>
          </a:p>
        </p:txBody>
      </p:sp>
      <p:sp>
        <p:nvSpPr>
          <p:cNvPr id="108" name="Google Shape;108;p16"/>
          <p:cNvSpPr txBox="1"/>
          <p:nvPr/>
        </p:nvSpPr>
        <p:spPr>
          <a:xfrm>
            <a:off x="818400" y="3935200"/>
            <a:ext cx="6030600" cy="951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accent1"/>
                </a:solidFill>
                <a:latin typeface="Lato"/>
                <a:ea typeface="Lato"/>
                <a:cs typeface="Lato"/>
                <a:sym typeface="Lato"/>
              </a:rPr>
              <a:t>To prepare the dataset for model training, image transformations are applied, including resizing, converting tensors to matrices, and normalizing the matrices.</a:t>
            </a:r>
            <a:endParaRPr>
              <a:solidFill>
                <a:schemeClr val="accent1"/>
              </a:solidFill>
              <a:latin typeface="Lato"/>
              <a:ea typeface="Lato"/>
              <a:cs typeface="Lato"/>
              <a:sym typeface="Lato"/>
            </a:endParaRPr>
          </a:p>
        </p:txBody>
      </p:sp>
      <p:pic>
        <p:nvPicPr>
          <p:cNvPr id="109" name="Google Shape;109;p16"/>
          <p:cNvPicPr preferRelativeResize="0"/>
          <p:nvPr/>
        </p:nvPicPr>
        <p:blipFill>
          <a:blip r:embed="rId3">
            <a:alphaModFix/>
          </a:blip>
          <a:stretch>
            <a:fillRect/>
          </a:stretch>
        </p:blipFill>
        <p:spPr>
          <a:xfrm>
            <a:off x="7125825" y="537650"/>
            <a:ext cx="1967219" cy="1475400"/>
          </a:xfrm>
          <a:prstGeom prst="rect">
            <a:avLst/>
          </a:prstGeom>
          <a:noFill/>
          <a:ln>
            <a:noFill/>
          </a:ln>
        </p:spPr>
      </p:pic>
      <p:pic>
        <p:nvPicPr>
          <p:cNvPr id="110" name="Google Shape;110;p16"/>
          <p:cNvPicPr preferRelativeResize="0"/>
          <p:nvPr/>
        </p:nvPicPr>
        <p:blipFill>
          <a:blip r:embed="rId4">
            <a:alphaModFix/>
          </a:blip>
          <a:stretch>
            <a:fillRect/>
          </a:stretch>
        </p:blipFill>
        <p:spPr>
          <a:xfrm>
            <a:off x="7100350" y="2986000"/>
            <a:ext cx="2018174" cy="1359600"/>
          </a:xfrm>
          <a:prstGeom prst="rect">
            <a:avLst/>
          </a:prstGeom>
          <a:noFill/>
          <a:ln>
            <a:noFill/>
          </a:ln>
        </p:spPr>
      </p:pic>
      <p:sp>
        <p:nvSpPr>
          <p:cNvPr id="111" name="Google Shape;111;p16"/>
          <p:cNvSpPr/>
          <p:nvPr/>
        </p:nvSpPr>
        <p:spPr>
          <a:xfrm>
            <a:off x="7515288" y="2095800"/>
            <a:ext cx="1188300" cy="951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Proposed Models: ZF-Net</a:t>
            </a:r>
            <a:endParaRPr>
              <a:latin typeface="Lato"/>
              <a:ea typeface="Lato"/>
              <a:cs typeface="Lato"/>
              <a:sym typeface="Lato"/>
            </a:endParaRPr>
          </a:p>
        </p:txBody>
      </p:sp>
      <p:sp>
        <p:nvSpPr>
          <p:cNvPr id="117" name="Google Shape;117;p17"/>
          <p:cNvSpPr txBox="1"/>
          <p:nvPr>
            <p:ph idx="1" type="body"/>
          </p:nvPr>
        </p:nvSpPr>
        <p:spPr>
          <a:xfrm>
            <a:off x="729450" y="1966100"/>
            <a:ext cx="7688700" cy="1235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lang="en" sz="1402">
                <a:solidFill>
                  <a:schemeClr val="dk2"/>
                </a:solidFill>
              </a:rPr>
              <a:t>CNN Based Model, developed by </a:t>
            </a:r>
            <a:r>
              <a:rPr lang="en" sz="1402">
                <a:solidFill>
                  <a:schemeClr val="dk2"/>
                </a:solidFill>
              </a:rPr>
              <a:t>Matthew</a:t>
            </a:r>
            <a:r>
              <a:rPr lang="en" sz="1402">
                <a:solidFill>
                  <a:schemeClr val="dk2"/>
                </a:solidFill>
              </a:rPr>
              <a:t> D. Zeiler and Rob Fergus</a:t>
            </a:r>
            <a:endParaRPr sz="1402">
              <a:solidFill>
                <a:schemeClr val="dk2"/>
              </a:solidFill>
            </a:endParaRPr>
          </a:p>
          <a:p>
            <a:pPr indent="0" lvl="0" marL="0" rtl="0" algn="l">
              <a:lnSpc>
                <a:spcPct val="95000"/>
              </a:lnSpc>
              <a:spcBef>
                <a:spcPts val="1200"/>
              </a:spcBef>
              <a:spcAft>
                <a:spcPts val="0"/>
              </a:spcAft>
              <a:buSzPts val="935"/>
              <a:buNone/>
            </a:pPr>
            <a:r>
              <a:rPr lang="en" sz="1402">
                <a:solidFill>
                  <a:schemeClr val="dk2"/>
                </a:solidFill>
              </a:rPr>
              <a:t>Improvement over widely-known Alex-Net</a:t>
            </a:r>
            <a:endParaRPr sz="1402">
              <a:solidFill>
                <a:schemeClr val="dk2"/>
              </a:solidFill>
            </a:endParaRPr>
          </a:p>
          <a:p>
            <a:pPr indent="0" lvl="0" marL="0" rtl="0" algn="l">
              <a:lnSpc>
                <a:spcPct val="95000"/>
              </a:lnSpc>
              <a:spcBef>
                <a:spcPts val="1200"/>
              </a:spcBef>
              <a:spcAft>
                <a:spcPts val="1200"/>
              </a:spcAft>
              <a:buSzPts val="935"/>
              <a:buNone/>
            </a:pPr>
            <a:r>
              <a:rPr lang="en" sz="1402">
                <a:solidFill>
                  <a:schemeClr val="dk2"/>
                </a:solidFill>
              </a:rPr>
              <a:t>CNNs are “traditional” models used for image classification</a:t>
            </a:r>
            <a:endParaRPr sz="1402">
              <a:solidFill>
                <a:schemeClr val="dk2"/>
              </a:solidFill>
            </a:endParaRPr>
          </a:p>
        </p:txBody>
      </p:sp>
      <p:pic>
        <p:nvPicPr>
          <p:cNvPr id="118" name="Google Shape;118;p17"/>
          <p:cNvPicPr preferRelativeResize="0"/>
          <p:nvPr/>
        </p:nvPicPr>
        <p:blipFill>
          <a:blip r:embed="rId3">
            <a:alphaModFix/>
          </a:blip>
          <a:stretch>
            <a:fillRect/>
          </a:stretch>
        </p:blipFill>
        <p:spPr>
          <a:xfrm>
            <a:off x="990713" y="3080999"/>
            <a:ext cx="7162574" cy="1757475"/>
          </a:xfrm>
          <a:prstGeom prst="rect">
            <a:avLst/>
          </a:prstGeom>
          <a:noFill/>
          <a:ln>
            <a:noFill/>
          </a:ln>
        </p:spPr>
      </p:pic>
      <p:sp>
        <p:nvSpPr>
          <p:cNvPr id="119" name="Google Shape;119;p17"/>
          <p:cNvSpPr txBox="1"/>
          <p:nvPr/>
        </p:nvSpPr>
        <p:spPr>
          <a:xfrm>
            <a:off x="992525" y="4702200"/>
            <a:ext cx="5738700" cy="441300"/>
          </a:xfrm>
          <a:prstGeom prst="rect">
            <a:avLst/>
          </a:prstGeom>
          <a:noFill/>
          <a:ln>
            <a:noFill/>
          </a:ln>
        </p:spPr>
        <p:txBody>
          <a:bodyPr anchorCtr="0" anchor="t" bIns="91425" lIns="91425" spcFirstLastPara="1" rIns="91425" wrap="square" tIns="91425">
            <a:noAutofit/>
          </a:bodyPr>
          <a:lstStyle/>
          <a:p>
            <a:pPr indent="-12700" lvl="0" marL="355600" rtl="0" algn="l">
              <a:lnSpc>
                <a:spcPct val="115000"/>
              </a:lnSpc>
              <a:spcBef>
                <a:spcPts val="1200"/>
              </a:spcBef>
              <a:spcAft>
                <a:spcPts val="0"/>
              </a:spcAft>
              <a:buNone/>
            </a:pPr>
            <a:r>
              <a:rPr lang="en" sz="600">
                <a:latin typeface="Raleway"/>
                <a:ea typeface="Raleway"/>
                <a:cs typeface="Raleway"/>
                <a:sym typeface="Raleway"/>
              </a:rPr>
              <a:t>Zeiler, M. D., &amp; Fergus, R. (2013, November 28). </a:t>
            </a:r>
            <a:r>
              <a:rPr i="1" lang="en" sz="600">
                <a:latin typeface="Raleway"/>
                <a:ea typeface="Raleway"/>
                <a:cs typeface="Raleway"/>
                <a:sym typeface="Raleway"/>
              </a:rPr>
              <a:t>Visualizing and understanding Convolutional Networks</a:t>
            </a:r>
            <a:r>
              <a:rPr lang="en" sz="600">
                <a:latin typeface="Raleway"/>
                <a:ea typeface="Raleway"/>
                <a:cs typeface="Raleway"/>
                <a:sym typeface="Raleway"/>
              </a:rPr>
              <a:t>. arXiv.org. https://arxiv.org/abs/1311.2901 </a:t>
            </a:r>
            <a:endParaRPr sz="600">
              <a:latin typeface="Raleway"/>
              <a:ea typeface="Raleway"/>
              <a:cs typeface="Raleway"/>
              <a:sym typeface="Raleway"/>
            </a:endParaRPr>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Proposed Model: Sequencer-2d</a:t>
            </a:r>
            <a:endParaRPr>
              <a:latin typeface="Lato"/>
              <a:ea typeface="Lato"/>
              <a:cs typeface="Lato"/>
              <a:sym typeface="Lato"/>
            </a:endParaRPr>
          </a:p>
        </p:txBody>
      </p:sp>
      <p:sp>
        <p:nvSpPr>
          <p:cNvPr id="125" name="Google Shape;125;p18"/>
          <p:cNvSpPr txBox="1"/>
          <p:nvPr>
            <p:ph idx="1" type="body"/>
          </p:nvPr>
        </p:nvSpPr>
        <p:spPr>
          <a:xfrm>
            <a:off x="729450" y="2078875"/>
            <a:ext cx="52992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LSTM based model, developed by Yuki Tatsunami and Masato Taki</a:t>
            </a:r>
            <a:endParaRPr sz="1400"/>
          </a:p>
          <a:p>
            <a:pPr indent="0" lvl="0" marL="0" rtl="0" algn="just">
              <a:spcBef>
                <a:spcPts val="1200"/>
              </a:spcBef>
              <a:spcAft>
                <a:spcPts val="0"/>
              </a:spcAft>
              <a:buNone/>
            </a:pPr>
            <a:r>
              <a:rPr lang="en" sz="1400"/>
              <a:t>LSTMs, while less known, can still be used for image classification</a:t>
            </a:r>
            <a:endParaRPr sz="1400"/>
          </a:p>
          <a:p>
            <a:pPr indent="0" lvl="0" marL="0" rtl="0" algn="just">
              <a:spcBef>
                <a:spcPts val="1200"/>
              </a:spcBef>
              <a:spcAft>
                <a:spcPts val="0"/>
              </a:spcAft>
              <a:buNone/>
            </a:pPr>
            <a:r>
              <a:rPr lang="en" sz="1400"/>
              <a:t>Authors’ “Sequencer” blocks are made up of bi-directional LSTMs</a:t>
            </a:r>
            <a:endParaRPr sz="1400"/>
          </a:p>
          <a:p>
            <a:pPr indent="0" lvl="0" marL="0" rtl="0" algn="just">
              <a:spcBef>
                <a:spcPts val="1200"/>
              </a:spcBef>
              <a:spcAft>
                <a:spcPts val="1200"/>
              </a:spcAft>
              <a:buNone/>
            </a:pPr>
            <a:r>
              <a:rPr lang="en" sz="1400"/>
              <a:t>Challenges traditional transformer based models by replacing </a:t>
            </a:r>
            <a:r>
              <a:rPr lang="en" sz="1400"/>
              <a:t>attention</a:t>
            </a:r>
            <a:r>
              <a:rPr lang="en" sz="1400"/>
              <a:t> blocks with aforementioned Sequencer blocks.</a:t>
            </a:r>
            <a:endParaRPr sz="1400"/>
          </a:p>
        </p:txBody>
      </p:sp>
      <p:pic>
        <p:nvPicPr>
          <p:cNvPr id="126" name="Google Shape;126;p18"/>
          <p:cNvPicPr preferRelativeResize="0"/>
          <p:nvPr/>
        </p:nvPicPr>
        <p:blipFill>
          <a:blip r:embed="rId3">
            <a:alphaModFix/>
          </a:blip>
          <a:stretch>
            <a:fillRect/>
          </a:stretch>
        </p:blipFill>
        <p:spPr>
          <a:xfrm>
            <a:off x="7114200" y="846925"/>
            <a:ext cx="1583150" cy="3957900"/>
          </a:xfrm>
          <a:prstGeom prst="rect">
            <a:avLst/>
          </a:prstGeom>
          <a:noFill/>
          <a:ln>
            <a:noFill/>
          </a:ln>
        </p:spPr>
      </p:pic>
      <p:sp>
        <p:nvSpPr>
          <p:cNvPr id="127" name="Google Shape;127;p18"/>
          <p:cNvSpPr txBox="1"/>
          <p:nvPr/>
        </p:nvSpPr>
        <p:spPr>
          <a:xfrm>
            <a:off x="729450" y="4715400"/>
            <a:ext cx="5136900" cy="428100"/>
          </a:xfrm>
          <a:prstGeom prst="rect">
            <a:avLst/>
          </a:prstGeom>
          <a:noFill/>
          <a:ln>
            <a:noFill/>
          </a:ln>
        </p:spPr>
        <p:txBody>
          <a:bodyPr anchorCtr="0" anchor="t" bIns="91425" lIns="91425" spcFirstLastPara="1" rIns="91425" wrap="square" tIns="91425">
            <a:noAutofit/>
          </a:bodyPr>
          <a:lstStyle/>
          <a:p>
            <a:pPr indent="-12700" lvl="0" marL="355600" rtl="0" algn="l">
              <a:lnSpc>
                <a:spcPct val="115000"/>
              </a:lnSpc>
              <a:spcBef>
                <a:spcPts val="1200"/>
              </a:spcBef>
              <a:spcAft>
                <a:spcPts val="1200"/>
              </a:spcAft>
              <a:buNone/>
            </a:pPr>
            <a:r>
              <a:rPr lang="en" sz="600">
                <a:latin typeface="Raleway"/>
                <a:ea typeface="Raleway"/>
                <a:cs typeface="Raleway"/>
                <a:sym typeface="Raleway"/>
              </a:rPr>
              <a:t>Tatsunami, Y., &amp; Taki, M. (2023, January 12). </a:t>
            </a:r>
            <a:r>
              <a:rPr i="1" lang="en" sz="600">
                <a:latin typeface="Raleway"/>
                <a:ea typeface="Raleway"/>
                <a:cs typeface="Raleway"/>
                <a:sym typeface="Raleway"/>
              </a:rPr>
              <a:t>Sequencer: Deep LSTM for image classification</a:t>
            </a:r>
            <a:r>
              <a:rPr lang="en" sz="600">
                <a:latin typeface="Raleway"/>
                <a:ea typeface="Raleway"/>
                <a:cs typeface="Raleway"/>
                <a:sym typeface="Raleway"/>
              </a:rPr>
              <a:t>. arXiv.org. https://arxiv.org/abs/2205.01972 </a:t>
            </a:r>
            <a:endParaRPr sz="600">
              <a:solidFill>
                <a:schemeClr val="accent1"/>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Optimizers: SGD </a:t>
            </a:r>
            <a:r>
              <a:rPr lang="en">
                <a:latin typeface="Lato"/>
                <a:ea typeface="Lato"/>
                <a:cs typeface="Lato"/>
                <a:sym typeface="Lato"/>
              </a:rPr>
              <a:t>(stochastic gradient descent)</a:t>
            </a:r>
            <a:endParaRPr>
              <a:latin typeface="Lato"/>
              <a:ea typeface="Lato"/>
              <a:cs typeface="Lato"/>
              <a:sym typeface="Lato"/>
            </a:endParaRPr>
          </a:p>
        </p:txBody>
      </p:sp>
      <p:sp>
        <p:nvSpPr>
          <p:cNvPr id="133" name="Google Shape;133;p19"/>
          <p:cNvSpPr txBox="1"/>
          <p:nvPr>
            <p:ph idx="1" type="body"/>
          </p:nvPr>
        </p:nvSpPr>
        <p:spPr>
          <a:xfrm>
            <a:off x="729450" y="1990550"/>
            <a:ext cx="7688700" cy="16599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n"/>
              <a:t>O</a:t>
            </a:r>
            <a:r>
              <a:rPr lang="en"/>
              <a:t>nly requires one sample gradient of the training data for every step, relatively efficient way to comput</a:t>
            </a:r>
            <a:r>
              <a:rPr lang="en"/>
              <a:t>e descent direction</a:t>
            </a:r>
            <a:endParaRPr/>
          </a:p>
          <a:p>
            <a:pPr indent="0" lvl="0" marL="0" rtl="0" algn="just">
              <a:spcBef>
                <a:spcPts val="1200"/>
              </a:spcBef>
              <a:spcAft>
                <a:spcPts val="0"/>
              </a:spcAft>
              <a:buNone/>
            </a:pPr>
            <a:r>
              <a:rPr b="1" lang="en"/>
              <a:t>Prediction: </a:t>
            </a:r>
            <a:r>
              <a:rPr lang="en"/>
              <a:t>We believe SGD performs best in scenarios where the batch sizes and learning rate are bigger </a:t>
            </a:r>
            <a:r>
              <a:rPr lang="en"/>
              <a:t>as it seems to excel in quick computation. </a:t>
            </a:r>
            <a:endParaRPr/>
          </a:p>
          <a:p>
            <a:pPr indent="0" lvl="0" marL="0" rtl="0" algn="just">
              <a:spcBef>
                <a:spcPts val="1200"/>
              </a:spcBef>
              <a:spcAft>
                <a:spcPts val="1200"/>
              </a:spcAft>
              <a:buNone/>
            </a:pPr>
            <a:r>
              <a:rPr lang="en"/>
              <a:t>In Pytorch, we are using SGD with Nesterov’s momentum and momentum value of 0.9 to help it converge faster.</a:t>
            </a:r>
            <a:br>
              <a:rPr lang="en"/>
            </a:br>
            <a:r>
              <a:rPr b="1" lang="en">
                <a:solidFill>
                  <a:schemeClr val="dk2"/>
                </a:solidFill>
              </a:rPr>
              <a:t>optim.SGD(model.parameters(), lr=LR, momentum=0.9, nesterov=True) </a:t>
            </a:r>
            <a:endParaRPr b="1">
              <a:solidFill>
                <a:schemeClr val="dk2"/>
              </a:solidFill>
            </a:endParaRPr>
          </a:p>
        </p:txBody>
      </p:sp>
      <p:pic>
        <p:nvPicPr>
          <p:cNvPr id="134" name="Google Shape;134;p19"/>
          <p:cNvPicPr preferRelativeResize="0"/>
          <p:nvPr/>
        </p:nvPicPr>
        <p:blipFill>
          <a:blip r:embed="rId3">
            <a:alphaModFix/>
          </a:blip>
          <a:stretch>
            <a:fillRect/>
          </a:stretch>
        </p:blipFill>
        <p:spPr>
          <a:xfrm>
            <a:off x="1303438" y="3762697"/>
            <a:ext cx="6537125" cy="110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idx="1" type="body"/>
          </p:nvPr>
        </p:nvSpPr>
        <p:spPr>
          <a:xfrm>
            <a:off x="729450" y="2078875"/>
            <a:ext cx="5249100" cy="2261100"/>
          </a:xfrm>
          <a:prstGeom prst="rect">
            <a:avLst/>
          </a:prstGeom>
        </p:spPr>
        <p:txBody>
          <a:bodyPr anchorCtr="0" anchor="t" bIns="91425" lIns="91425" spcFirstLastPara="1" rIns="91425" wrap="square" tIns="91425">
            <a:normAutofit lnSpcReduction="20000"/>
          </a:bodyPr>
          <a:lstStyle/>
          <a:p>
            <a:pPr indent="0" lvl="0" marL="0" rtl="0" algn="just">
              <a:lnSpc>
                <a:spcPct val="115000"/>
              </a:lnSpc>
              <a:spcBef>
                <a:spcPts val="0"/>
              </a:spcBef>
              <a:spcAft>
                <a:spcPts val="0"/>
              </a:spcAft>
              <a:buNone/>
            </a:pPr>
            <a:r>
              <a:rPr lang="en"/>
              <a:t>O</a:t>
            </a:r>
            <a:r>
              <a:rPr lang="en"/>
              <a:t>ne of the most popular optimizers for deep learning algorithms, uses first order gradients and a moving average to converge faster than most other deep learning optimizers</a:t>
            </a:r>
            <a:endParaRPr/>
          </a:p>
          <a:p>
            <a:pPr indent="0" lvl="0" marL="0" rtl="0" algn="just">
              <a:lnSpc>
                <a:spcPct val="115000"/>
              </a:lnSpc>
              <a:spcBef>
                <a:spcPts val="1200"/>
              </a:spcBef>
              <a:spcAft>
                <a:spcPts val="0"/>
              </a:spcAft>
              <a:buNone/>
            </a:pPr>
            <a:r>
              <a:rPr b="1" lang="en"/>
              <a:t>Prediction: </a:t>
            </a:r>
            <a:r>
              <a:rPr lang="en"/>
              <a:t>Since it is the current state-of-the-art optimizer, we believe it performs best in the “default” or baseline hyperparameter cases and and smaller training cycles.</a:t>
            </a:r>
            <a:endParaRPr/>
          </a:p>
          <a:p>
            <a:pPr indent="0" lvl="0" marL="0" rtl="0" algn="just">
              <a:lnSpc>
                <a:spcPct val="115000"/>
              </a:lnSpc>
              <a:spcBef>
                <a:spcPts val="1200"/>
              </a:spcBef>
              <a:spcAft>
                <a:spcPts val="1200"/>
              </a:spcAft>
              <a:buNone/>
            </a:pPr>
            <a:r>
              <a:rPr lang="en"/>
              <a:t>In PyTorch, we are using AdamW with the default beta values of (0.9, 0.999).</a:t>
            </a:r>
            <a:br>
              <a:rPr lang="en"/>
            </a:br>
            <a:r>
              <a:rPr b="1" lang="en">
                <a:solidFill>
                  <a:schemeClr val="dk2"/>
                </a:solidFill>
              </a:rPr>
              <a:t>optim.AdamW(model.parameters(), lr=LR, betas=(0.9, 0.999))</a:t>
            </a:r>
            <a:endParaRPr b="1">
              <a:solidFill>
                <a:schemeClr val="dk2"/>
              </a:solidFill>
            </a:endParaRPr>
          </a:p>
        </p:txBody>
      </p:sp>
      <p:sp>
        <p:nvSpPr>
          <p:cNvPr id="140" name="Google Shape;14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Optimizers: AdamW (Adaptive Moment Estimation)</a:t>
            </a:r>
            <a:endParaRPr>
              <a:latin typeface="Lato"/>
              <a:ea typeface="Lato"/>
              <a:cs typeface="Lato"/>
              <a:sym typeface="Lato"/>
            </a:endParaRPr>
          </a:p>
        </p:txBody>
      </p:sp>
      <p:pic>
        <p:nvPicPr>
          <p:cNvPr id="141" name="Google Shape;141;p20"/>
          <p:cNvPicPr preferRelativeResize="0"/>
          <p:nvPr/>
        </p:nvPicPr>
        <p:blipFill>
          <a:blip r:embed="rId3">
            <a:alphaModFix/>
          </a:blip>
          <a:stretch>
            <a:fillRect/>
          </a:stretch>
        </p:blipFill>
        <p:spPr>
          <a:xfrm>
            <a:off x="7210950" y="1946012"/>
            <a:ext cx="1631475" cy="1517225"/>
          </a:xfrm>
          <a:prstGeom prst="rect">
            <a:avLst/>
          </a:prstGeom>
          <a:noFill/>
          <a:ln>
            <a:noFill/>
          </a:ln>
        </p:spPr>
      </p:pic>
      <p:pic>
        <p:nvPicPr>
          <p:cNvPr id="142" name="Google Shape;142;p20"/>
          <p:cNvPicPr preferRelativeResize="0"/>
          <p:nvPr/>
        </p:nvPicPr>
        <p:blipFill>
          <a:blip r:embed="rId4">
            <a:alphaModFix/>
          </a:blip>
          <a:stretch>
            <a:fillRect/>
          </a:stretch>
        </p:blipFill>
        <p:spPr>
          <a:xfrm>
            <a:off x="6327824" y="3541525"/>
            <a:ext cx="2514600" cy="931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idx="1" type="body"/>
          </p:nvPr>
        </p:nvSpPr>
        <p:spPr>
          <a:xfrm>
            <a:off x="729450" y="2078875"/>
            <a:ext cx="4809300" cy="22611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Adds a moving window of gradients to determine best learning rate for each feature, </a:t>
            </a:r>
            <a:r>
              <a:rPr lang="en"/>
              <a:t>represents a middle ground between static learning rate optimizers and advanced dynamic optimizers.</a:t>
            </a:r>
            <a:endParaRPr/>
          </a:p>
          <a:p>
            <a:pPr indent="0" lvl="0" marL="0" rtl="0" algn="just">
              <a:spcBef>
                <a:spcPts val="1200"/>
              </a:spcBef>
              <a:spcAft>
                <a:spcPts val="0"/>
              </a:spcAft>
              <a:buNone/>
            </a:pPr>
            <a:r>
              <a:rPr b="1" lang="en"/>
              <a:t>Prediction:</a:t>
            </a:r>
            <a:r>
              <a:rPr lang="en"/>
              <a:t> We believe that Adadelta could work best in cases where the hyperparameters differ moderately from the baseline hyperparameters.</a:t>
            </a:r>
            <a:endParaRPr/>
          </a:p>
          <a:p>
            <a:pPr indent="0" lvl="0" marL="0" rtl="0" algn="just">
              <a:spcBef>
                <a:spcPts val="1200"/>
              </a:spcBef>
              <a:spcAft>
                <a:spcPts val="1200"/>
              </a:spcAft>
              <a:buNone/>
            </a:pPr>
            <a:r>
              <a:rPr lang="en"/>
              <a:t>In PyTorch, we are using Adadelta with the default parameters.</a:t>
            </a:r>
            <a:br>
              <a:rPr lang="en"/>
            </a:br>
            <a:r>
              <a:rPr b="1" lang="en">
                <a:solidFill>
                  <a:schemeClr val="dk2"/>
                </a:solidFill>
              </a:rPr>
              <a:t>optim.Adadelta(model.parameters(), lr=LR)</a:t>
            </a:r>
            <a:endParaRPr b="1">
              <a:solidFill>
                <a:schemeClr val="dk2"/>
              </a:solidFill>
            </a:endParaRPr>
          </a:p>
        </p:txBody>
      </p:sp>
      <p:sp>
        <p:nvSpPr>
          <p:cNvPr id="148" name="Google Shape;148;p21"/>
          <p:cNvSpPr txBox="1"/>
          <p:nvPr>
            <p:ph type="title"/>
          </p:nvPr>
        </p:nvSpPr>
        <p:spPr>
          <a:xfrm>
            <a:off x="729450" y="1318650"/>
            <a:ext cx="8122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Optimizers: Adadelta (Adaptive Learning Rate Method)</a:t>
            </a:r>
            <a:endParaRPr>
              <a:latin typeface="Lato"/>
              <a:ea typeface="Lato"/>
              <a:cs typeface="Lato"/>
              <a:sym typeface="Lato"/>
            </a:endParaRPr>
          </a:p>
        </p:txBody>
      </p:sp>
      <p:pic>
        <p:nvPicPr>
          <p:cNvPr id="149" name="Google Shape;149;p21"/>
          <p:cNvPicPr preferRelativeResize="0"/>
          <p:nvPr/>
        </p:nvPicPr>
        <p:blipFill>
          <a:blip r:embed="rId3">
            <a:alphaModFix/>
          </a:blip>
          <a:stretch>
            <a:fillRect/>
          </a:stretch>
        </p:blipFill>
        <p:spPr>
          <a:xfrm>
            <a:off x="5732450" y="2018413"/>
            <a:ext cx="3219450" cy="590550"/>
          </a:xfrm>
          <a:prstGeom prst="rect">
            <a:avLst/>
          </a:prstGeom>
          <a:noFill/>
          <a:ln>
            <a:noFill/>
          </a:ln>
        </p:spPr>
      </p:pic>
      <p:pic>
        <p:nvPicPr>
          <p:cNvPr id="150" name="Google Shape;150;p21"/>
          <p:cNvPicPr preferRelativeResize="0"/>
          <p:nvPr/>
        </p:nvPicPr>
        <p:blipFill>
          <a:blip r:embed="rId4">
            <a:alphaModFix/>
          </a:blip>
          <a:stretch>
            <a:fillRect/>
          </a:stretch>
        </p:blipFill>
        <p:spPr>
          <a:xfrm>
            <a:off x="6742100" y="2601025"/>
            <a:ext cx="2209800" cy="981075"/>
          </a:xfrm>
          <a:prstGeom prst="rect">
            <a:avLst/>
          </a:prstGeom>
          <a:noFill/>
          <a:ln>
            <a:noFill/>
          </a:ln>
        </p:spPr>
      </p:pic>
      <p:pic>
        <p:nvPicPr>
          <p:cNvPr id="151" name="Google Shape;151;p21"/>
          <p:cNvPicPr preferRelativeResize="0"/>
          <p:nvPr/>
        </p:nvPicPr>
        <p:blipFill>
          <a:blip r:embed="rId5">
            <a:alphaModFix/>
          </a:blip>
          <a:stretch>
            <a:fillRect/>
          </a:stretch>
        </p:blipFill>
        <p:spPr>
          <a:xfrm>
            <a:off x="6122975" y="3619375"/>
            <a:ext cx="2828925" cy="781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