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9" r:id="rId2"/>
    <p:sldId id="270" r:id="rId3"/>
    <p:sldId id="276" r:id="rId4"/>
    <p:sldId id="301" r:id="rId5"/>
    <p:sldId id="278" r:id="rId6"/>
    <p:sldId id="304" r:id="rId7"/>
    <p:sldId id="302" r:id="rId8"/>
    <p:sldId id="279" r:id="rId9"/>
    <p:sldId id="293" r:id="rId10"/>
    <p:sldId id="285" r:id="rId11"/>
    <p:sldId id="294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7" r:id="rId20"/>
    <p:sldId id="290" r:id="rId21"/>
    <p:sldId id="295" r:id="rId22"/>
    <p:sldId id="296" r:id="rId23"/>
    <p:sldId id="291" r:id="rId24"/>
    <p:sldId id="292" r:id="rId25"/>
    <p:sldId id="303" r:id="rId26"/>
    <p:sldId id="298" r:id="rId27"/>
    <p:sldId id="299" r:id="rId28"/>
    <p:sldId id="300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80706" autoAdjust="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23/09/2019</a:t>
            </a:fld>
            <a:endParaRPr lang="en-GB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2019-09-23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Lemma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the base forms of words.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NER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 named “real-world” objects, like persons, companies or locations.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Assigning word types to tokens, like verb or noun.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were trained on a 12 GB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39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False Negative sentences contained phrases like Yeah, Right, Okay</a:t>
            </a:r>
          </a:p>
          <a:p>
            <a:endParaRPr lang="en-US" dirty="0"/>
          </a:p>
          <a:p>
            <a:r>
              <a:rPr lang="en-US" dirty="0"/>
              <a:t>These words are labeled under Segmentation DA for most of the cases and hence BERT did not consider them as part of Actions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761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labeled almost all the sentences as ‘Not a Decision’ </a:t>
            </a:r>
          </a:p>
          <a:p>
            <a:r>
              <a:rPr lang="en-US" dirty="0"/>
              <a:t>May be because of the structure of decisions annotated in AMI corpus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02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51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checking, Actions class contained all the Action items, Decisions and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49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4798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other experiments were done such as Lemmatizing, Spelling corrections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8668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&amp; </a:t>
            </a:r>
            <a:r>
              <a:rPr lang="en-US" dirty="0" err="1"/>
              <a:t>BookCorpus</a:t>
            </a:r>
            <a:r>
              <a:rPr lang="en-US" dirty="0"/>
              <a:t> has very few contractions and disfluencies.</a:t>
            </a:r>
          </a:p>
          <a:p>
            <a:endParaRPr lang="en-US" dirty="0"/>
          </a:p>
          <a:p>
            <a:r>
              <a:rPr lang="en-US" dirty="0"/>
              <a:t>BERT Large would probably perform better</a:t>
            </a:r>
          </a:p>
          <a:p>
            <a:endParaRPr lang="en-US" dirty="0"/>
          </a:p>
          <a:p>
            <a:r>
              <a:rPr lang="en-US" dirty="0"/>
              <a:t>Data set is 15 years old and limited. Better data may lead to </a:t>
            </a:r>
            <a:r>
              <a:rPr lang="en-US"/>
              <a:t>better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83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45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Meetings – general way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 information, share knowledge, discuss problems and produce solutions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 – on the spot written records</a:t>
            </a:r>
          </a:p>
          <a:p>
            <a:br>
              <a:rPr lang="en-US" dirty="0"/>
            </a:br>
            <a:r>
              <a:rPr lang="en-US" dirty="0"/>
              <a:t>Meeting transcripts can contain Disfluencies, Contractions, Half-spoken words, Spelling mistakes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77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!= Action</a:t>
            </a:r>
          </a:p>
          <a:p>
            <a:r>
              <a:rPr lang="en-US" dirty="0"/>
              <a:t>For example,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eciding to become a millionaire is absolutely different from actually performing actions in pursuit of it. </a:t>
            </a:r>
            <a:r>
              <a:rPr lang="en-US" dirty="0"/>
              <a:t>Just deciding on something does not make it happen.</a:t>
            </a:r>
          </a:p>
          <a:p>
            <a:endParaRPr lang="en-US" dirty="0"/>
          </a:p>
          <a:p>
            <a:r>
              <a:rPr lang="en-US" dirty="0"/>
              <a:t>Idea is just a thought or a suggestion which has the potential to either become a decision or an action.</a:t>
            </a:r>
          </a:p>
          <a:p>
            <a:endParaRPr lang="en-US" dirty="0"/>
          </a:p>
          <a:p>
            <a:r>
              <a:rPr lang="en-US" dirty="0"/>
              <a:t>Dialogue Acts – labels given to utterances based on a combination of pragmatic, semantic and syntactic criterion.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4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Fernandez et al. used a Binary SVM to first identify the Decision Dialogue Acts and then an other layer of SVM as a super classifier to identify decisions from it.</a:t>
            </a:r>
          </a:p>
          <a:p>
            <a:endParaRPr lang="en-US" dirty="0"/>
          </a:p>
          <a:p>
            <a:r>
              <a:rPr lang="en-US" dirty="0"/>
              <a:t>Purver et al. first identified sub-dialogues where action items were proposed or discussed. Then, extracting word phrases that precisely encapsulate the task they involve.</a:t>
            </a:r>
          </a:p>
          <a:p>
            <a:r>
              <a:rPr lang="en-US" dirty="0"/>
              <a:t>They used 4 independent classifiers for detection of each Action Item specific Dialogue Acts (AIDA) class and one super classifier to identify the action items from them.</a:t>
            </a:r>
          </a:p>
          <a:p>
            <a:endParaRPr lang="en-US" dirty="0"/>
          </a:p>
          <a:p>
            <a:r>
              <a:rPr lang="en-US" dirty="0"/>
              <a:t>The lower F-scores indicate the complexity of the problem at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10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 – Augmented Multi-party Interactions</a:t>
            </a:r>
          </a:p>
          <a:p>
            <a:endParaRPr lang="en-US" dirty="0"/>
          </a:p>
          <a:p>
            <a:r>
              <a:rPr lang="en-US" dirty="0"/>
              <a:t>Participants play different role in a design team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set of statements are together identified as part of a decision</a:t>
            </a:r>
            <a:br>
              <a:rPr lang="en-US" dirty="0"/>
            </a:br>
            <a:r>
              <a:rPr lang="en-US" dirty="0"/>
              <a:t>Can contain filler statements like ‘hmm’ or neutral statements like ‘May be’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980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multi-labels</a:t>
            </a:r>
          </a:p>
          <a:p>
            <a:endParaRPr lang="en-US" dirty="0"/>
          </a:p>
          <a:p>
            <a:r>
              <a:rPr lang="en-US" dirty="0"/>
              <a:t>Focus of this thesis is on the ‘Actions’ group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29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*Other Algorithms – Grows horizontally – covering all the nodes at a given level before going to the next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09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Self-supervised – labels for each word are already present in the form of its surrounding words. This eliminates the need for human annotation.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a given sequence, Transformers compare each word to every other word and computes the Attention 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744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15% of the tokens are masked</a:t>
            </a:r>
          </a:p>
          <a:p>
            <a:endParaRPr lang="en-US" dirty="0"/>
          </a:p>
          <a:p>
            <a:r>
              <a:rPr lang="en-US" dirty="0"/>
              <a:t>Does 2</a:t>
            </a:r>
            <a:r>
              <a:rPr lang="en-US" baseline="30000" dirty="0"/>
              <a:t>nd</a:t>
            </a:r>
            <a:r>
              <a:rPr lang="en-US" dirty="0"/>
              <a:t> sentence follow the 1</a:t>
            </a:r>
            <a:r>
              <a:rPr lang="en-US" baseline="30000" dirty="0"/>
              <a:t>st</a:t>
            </a:r>
            <a:r>
              <a:rPr lang="en-US" dirty="0"/>
              <a:t> or not?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 - the ability for the model to learn to relate two distinct sentences to perform downstream tasks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Pre-training took 4 days of 64 TPU’s for Google Researchers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93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2019-09-23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" y="969709"/>
            <a:ext cx="8181215" cy="643695"/>
          </a:xfrm>
        </p:spPr>
        <p:txBody>
          <a:bodyPr/>
          <a:lstStyle/>
          <a:p>
            <a:pPr algn="ctr"/>
            <a:r>
              <a:rPr lang="en-US" dirty="0"/>
              <a:t>Identifying Action related Dialogue Acts in Meetings</a:t>
            </a: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6D738B8-0E7F-6245-8D2F-E944B5951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4" y="2318609"/>
            <a:ext cx="8181215" cy="506282"/>
          </a:xfrm>
        </p:spPr>
        <p:txBody>
          <a:bodyPr/>
          <a:lstStyle/>
          <a:p>
            <a:pPr algn="ctr"/>
            <a:r>
              <a:rPr lang="en-US" sz="2400" dirty="0"/>
              <a:t>Suhas Sheshadri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</p:spPr>
        <p:txBody>
          <a:bodyPr/>
          <a:lstStyle/>
          <a:p>
            <a:r>
              <a:rPr lang="en-US" sz="2800" dirty="0"/>
              <a:t>Dataset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5" y="4949520"/>
            <a:ext cx="2057400" cy="117474"/>
          </a:xfrm>
        </p:spPr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775" y="4949520"/>
            <a:ext cx="2057400" cy="117474"/>
          </a:xfrm>
        </p:spPr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/>
          <a:p>
            <a:r>
              <a:rPr lang="en-US" sz="2000" dirty="0"/>
              <a:t>AMI Corpus - 100+ hours of multi-party meetings with manual transcripts, freely available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Scenario based synthetic meetings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Decisions and Dialogue Acts are annotated using a pre-defined set of guidelines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Sometimes, they can contain word phrases which do not impart any value to the label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56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" dirty="0"/>
              <a:t>Dialogue Acts - Schema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B2CF90B-63BC-6544-9FB4-A72410329261}" type="datetime1">
              <a:rPr lang="sv-SE" smtClean="0"/>
              <a:pPr>
                <a:spcAft>
                  <a:spcPts val="600"/>
                </a:spcAft>
              </a:pPr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C338348D-F2D3-AB47-AE2A-1D59B1E58D64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2938500" cy="3781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Word phrase identified as one of fifteen Dialogue Acts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One sentence is assigned to exactly one Dialogue Act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Generalized into six groups</a:t>
            </a:r>
          </a:p>
        </p:txBody>
      </p:sp>
      <p:pic>
        <p:nvPicPr>
          <p:cNvPr id="6" name="Google Shape;99;p18">
            <a:extLst>
              <a:ext uri="{FF2B5EF4-FFF2-40B4-BE49-F238E27FC236}">
                <a16:creationId xmlns:a16="http://schemas.microsoft.com/office/drawing/2014/main" id="{88D523F8-FF25-4315-97D1-6623E5E2BC5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00500" y="1116000"/>
            <a:ext cx="4612820" cy="312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6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Light Gradient Boosting Machine (LGBM)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Fast, distributed, high performance gradient boosting framework, by Microsoft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Differs from other algorithms in the way which they grow. </a:t>
            </a:r>
            <a:br>
              <a:rPr lang="en-US" sz="2000" dirty="0"/>
            </a:br>
            <a:r>
              <a:rPr lang="en-US" sz="2000" dirty="0"/>
              <a:t>LGBM grows vertically or leaf-wise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Hyper-parameters tuned for Accuracy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This thesis implements LGBM for comparing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1521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Bidirectional Encoder Representations from Transformers (BERT)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Deeply bidirectional, self-supervised language representation, pre-trained using only a plain text corpus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Self-attention: Along with the focus on an input token, attention is also given to other words from the same input sequence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Transformer: Sequence to sequence model using self-attention mechanism. Enables the model to learn contextual relations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BERT differs from other language models in the way which it is trained</a:t>
            </a:r>
          </a:p>
        </p:txBody>
      </p:sp>
    </p:spTree>
    <p:extLst>
      <p:ext uri="{BB962C8B-B14F-4D97-AF65-F5344CB8AC3E}">
        <p14:creationId xmlns:p14="http://schemas.microsoft.com/office/powerpoint/2010/main" val="2923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Bidirectional Encoder Representations from Transformers (BERT)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Pre-training model using two functions:</a:t>
            </a:r>
          </a:p>
          <a:p>
            <a:pPr lvl="1"/>
            <a:r>
              <a:rPr lang="en-US" sz="1800" dirty="0"/>
              <a:t>Masked Language Model</a:t>
            </a:r>
          </a:p>
          <a:p>
            <a:pPr lvl="1"/>
            <a:r>
              <a:rPr lang="en-US" sz="1800" dirty="0"/>
              <a:t>Next Sentence Prediction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Pre-Training: Computationally expensive. Several models are available for download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Thesis uses the BERT</a:t>
            </a:r>
            <a:r>
              <a:rPr lang="en-US" sz="2000" i="1" baseline="-25000" dirty="0"/>
              <a:t>BASE</a:t>
            </a:r>
            <a:r>
              <a:rPr lang="en-US" sz="2000" dirty="0"/>
              <a:t> Cased pre-trained model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Fine-tuning is comparatively faster and can be adapted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15739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/>
              <a:t>Pre-processing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Conversational meetings are not straight-forward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Disfluency removal (e.g. hm, ah, mh-hmm etc.)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Contraction expanded (you’re -&gt; you are)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Lemmatization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Named Entity Recognition (NER)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Parts of Speech (PoS)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Spelling Correction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Speaker Information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Markers for separating meetings</a:t>
            </a:r>
          </a:p>
        </p:txBody>
      </p:sp>
    </p:spTree>
    <p:extLst>
      <p:ext uri="{BB962C8B-B14F-4D97-AF65-F5344CB8AC3E}">
        <p14:creationId xmlns:p14="http://schemas.microsoft.com/office/powerpoint/2010/main" val="34745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The tasks of Decision detection and Dialogue Act detection performed using both LGBM and BERT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LGBM took around 30 mins for training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BERT fine-tuning took about 1.5 hours for training ~90K sentences</a:t>
            </a:r>
          </a:p>
        </p:txBody>
      </p:sp>
    </p:spTree>
    <p:extLst>
      <p:ext uri="{BB962C8B-B14F-4D97-AF65-F5344CB8AC3E}">
        <p14:creationId xmlns:p14="http://schemas.microsoft.com/office/powerpoint/2010/main" val="11652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Post-processing &amp; Summarizing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Ignore all sentences which had less than 5 words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Moving False Negative sentences with less than 8 words to True Negative category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Word phrases like ‘Yeah’, ‘Right’, ‘Okay’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Shorter sentences impart less value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Using Gensim extractive summarizer to obtain an Action Report</a:t>
            </a:r>
          </a:p>
        </p:txBody>
      </p:sp>
    </p:spTree>
    <p:extLst>
      <p:ext uri="{BB962C8B-B14F-4D97-AF65-F5344CB8AC3E}">
        <p14:creationId xmlns:p14="http://schemas.microsoft.com/office/powerpoint/2010/main" val="34949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370849" cy="3612000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18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Detection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Both the models performed lower than the current state of the art model with F-score of </a:t>
            </a:r>
            <a:r>
              <a:rPr lang="en-US" sz="2000" b="1" dirty="0"/>
              <a:t>0.58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1400" dirty="0"/>
              <a:t>*BC – Binary Classifier</a:t>
            </a:r>
            <a:endParaRPr lang="en-US" sz="20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70EEE74-F480-4BC6-A8A5-EBFB06F0D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42267"/>
              </p:ext>
            </p:extLst>
          </p:nvPr>
        </p:nvGraphicFramePr>
        <p:xfrm>
          <a:off x="1464310" y="1215390"/>
          <a:ext cx="62153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39957348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9391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61205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50458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694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LGBM: 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000" dirty="0"/>
              <a:t>Reijo Silander – Seavus Stockholm AB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Johan Boye – Supervisor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Jussi Karlgren – Examiner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1867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Dialogue Acts (1/3)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First, multi-class classifiers were implemented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BERT performed better than LGBM and SVM (F-score of </a:t>
            </a:r>
            <a:r>
              <a:rPr lang="en-US" sz="2000" b="1" dirty="0"/>
              <a:t>0.51</a:t>
            </a:r>
            <a:r>
              <a:rPr lang="en-US" sz="2000" dirty="0"/>
              <a:t>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400" dirty="0"/>
              <a:t>*MCC – Multi Class Classifier</a:t>
            </a:r>
            <a:br>
              <a:rPr lang="en-US" sz="1400" dirty="0"/>
            </a:br>
            <a:r>
              <a:rPr lang="en-US" sz="1400" dirty="0"/>
              <a:t>Classes considered: Segmentation, </a:t>
            </a:r>
            <a:r>
              <a:rPr lang="en-US" sz="1400" b="1" dirty="0"/>
              <a:t>Information, Actions, Discussions</a:t>
            </a:r>
            <a:r>
              <a:rPr lang="en-US" sz="1400" dirty="0"/>
              <a:t>, Social, Other</a:t>
            </a:r>
            <a:endParaRPr lang="en-US" sz="20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70C21D7-7614-4AB0-A118-49051BCA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04221"/>
              </p:ext>
            </p:extLst>
          </p:nvPr>
        </p:nvGraphicFramePr>
        <p:xfrm>
          <a:off x="1261110" y="1559328"/>
          <a:ext cx="66217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41199772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72813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5402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9676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304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MCC-6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LGBM: MCC-6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8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MCC-4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5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LGBM: MCC-4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9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Dialogue Acts (2/3)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Further, individual classifiers for the important groups were implemented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br>
              <a:rPr lang="en-US" sz="2000" dirty="0"/>
            </a:br>
            <a:r>
              <a:rPr lang="en-US" sz="2000" dirty="0"/>
              <a:t>Future experimentations were continued only on the </a:t>
            </a:r>
            <a:r>
              <a:rPr lang="en-US" sz="2000" b="1" dirty="0"/>
              <a:t>Actions</a:t>
            </a:r>
            <a:r>
              <a:rPr lang="en-US" sz="2000" dirty="0"/>
              <a:t>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10C58B-F0CD-4870-9EB3-FD2185519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90248"/>
              </p:ext>
            </p:extLst>
          </p:nvPr>
        </p:nvGraphicFramePr>
        <p:xfrm>
          <a:off x="1153383" y="1926590"/>
          <a:ext cx="7367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216">
                  <a:extLst>
                    <a:ext uri="{9D8B030D-6E8A-4147-A177-3AD203B41FA5}">
                      <a16:colId xmlns:a16="http://schemas.microsoft.com/office/drawing/2014/main" val="38995780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53483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19412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8136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619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3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BC-Information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BC-</a:t>
                      </a:r>
                      <a:r>
                        <a:rPr lang="en-US" b="1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0.91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1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BC-Discussion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Dialogue Acts (3/3)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top performing model was: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u="sng" dirty="0"/>
              <a:t>Pre-processing: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Disfluency Removal and Contraction Expansion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u="sng" dirty="0"/>
              <a:t>Post-processing: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Moving False Negative sentences with less than 8 words to True Negative category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7BDCC96-DB82-430A-A6D8-5B0E7F6ED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71799"/>
              </p:ext>
            </p:extLst>
          </p:nvPr>
        </p:nvGraphicFramePr>
        <p:xfrm>
          <a:off x="1060463" y="1694424"/>
          <a:ext cx="7538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666">
                  <a:extLst>
                    <a:ext uri="{9D8B030D-6E8A-4147-A177-3AD203B41FA5}">
                      <a16:colId xmlns:a16="http://schemas.microsoft.com/office/drawing/2014/main" val="21156288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04939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6374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805697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1408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BERT: BC-Actions +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0.95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9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</p:spPr>
        <p:txBody>
          <a:bodyPr/>
          <a:lstStyle/>
          <a:p>
            <a:r>
              <a:rPr lang="en" sz="2400"/>
              <a:t>Dialogue Acts – Other experiments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5" y="4949520"/>
            <a:ext cx="2057400" cy="117474"/>
          </a:xfrm>
        </p:spPr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775" y="4949520"/>
            <a:ext cx="2057400" cy="117474"/>
          </a:xfrm>
        </p:spPr>
        <p:txBody>
          <a:bodyPr/>
          <a:lstStyle/>
          <a:p>
            <a:fld id="{C338348D-F2D3-AB47-AE2A-1D59B1E58D64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/>
          <a:p>
            <a:r>
              <a:rPr lang="en-US" sz="2000" dirty="0"/>
              <a:t>Varying Learning Rate</a:t>
            </a:r>
          </a:p>
          <a:p>
            <a:r>
              <a:rPr lang="en-US" sz="2000" dirty="0"/>
              <a:t>Varying Epochs</a:t>
            </a:r>
          </a:p>
          <a:p>
            <a:r>
              <a:rPr lang="en-US" sz="2000" dirty="0"/>
              <a:t>Parts of Speech</a:t>
            </a:r>
          </a:p>
          <a:p>
            <a:r>
              <a:rPr lang="en-US" sz="2000" dirty="0"/>
              <a:t>Named Entity Recognition</a:t>
            </a:r>
          </a:p>
          <a:p>
            <a:r>
              <a:rPr lang="en-US" sz="2000" dirty="0"/>
              <a:t>Meeting by Meeting Training</a:t>
            </a:r>
          </a:p>
          <a:p>
            <a:r>
              <a:rPr lang="en-US" sz="2000" dirty="0"/>
              <a:t>Markings for each meeting</a:t>
            </a:r>
          </a:p>
          <a:p>
            <a:r>
              <a:rPr lang="en-US" sz="2000" dirty="0"/>
              <a:t>Speaker Info</a:t>
            </a:r>
          </a:p>
          <a:p>
            <a:r>
              <a:rPr lang="en-US" sz="2000" dirty="0"/>
              <a:t>Ensemble Model</a:t>
            </a:r>
          </a:p>
        </p:txBody>
      </p:sp>
      <p:pic>
        <p:nvPicPr>
          <p:cNvPr id="6" name="Google Shape;164;p28">
            <a:extLst>
              <a:ext uri="{FF2B5EF4-FFF2-40B4-BE49-F238E27FC236}">
                <a16:creationId xmlns:a16="http://schemas.microsoft.com/office/drawing/2014/main" id="{BECF3AC7-3490-4287-B451-6CEF7AC81F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0187"/>
            <a:ext cx="4321175" cy="2865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8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Action Report - Snippet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Google Shape;170;p29">
            <a:extLst>
              <a:ext uri="{FF2B5EF4-FFF2-40B4-BE49-F238E27FC236}">
                <a16:creationId xmlns:a16="http://schemas.microsoft.com/office/drawing/2014/main" id="{41424C54-45BD-4FCC-AC0B-CC46289D23A5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2835" y="1112838"/>
            <a:ext cx="7098080" cy="3611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3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370849" cy="3612000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8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Conclusion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68D9F8-F03F-487A-AA01-34CCD93C68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Using language models, it is possible to identify Action related Dialogue Acts from meeting transcripts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Model with limited pre-processing and minor post-processing worked the best. Might be due to the structure of data considered for pre-training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Most pre-processing techniques resulted in lower performance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better action reports, an abstractive summarizer would be much suited</a:t>
            </a:r>
          </a:p>
        </p:txBody>
      </p:sp>
    </p:spTree>
    <p:extLst>
      <p:ext uri="{BB962C8B-B14F-4D97-AF65-F5344CB8AC3E}">
        <p14:creationId xmlns:p14="http://schemas.microsoft.com/office/powerpoint/2010/main" val="33867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References</a:t>
            </a:r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721150-82BB-4DC5-967A-1AC3F2FE21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Jean Carletta et al. “The AMI meeting corpus: A pre-announcement”.</a:t>
            </a:r>
          </a:p>
          <a:p>
            <a:r>
              <a:rPr lang="en-US" sz="2000" dirty="0"/>
              <a:t>Jacob Devlin et al. “BERT: Pre-training of Deep Bidirectional Transformers for Language Understanding”.</a:t>
            </a:r>
          </a:p>
          <a:p>
            <a:r>
              <a:rPr lang="en-US" sz="2000" dirty="0"/>
              <a:t>Raquel Fernández et al. “Modelling and detecting decisions in multiparty dialogue”.</a:t>
            </a:r>
          </a:p>
          <a:p>
            <a:r>
              <a:rPr lang="en-US" sz="2000" dirty="0"/>
              <a:t>Matthew </a:t>
            </a:r>
            <a:r>
              <a:rPr lang="en-US" sz="2000" dirty="0" err="1"/>
              <a:t>Purver</a:t>
            </a:r>
            <a:r>
              <a:rPr lang="en-US" sz="2000" dirty="0"/>
              <a:t> et al. “Detecting and Summarizing Action Items in Multi-Party Dialogue”.</a:t>
            </a:r>
          </a:p>
          <a:p>
            <a:r>
              <a:rPr lang="en-US" sz="2000" dirty="0"/>
              <a:t>Ashish Vaswani et al. “Attention is all you need”.</a:t>
            </a:r>
          </a:p>
          <a:p>
            <a:r>
              <a:rPr lang="en-US" sz="2000" dirty="0" err="1"/>
              <a:t>Guolin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et al. “</a:t>
            </a:r>
            <a:r>
              <a:rPr lang="en-US" sz="2000" dirty="0" err="1"/>
              <a:t>Lightgbm</a:t>
            </a:r>
            <a:r>
              <a:rPr lang="en-US" sz="2000" dirty="0"/>
              <a:t>: A highly efficient gradient boosting decision tree”.</a:t>
            </a:r>
          </a:p>
        </p:txBody>
      </p:sp>
    </p:spTree>
    <p:extLst>
      <p:ext uri="{BB962C8B-B14F-4D97-AF65-F5344CB8AC3E}">
        <p14:creationId xmlns:p14="http://schemas.microsoft.com/office/powerpoint/2010/main" val="27781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C79D2-8B42-4965-8EBF-4AC3F77895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370849" cy="3612000"/>
          </a:xfrm>
        </p:spPr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25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Previous Work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Methods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Results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0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370849" cy="3612000"/>
          </a:xfrm>
        </p:spPr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446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11 million+ business meetings every day in the US alone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Minutes of Meetings (MoM) is generally done manually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Summarization gives only the overall gist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Difficult to track activities or decisions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Analyzing conversational meetings are not straight forward</a:t>
            </a:r>
          </a:p>
        </p:txBody>
      </p:sp>
    </p:spTree>
    <p:extLst>
      <p:ext uri="{BB962C8B-B14F-4D97-AF65-F5344CB8AC3E}">
        <p14:creationId xmlns:p14="http://schemas.microsoft.com/office/powerpoint/2010/main" val="35265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Action related Dialogue Acts are made up of Action Items, Decisions and Ideas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Dialogue Act (DA) – Labeling an utterance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Thesis branched into two sub-tasks</a:t>
            </a:r>
          </a:p>
          <a:p>
            <a:pPr lvl="1"/>
            <a:r>
              <a:rPr lang="en-US" sz="1800" dirty="0"/>
              <a:t>Decision Detection</a:t>
            </a:r>
          </a:p>
          <a:p>
            <a:pPr lvl="1"/>
            <a:r>
              <a:rPr lang="en-US" sz="1800" dirty="0"/>
              <a:t>Dialogue Act Detection</a:t>
            </a:r>
          </a:p>
        </p:txBody>
      </p:sp>
    </p:spTree>
    <p:extLst>
      <p:ext uri="{BB962C8B-B14F-4D97-AF65-F5344CB8AC3E}">
        <p14:creationId xmlns:p14="http://schemas.microsoft.com/office/powerpoint/2010/main" val="38402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370849" cy="3612000"/>
          </a:xfrm>
        </p:spPr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10442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Previous Work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739100" cy="3612000"/>
          </a:xfrm>
        </p:spPr>
        <p:txBody>
          <a:bodyPr/>
          <a:lstStyle/>
          <a:p>
            <a:r>
              <a:rPr lang="en-US" sz="2000" dirty="0"/>
              <a:t>Decision Detection:</a:t>
            </a:r>
          </a:p>
          <a:p>
            <a:pPr lvl="1"/>
            <a:r>
              <a:rPr lang="en-US" sz="1800" dirty="0"/>
              <a:t>Fernandez et al. - Identify decision making dialogue</a:t>
            </a:r>
          </a:p>
          <a:p>
            <a:pPr lvl="1"/>
            <a:r>
              <a:rPr lang="en-US" sz="1800" dirty="0"/>
              <a:t>Two-layer SVM – First to identify Decision DA and second to identify decisions from it</a:t>
            </a:r>
          </a:p>
          <a:p>
            <a:pPr lvl="1"/>
            <a:r>
              <a:rPr lang="en-US" sz="1800" dirty="0"/>
              <a:t>F-score = 0.58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Dialogue Act Detection:</a:t>
            </a:r>
          </a:p>
          <a:p>
            <a:pPr lvl="1"/>
            <a:r>
              <a:rPr lang="en-US" sz="1800" dirty="0"/>
              <a:t>Matthew Purver et al. -  Identify sub-dialogue with action items and extract word phrases from them</a:t>
            </a:r>
          </a:p>
          <a:p>
            <a:pPr lvl="1"/>
            <a:r>
              <a:rPr lang="en-US" sz="1800" dirty="0"/>
              <a:t>SVM: Four independent classifier for each Action specific DAs and a super-classifier to identify action items</a:t>
            </a:r>
          </a:p>
          <a:p>
            <a:pPr lvl="1"/>
            <a:r>
              <a:rPr lang="en-US" sz="1800" dirty="0"/>
              <a:t>F-score = 0.51</a:t>
            </a:r>
          </a:p>
        </p:txBody>
      </p:sp>
    </p:spTree>
    <p:extLst>
      <p:ext uri="{BB962C8B-B14F-4D97-AF65-F5344CB8AC3E}">
        <p14:creationId xmlns:p14="http://schemas.microsoft.com/office/powerpoint/2010/main" val="5568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387555E4-1462-704B-824D-6723524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2019-09-23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1ACA8915-11D9-104B-B56A-314C1C6FB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112400"/>
            <a:ext cx="8550275" cy="3612000"/>
          </a:xfrm>
        </p:spPr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5076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1127</Words>
  <Application>Microsoft Office PowerPoint</Application>
  <PresentationFormat>On-screen Show (16:9)</PresentationFormat>
  <Paragraphs>333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Systemtypsnitt</vt:lpstr>
      <vt:lpstr>KTH_PPT-mall</vt:lpstr>
      <vt:lpstr>Identifying Action related Dialogue Acts in Meetings</vt:lpstr>
      <vt:lpstr>Thank You!</vt:lpstr>
      <vt:lpstr>Agenda</vt:lpstr>
      <vt:lpstr>PowerPoint Presentation</vt:lpstr>
      <vt:lpstr>Introduction</vt:lpstr>
      <vt:lpstr>Introduction</vt:lpstr>
      <vt:lpstr>PowerPoint Presentation</vt:lpstr>
      <vt:lpstr>Previous Work</vt:lpstr>
      <vt:lpstr>PowerPoint Presentation</vt:lpstr>
      <vt:lpstr>Dataset</vt:lpstr>
      <vt:lpstr>Dialogue Acts - Schema</vt:lpstr>
      <vt:lpstr>Light Gradient Boosting Machine (LGBM)</vt:lpstr>
      <vt:lpstr>Bidirectional Encoder Representations from Transformers (BERT)</vt:lpstr>
      <vt:lpstr>Bidirectional Encoder Representations from Transformers (BERT)</vt:lpstr>
      <vt:lpstr>Pre-processing</vt:lpstr>
      <vt:lpstr>Training</vt:lpstr>
      <vt:lpstr>Post-processing &amp; Summarizing</vt:lpstr>
      <vt:lpstr>PowerPoint Presentation</vt:lpstr>
      <vt:lpstr>Decision Detection</vt:lpstr>
      <vt:lpstr>Dialogue Acts (1/3)</vt:lpstr>
      <vt:lpstr>Dialogue Acts (2/3)</vt:lpstr>
      <vt:lpstr>Dialogue Acts (3/3)</vt:lpstr>
      <vt:lpstr>Dialogue Acts – Other experiments</vt:lpstr>
      <vt:lpstr>Action Report - Snippet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Action related Dialogue Acts in Meetings</dc:title>
  <dc:creator>Suhas Sheshadri</dc:creator>
  <cp:lastModifiedBy>Suhas Sheshadri</cp:lastModifiedBy>
  <cp:revision>156</cp:revision>
  <dcterms:created xsi:type="dcterms:W3CDTF">2019-09-17T14:24:25Z</dcterms:created>
  <dcterms:modified xsi:type="dcterms:W3CDTF">2019-09-23T15:02:59Z</dcterms:modified>
</cp:coreProperties>
</file>