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407DA1-F2A6-434E-AC76-10E35A17848B}">
  <a:tblStyle styleId="{5B407DA1-F2A6-434E-AC76-10E35A1784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@1/2 Min </a:t>
            </a:r>
            <a:r>
              <a:rPr lang="en"/>
              <a:t>Based on shufflnet: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its comp merit. </a:t>
            </a:r>
            <a:r>
              <a:rPr lang="en"/>
              <a:t> Implement shufflnet for Imagenet classification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 of model perf: acc &amp; complex for var config setups. Extension: comp acc &amp; complex opp to MobileNet &amp; v2.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b50acb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b50acb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for comparison purpose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afe4086f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afe4086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b50acb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b50acb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a02fc28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a02fc28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Aimed to explaining related work, implementation issues to perhaps some high-level explanation of background technical stuff. What you did and what you learnt in this process.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50b360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50b360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@2.5 mins! </a:t>
            </a:r>
            <a:r>
              <a:rPr lang="en"/>
              <a:t>Deeper &amp; larger CNN toward complex task but incur comp burden for embedded space. In this pursuit,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LeNet -&gt; AlexNet - Group conv(filter relationships are sparse), Inception(x1 x3) &amp; Resnet(skip conn) outforms. 1x1 squeezenet pointwise (x50 model size -same acc), 3x3 mobilenet DW Sep conv[by Xception] (outperforms by same model size). EffNet (github) uses spatial separable convolution, which is simply a depthwise convolution splitted along the x and y axis. NASNet(best of conv 2017) - EffNet(2018) - C3AE 1/9(2019)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Shuffle and Split by IGCNets random shuffle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@3.5 min…</a:t>
            </a:r>
            <a:br>
              <a:rPr lang="en"/>
            </a:br>
            <a:r>
              <a:rPr lang="en"/>
              <a:t>Data-augmentation (crop, flip, brightness, contrast, hue, and saturation)</a:t>
            </a:r>
            <a:br>
              <a:rPr lang="en"/>
            </a:br>
            <a:r>
              <a:rPr lang="en"/>
              <a:t>T</a:t>
            </a:r>
            <a:r>
              <a:rPr lang="en"/>
              <a:t>o serialize our data and store it in a set of files that can each be read linearly. TfRecords file format. Mini-batch, shuffled.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afe4086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afe4086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@3.30 sec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group convolution significantly reduces the computational burden, it facilitates smaller feature map, channel shuffle enables cross-group information flow and allows a wider feature map between convnets layers.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7afe408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7afe408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@4 min...</a:t>
            </a:r>
            <a:r>
              <a:rPr lang="en"/>
              <a:t>further operations were to be performed to achieve group convolution, channel shuffle and channel split to form shuffle net units.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afe4086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7afe408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@4.10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afe4086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afe408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@4.30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Inits - Nesterov optimizer - drop learning rate of factor 0.1 at each time the validation accuracy plateaus - L2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end up with these specific hyperparameter values.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afe4086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afe4086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@4.50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afe4086f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afe4086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11" Type="http://schemas.openxmlformats.org/officeDocument/2006/relationships/image" Target="../media/image12.png"/><Relationship Id="rId10" Type="http://schemas.openxmlformats.org/officeDocument/2006/relationships/image" Target="../media/image4.jp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856400" cy="24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DD2424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Efficient Convnets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080900" y="3849700"/>
            <a:ext cx="7153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Yann Debain				Suhas Sheshadri				Harsha HN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727650" y="1318650"/>
            <a:ext cx="8167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ShuffleNet v</a:t>
            </a:r>
            <a:r>
              <a:rPr lang="en"/>
              <a:t>2 					MobileNet</a:t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600" y="1853850"/>
            <a:ext cx="3096450" cy="32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050" y="1983700"/>
            <a:ext cx="230409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727650" y="580075"/>
            <a:ext cx="7425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Experiments : Model Extension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MobileNet and ShuffleNet v2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274" y="3005859"/>
            <a:ext cx="4160901" cy="93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275" y="782300"/>
            <a:ext cx="4160900" cy="11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5081313" y="1911300"/>
            <a:ext cx="368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ShuffleNet v1 vs. MobileNet on Tiny ImageNet Classification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5081313" y="3861675"/>
            <a:ext cx="368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ShuffleNet v1 vs. ShuffleNet v2 on Tiny ImageNet Classification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729450" y="2010557"/>
            <a:ext cx="77862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ShuffleNet is an efficient Convolutional Neural Network for Mobile devices by reducing the computational burden for a comparable accuracy with other popular Deep </a:t>
            </a:r>
            <a:r>
              <a:rPr lang="en">
                <a:solidFill>
                  <a:srgbClr val="000000"/>
                </a:solidFill>
              </a:rPr>
              <a:t>Convolutional Neural Network (MobileNet, ResNet, GoogleNet, ...)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Channel shuffle enables cross information flow enabling wider feature map across convnets.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Learn popular training process : SGD + Momentum + Nesterov, Drop learning rate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Learn Software Package and tool : Tensorflow, TensorBoard, GCP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learning outcomes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729450" y="2078875"/>
            <a:ext cx="2780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Yann Debain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ConvNe</a:t>
            </a:r>
            <a:r>
              <a:rPr lang="en"/>
              <a:t>t Designs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TensorFlow, TensorBoard and GCP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 to a given problem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3509850" y="2078875"/>
            <a:ext cx="2780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Harsha HN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Efficient convnet designs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Write &amp; train using TF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execution &amp; conference style reports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6290250" y="2078875"/>
            <a:ext cx="2780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Suhas Sheshadri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Reproduce a scientific paper with improvements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ConvNets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Practice tools like TensorFlow and GCP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39700" y="1407300"/>
            <a:ext cx="2819100" cy="21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 and Creativity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The presentation contained relevant material clearly related to the main arguments. External research was used to justify arguments or solutions. The presentation of the material was presented in a creative way that held audience attention.</a:t>
            </a:r>
            <a:endParaRPr b="0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</p:txBody>
      </p:sp>
      <p:sp>
        <p:nvSpPr>
          <p:cNvPr id="211" name="Google Shape;211;p26"/>
          <p:cNvSpPr txBox="1"/>
          <p:nvPr>
            <p:ph type="title"/>
          </p:nvPr>
        </p:nvSpPr>
        <p:spPr>
          <a:xfrm>
            <a:off x="2958800" y="1325100"/>
            <a:ext cx="2896500" cy="22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Coherence and Organization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The thesis, argument and solution were</a:t>
            </a:r>
            <a:endParaRPr b="0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clearly stated and examples were appropriate. The transitions and flow were easy to follow. Slides were mainly error-free and logically presented.</a:t>
            </a:r>
            <a:endParaRPr b="0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5855300" y="1312950"/>
            <a:ext cx="2896500" cy="23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Speaking Skills and Participation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/>
              <a:t>Group members were poised and had clear articulation. Every group member spoke and participated at a very high and balanced level. The presentation t into the allotted time limit.</a:t>
            </a:r>
            <a:endParaRPr b="0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</p:txBody>
      </p:sp>
      <p:sp>
        <p:nvSpPr>
          <p:cNvPr id="213" name="Google Shape;213;p26"/>
          <p:cNvSpPr txBox="1"/>
          <p:nvPr/>
        </p:nvSpPr>
        <p:spPr>
          <a:xfrm>
            <a:off x="1711625" y="270525"/>
            <a:ext cx="5907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Grading rubric for the presentation [20% marks]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800" y="603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related works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002738" y="2949300"/>
            <a:ext cx="37098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Group convolution</a:t>
            </a:r>
            <a:endParaRPr b="1" sz="16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By AlexNet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Point-wise Group convolution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850062" y="2949300"/>
            <a:ext cx="37098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Depth-wise separable convolution</a:t>
            </a:r>
            <a:endParaRPr b="1" sz="16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By Xception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Used by MobileNet, EffNet etc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70500" y="1432075"/>
            <a:ext cx="7821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to solve complex visual recognition tasks?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759950" y="4426750"/>
            <a:ext cx="575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NASNet (2017) - EffNet (2018) - C3AE(2019)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905050" y="3960375"/>
            <a:ext cx="575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Channel shuffle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	 IGCNets - interleaves channels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95650" y="1770475"/>
            <a:ext cx="7352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- -&gt; Let’s build deep &amp; large CNN! 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1002750" y="2138350"/>
            <a:ext cx="7245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Computational burden  😰	    ⇒	 	Not suitable for Embedded apps.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870500" y="2561025"/>
            <a:ext cx="7734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AlexNet (GConv) - Inception - ResNet (skip) - SqueezeNet (PConv) - MobileNet (DWConv)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30000" y="1318650"/>
            <a:ext cx="33744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 ImageNet</a:t>
            </a:r>
            <a:endParaRPr/>
          </a:p>
        </p:txBody>
      </p:sp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5187800" y="358200"/>
            <a:ext cx="35505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200 classes, </a:t>
            </a:r>
            <a:r>
              <a:rPr lang="en" sz="1400">
                <a:solidFill>
                  <a:srgbClr val="000000"/>
                </a:solidFill>
              </a:rPr>
              <a:t>8 bits, 64x64 pixels RGB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5004575" y="2769550"/>
            <a:ext cx="809400" cy="33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470300" y="2769550"/>
            <a:ext cx="1034100" cy="33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tfRecords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7558375" y="3542875"/>
            <a:ext cx="1285800" cy="33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images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5913225" y="4433100"/>
            <a:ext cx="1762500" cy="33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Data-augmentation</a:t>
            </a:r>
            <a:endParaRPr/>
          </a:p>
        </p:txBody>
      </p:sp>
      <p:cxnSp>
        <p:nvCxnSpPr>
          <p:cNvPr id="111" name="Google Shape;111;p15"/>
          <p:cNvCxnSpPr>
            <a:stCxn id="107" idx="3"/>
            <a:endCxn id="108" idx="1"/>
          </p:cNvCxnSpPr>
          <p:nvPr/>
        </p:nvCxnSpPr>
        <p:spPr>
          <a:xfrm>
            <a:off x="5813975" y="2935900"/>
            <a:ext cx="6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stCxn id="108" idx="3"/>
            <a:endCxn id="109" idx="0"/>
          </p:cNvCxnSpPr>
          <p:nvPr/>
        </p:nvCxnSpPr>
        <p:spPr>
          <a:xfrm>
            <a:off x="7504400" y="2935900"/>
            <a:ext cx="696900" cy="606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09" idx="2"/>
            <a:endCxn id="110" idx="3"/>
          </p:cNvCxnSpPr>
          <p:nvPr/>
        </p:nvCxnSpPr>
        <p:spPr>
          <a:xfrm rot="5400000">
            <a:off x="7576525" y="3974725"/>
            <a:ext cx="723900" cy="525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5"/>
          <p:cNvSpPr/>
          <p:nvPr/>
        </p:nvSpPr>
        <p:spPr>
          <a:xfrm>
            <a:off x="4896675" y="3601325"/>
            <a:ext cx="1483800" cy="33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the model</a:t>
            </a:r>
            <a:endParaRPr/>
          </a:p>
        </p:txBody>
      </p:sp>
      <p:cxnSp>
        <p:nvCxnSpPr>
          <p:cNvPr id="115" name="Google Shape;115;p15"/>
          <p:cNvCxnSpPr>
            <a:stCxn id="110" idx="1"/>
            <a:endCxn id="114" idx="2"/>
          </p:cNvCxnSpPr>
          <p:nvPr/>
        </p:nvCxnSpPr>
        <p:spPr>
          <a:xfrm rot="10800000">
            <a:off x="5638425" y="3934050"/>
            <a:ext cx="274800" cy="665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50" y="2631100"/>
            <a:ext cx="809400" cy="8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875" y="2631100"/>
            <a:ext cx="809400" cy="8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2663" y="2631100"/>
            <a:ext cx="809400" cy="8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0450" y="2669200"/>
            <a:ext cx="809400" cy="8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4875" y="3601325"/>
            <a:ext cx="809400" cy="8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2675" y="3601325"/>
            <a:ext cx="809400" cy="8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7500" y="3601325"/>
            <a:ext cx="809400" cy="8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1350" y="3601325"/>
            <a:ext cx="825125" cy="8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353340" y="4410725"/>
            <a:ext cx="6054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Original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1334875" y="4446600"/>
            <a:ext cx="2972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←------------------- Augmented images ---------------------&gt;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6" name="Google Shape;126;p15"/>
          <p:cNvGraphicFramePr/>
          <p:nvPr/>
        </p:nvGraphicFramePr>
        <p:xfrm>
          <a:off x="5767200" y="85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{5B407DA1-F2A6-434E-AC76-10E35A17848B}</a:tableStyleId>
              </a:tblPr>
              <a:tblGrid>
                <a:gridCol w="1368375"/>
                <a:gridCol w="1368375"/>
              </a:tblGrid>
              <a:tr h="41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7" name="Google Shape;12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38424" y="1979750"/>
            <a:ext cx="429878" cy="43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6149713" y="2000925"/>
            <a:ext cx="2224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Extract - Transform - Load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11126" l="0" r="0" t="0"/>
          <a:stretch/>
        </p:blipFill>
        <p:spPr>
          <a:xfrm>
            <a:off x="645788" y="1996175"/>
            <a:ext cx="7852425" cy="292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Model : ShuffleNet v1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729163" y="132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Model : ShuffleNet v1 - Shuffle Units</a:t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163" y="2067675"/>
            <a:ext cx="4066675" cy="291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Model : ShuffleNet v1 - Architecture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399" y="1924250"/>
            <a:ext cx="6695201" cy="31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727650" y="608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Model : ShuffleNet v1 - Training Process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4950" l="7909" r="7136" t="6803"/>
          <a:stretch/>
        </p:blipFill>
        <p:spPr>
          <a:xfrm>
            <a:off x="279850" y="1438675"/>
            <a:ext cx="6916725" cy="32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7065225" y="1952541"/>
            <a:ext cx="1838100" cy="22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Eta = 0.1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Drop = 0.1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Reg = 5e-3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Epochs = 100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Batchsize = 200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1734163" y="4675900"/>
            <a:ext cx="368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Performance of ShuffleNet v1 (groups = 1, complexity = 0.25)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727650" y="581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Model : ShuffleNet v1 - Training Process</a:t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50" y="1312775"/>
            <a:ext cx="2506252" cy="1758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100" y="1312814"/>
            <a:ext cx="2506252" cy="1758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4175" y="1312775"/>
            <a:ext cx="2506252" cy="1758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800" y="3174600"/>
            <a:ext cx="2506159" cy="17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4175" y="3174600"/>
            <a:ext cx="2506159" cy="17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0150" y="3267475"/>
            <a:ext cx="2506159" cy="175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r>
              <a:rPr lang="en"/>
              <a:t>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ShuffleNet v1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3325"/>
          <a:stretch/>
        </p:blipFill>
        <p:spPr>
          <a:xfrm>
            <a:off x="4819775" y="3005850"/>
            <a:ext cx="4169649" cy="11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083" y="942825"/>
            <a:ext cx="4031018" cy="11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5061225" y="1964450"/>
            <a:ext cx="368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Complexity vs. number of groups g on Tiny ImageNet Classification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5061225" y="4075150"/>
            <a:ext cx="3686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Accuracy</a:t>
            </a:r>
            <a:r>
              <a:rPr lang="en" sz="900"/>
              <a:t> vs. number of groups g on Tiny ImageNet Classification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