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PT Sans Narrow"/>
      <p:regular r:id="rId36"/>
      <p:bold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745EC25-CBF4-4D55-A52E-A45B955A9406}">
  <a:tblStyle styleId="{2745EC25-CBF4-4D55-A52E-A45B955A940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4.xml"/><Relationship Id="rId41" Type="http://schemas.openxmlformats.org/officeDocument/2006/relationships/font" Target="fonts/OpenSans-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PTSansNarrow-bold.fntdata"/><Relationship Id="rId14" Type="http://schemas.openxmlformats.org/officeDocument/2006/relationships/slide" Target="slides/slide8.xml"/><Relationship Id="rId36" Type="http://schemas.openxmlformats.org/officeDocument/2006/relationships/font" Target="fonts/PTSansNarrow-regular.fntdata"/><Relationship Id="rId17" Type="http://schemas.openxmlformats.org/officeDocument/2006/relationships/slide" Target="slides/slide11.xml"/><Relationship Id="rId39" Type="http://schemas.openxmlformats.org/officeDocument/2006/relationships/font" Target="fonts/OpenSans-bold.fntdata"/><Relationship Id="rId16" Type="http://schemas.openxmlformats.org/officeDocument/2006/relationships/slide" Target="slides/slide10.xml"/><Relationship Id="rId38" Type="http://schemas.openxmlformats.org/officeDocument/2006/relationships/font" Target="fonts/OpenSans-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9e8c93a8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9e8c93a8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Our method will be explained in awhile. Before which let us have a look at the previous work.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9e8c93a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9e8c93a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9e8c93a8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9e8c93a8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9d313cdd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9d313cdd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We have come up with 5 categories to relate a word with a topic.</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9e8c93a8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9e8c93a8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9e8c93a8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9e8c93a8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9e8c93a8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9e8c93a8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9e8c93a8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9e8c93a8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3a50b25b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3a50b25b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ab4238b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ab4238b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33a50b25b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3a50b25b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3a50b25b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3a50b25b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9c39427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9c39427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9c39427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9c39427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9c394277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9c39427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9c394277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9c394277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9c394277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9c394277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9e8c93a8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9e8c93a8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33a50b25b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3a50b25b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33a50b25b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3a50b25b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33a50b25b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3a50b25b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3a50b25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3a50b25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Firstly in the background we will see about the various word space models. And few word categories intuitively designed to validate. Then we talk about the various metrics by which we intend to find ways to measure the knowledge of a model, given some topic of interest. In the results section, possible ways are shown to differentiate a expert from the novice. And finally we conclude it with discussion and future work.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9d313cdd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9d313cdd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9d313cdd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9d313cdd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9e8c93a8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9e8c93a8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9e8c93a8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9e8c93a8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3a50b25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3a50b25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9d313cdd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9d313cdd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For our experiment we have used the Word2Vec model.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sv"/>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0" y="95575"/>
            <a:ext cx="91440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sv" sz="4800"/>
              <a:t>Competency Grading of Language Model</a:t>
            </a:r>
            <a:endParaRPr sz="4800"/>
          </a:p>
        </p:txBody>
      </p:sp>
      <p:sp>
        <p:nvSpPr>
          <p:cNvPr id="67" name="Google Shape;67;p13"/>
          <p:cNvSpPr txBox="1"/>
          <p:nvPr>
            <p:ph idx="1" type="subTitle"/>
          </p:nvPr>
        </p:nvSpPr>
        <p:spPr>
          <a:xfrm>
            <a:off x="1003650" y="1537225"/>
            <a:ext cx="2483700" cy="95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sv" sz="1800"/>
              <a:t>Rithika Harish Kumar</a:t>
            </a:r>
            <a:br>
              <a:rPr lang="sv" sz="1800"/>
            </a:br>
            <a:r>
              <a:rPr lang="sv" sz="1800"/>
              <a:t>rihk@kth.se</a:t>
            </a:r>
            <a:endParaRPr sz="1800"/>
          </a:p>
        </p:txBody>
      </p:sp>
      <p:sp>
        <p:nvSpPr>
          <p:cNvPr id="68" name="Google Shape;68;p13"/>
          <p:cNvSpPr txBox="1"/>
          <p:nvPr>
            <p:ph idx="1" type="subTitle"/>
          </p:nvPr>
        </p:nvSpPr>
        <p:spPr>
          <a:xfrm>
            <a:off x="3330150" y="1537225"/>
            <a:ext cx="2483700" cy="95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sv" sz="1800"/>
              <a:t>Rickard Kodet</a:t>
            </a:r>
            <a:br>
              <a:rPr lang="sv" sz="1800"/>
            </a:br>
            <a:r>
              <a:rPr lang="sv" sz="1800"/>
              <a:t>kodet@kth.se</a:t>
            </a:r>
            <a:endParaRPr sz="1800"/>
          </a:p>
        </p:txBody>
      </p:sp>
      <p:sp>
        <p:nvSpPr>
          <p:cNvPr id="69" name="Google Shape;69;p13"/>
          <p:cNvSpPr txBox="1"/>
          <p:nvPr>
            <p:ph idx="1" type="subTitle"/>
          </p:nvPr>
        </p:nvSpPr>
        <p:spPr>
          <a:xfrm>
            <a:off x="5656650" y="1537225"/>
            <a:ext cx="2483700" cy="95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sv" sz="1800"/>
              <a:t>Suhas Sheshadri</a:t>
            </a:r>
            <a:br>
              <a:rPr lang="sv" sz="1800"/>
            </a:br>
            <a:r>
              <a:rPr lang="sv" sz="1800"/>
              <a:t>suhass@kth.se</a:t>
            </a:r>
            <a:endParaRPr sz="1800"/>
          </a:p>
        </p:txBody>
      </p:sp>
      <p:sp>
        <p:nvSpPr>
          <p:cNvPr id="70" name="Google Shape;70;p13"/>
          <p:cNvSpPr txBox="1"/>
          <p:nvPr>
            <p:ph idx="1" type="subTitle"/>
          </p:nvPr>
        </p:nvSpPr>
        <p:spPr>
          <a:xfrm>
            <a:off x="3330150" y="2571750"/>
            <a:ext cx="2483700" cy="95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sv" sz="1800"/>
              <a:t>Jussi Karlgren</a:t>
            </a:r>
            <a:endParaRPr sz="1800"/>
          </a:p>
          <a:p>
            <a:pPr indent="0" lvl="0" marL="0" rtl="0" algn="ctr">
              <a:spcBef>
                <a:spcPts val="0"/>
              </a:spcBef>
              <a:spcAft>
                <a:spcPts val="0"/>
              </a:spcAft>
              <a:buNone/>
            </a:pPr>
            <a:r>
              <a:rPr lang="sv" sz="1800"/>
              <a:t>jussi@gavagai.se</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1224250" y="880575"/>
            <a:ext cx="5848200" cy="32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Now,</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How do we infer that the machine is </a:t>
            </a:r>
            <a:r>
              <a:rPr lang="sv"/>
              <a:t>knowledgeable</a:t>
            </a:r>
            <a:r>
              <a:rPr lang="sv"/>
              <a:t> ?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Previous Work</a:t>
            </a:r>
            <a:endParaRPr/>
          </a:p>
        </p:txBody>
      </p:sp>
      <p:sp>
        <p:nvSpPr>
          <p:cNvPr id="129" name="Google Shape;129;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Assess the quality of the model by its performance on various evaluation schemes like on some downstream task or by examining the intrinsic qualities of the model. </a:t>
            </a:r>
            <a:endParaRPr/>
          </a:p>
          <a:p>
            <a:pPr indent="0" lvl="0" marL="0" rtl="0" algn="l">
              <a:spcBef>
                <a:spcPts val="1600"/>
              </a:spcBef>
              <a:spcAft>
                <a:spcPts val="0"/>
              </a:spcAft>
              <a:buNone/>
            </a:pPr>
            <a:r>
              <a:rPr lang="sv"/>
              <a:t>But these are task independent and not very general and performs good only for that specific model.</a:t>
            </a:r>
            <a:endParaRPr/>
          </a:p>
          <a:p>
            <a:pPr indent="0" lvl="0" marL="0" rtl="0" algn="l">
              <a:spcBef>
                <a:spcPts val="1600"/>
              </a:spcBef>
              <a:spcAft>
                <a:spcPts val="0"/>
              </a:spcAft>
              <a:buNone/>
            </a:pPr>
            <a:r>
              <a:rPr lang="sv"/>
              <a:t>BLESS - Analyzing the semantic relations between the words.  </a:t>
            </a:r>
            <a:endParaRPr/>
          </a:p>
          <a:p>
            <a:pPr indent="0" lvl="0" marL="0" rtl="0" algn="l">
              <a:spcBef>
                <a:spcPts val="1600"/>
              </a:spcBef>
              <a:spcAft>
                <a:spcPts val="1600"/>
              </a:spcAft>
              <a:buClr>
                <a:srgbClr val="000000"/>
              </a:buClr>
              <a:buSzPts val="1100"/>
              <a:buFont typeface="Arial"/>
              <a:buNone/>
            </a:pPr>
            <a:r>
              <a:rPr lang="sv"/>
              <a:t>Semantic Topology - Converting it to a topological model </a:t>
            </a:r>
            <a:r>
              <a:rPr lang="sv"/>
              <a:t>to test if a model is specifically competent with respect to some topic of interest.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1533900" y="1211100"/>
            <a:ext cx="6076200" cy="27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Think.. </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On how to relate any word with a topic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341325"/>
            <a:ext cx="8520600" cy="19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Word Categories</a:t>
            </a:r>
            <a:endParaRPr/>
          </a:p>
          <a:p>
            <a:pPr indent="0" lvl="0" marL="0" rtl="0" algn="l">
              <a:spcBef>
                <a:spcPts val="0"/>
              </a:spcBef>
              <a:spcAft>
                <a:spcPts val="0"/>
              </a:spcAft>
              <a:buNone/>
            </a:pPr>
            <a:r>
              <a:t/>
            </a:r>
            <a:endParaRPr/>
          </a:p>
          <a:p>
            <a:pPr indent="-457200" lvl="0" marL="457200" rtl="0" algn="l">
              <a:spcBef>
                <a:spcPts val="0"/>
              </a:spcBef>
              <a:spcAft>
                <a:spcPts val="0"/>
              </a:spcAft>
              <a:buSzPts val="3600"/>
              <a:buChar char="-"/>
            </a:pPr>
            <a:r>
              <a:rPr lang="sv"/>
              <a:t>Topic specific word</a:t>
            </a:r>
            <a:endParaRPr/>
          </a:p>
        </p:txBody>
      </p:sp>
      <p:sp>
        <p:nvSpPr>
          <p:cNvPr id="140" name="Google Shape;140;p25"/>
          <p:cNvSpPr txBox="1"/>
          <p:nvPr>
            <p:ph idx="1" type="body"/>
          </p:nvPr>
        </p:nvSpPr>
        <p:spPr>
          <a:xfrm>
            <a:off x="2053850" y="2730775"/>
            <a:ext cx="4852500" cy="9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Only an expert will know it.</a:t>
            </a:r>
            <a:endParaRPr/>
          </a:p>
          <a:p>
            <a:pPr indent="0" lvl="0" marL="0" rtl="0" algn="l">
              <a:spcBef>
                <a:spcPts val="1600"/>
              </a:spcBef>
              <a:spcAft>
                <a:spcPts val="1600"/>
              </a:spcAft>
              <a:buNone/>
            </a:pPr>
            <a:r>
              <a:rPr lang="sv"/>
              <a:t>Example: </a:t>
            </a:r>
            <a:r>
              <a:rPr lang="sv">
                <a:highlight>
                  <a:srgbClr val="00FF00"/>
                </a:highlight>
              </a:rPr>
              <a:t>Lavani</a:t>
            </a:r>
            <a:r>
              <a:rPr lang="sv"/>
              <a:t> belongs only to </a:t>
            </a:r>
            <a:r>
              <a:rPr lang="sv">
                <a:highlight>
                  <a:srgbClr val="FFFF00"/>
                </a:highlight>
              </a:rPr>
              <a:t>dance</a:t>
            </a:r>
            <a:r>
              <a:rPr lang="sv"/>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SzPts val="3600"/>
              <a:buChar char="-"/>
            </a:pPr>
            <a:r>
              <a:rPr lang="sv"/>
              <a:t>General word with specific meaning</a:t>
            </a:r>
            <a:endParaRPr/>
          </a:p>
        </p:txBody>
      </p:sp>
      <p:sp>
        <p:nvSpPr>
          <p:cNvPr id="146" name="Google Shape;146;p26"/>
          <p:cNvSpPr txBox="1"/>
          <p:nvPr>
            <p:ph idx="1" type="body"/>
          </p:nvPr>
        </p:nvSpPr>
        <p:spPr>
          <a:xfrm>
            <a:off x="1769800" y="1635000"/>
            <a:ext cx="6076800" cy="21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Novice and expert know it but in different context.</a:t>
            </a:r>
            <a:endParaRPr/>
          </a:p>
          <a:p>
            <a:pPr indent="0" lvl="0" marL="0" rtl="0" algn="l">
              <a:spcBef>
                <a:spcPts val="1600"/>
              </a:spcBef>
              <a:spcAft>
                <a:spcPts val="0"/>
              </a:spcAft>
              <a:buNone/>
            </a:pPr>
            <a:r>
              <a:rPr lang="sv"/>
              <a:t>Example: </a:t>
            </a:r>
            <a:r>
              <a:rPr lang="sv">
                <a:highlight>
                  <a:srgbClr val="00FF00"/>
                </a:highlight>
              </a:rPr>
              <a:t>Alley</a:t>
            </a:r>
            <a:r>
              <a:rPr lang="sv"/>
              <a:t> </a:t>
            </a:r>
            <a:endParaRPr/>
          </a:p>
          <a:p>
            <a:pPr indent="0" lvl="0" marL="0" rtl="0" algn="l">
              <a:spcBef>
                <a:spcPts val="1600"/>
              </a:spcBef>
              <a:spcAft>
                <a:spcPts val="0"/>
              </a:spcAft>
              <a:buNone/>
            </a:pPr>
            <a:r>
              <a:rPr lang="sv"/>
              <a:t>		Space between </a:t>
            </a:r>
            <a:r>
              <a:rPr lang="sv">
                <a:highlight>
                  <a:srgbClr val="FFFF00"/>
                </a:highlight>
              </a:rPr>
              <a:t>buildings</a:t>
            </a:r>
            <a:r>
              <a:rPr lang="sv"/>
              <a:t> - Novice</a:t>
            </a:r>
            <a:endParaRPr/>
          </a:p>
          <a:p>
            <a:pPr indent="0" lvl="0" marL="0" rtl="0" algn="l">
              <a:spcBef>
                <a:spcPts val="1600"/>
              </a:spcBef>
              <a:spcAft>
                <a:spcPts val="1600"/>
              </a:spcAft>
              <a:buNone/>
            </a:pPr>
            <a:r>
              <a:rPr lang="sv"/>
              <a:t>		But is specific for </a:t>
            </a:r>
            <a:r>
              <a:rPr lang="sv">
                <a:highlight>
                  <a:srgbClr val="FFFF00"/>
                </a:highlight>
              </a:rPr>
              <a:t>Badminton</a:t>
            </a:r>
            <a:r>
              <a:rPr lang="sv"/>
              <a:t> - Expert</a:t>
            </a:r>
            <a:r>
              <a:rPr lang="sv">
                <a:highlight>
                  <a:srgbClr val="FFFF00"/>
                </a:highlight>
              </a:rPr>
              <a:t> </a:t>
            </a:r>
            <a:endParaRPr>
              <a:highlight>
                <a:srgbClr val="FFFF00"/>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SzPts val="3600"/>
              <a:buChar char="-"/>
            </a:pPr>
            <a:r>
              <a:rPr lang="sv"/>
              <a:t>Word widely related to specific topic</a:t>
            </a:r>
            <a:endParaRPr/>
          </a:p>
        </p:txBody>
      </p:sp>
      <p:sp>
        <p:nvSpPr>
          <p:cNvPr id="152" name="Google Shape;152;p27"/>
          <p:cNvSpPr txBox="1"/>
          <p:nvPr>
            <p:ph idx="1" type="body"/>
          </p:nvPr>
        </p:nvSpPr>
        <p:spPr>
          <a:xfrm>
            <a:off x="649850" y="1569325"/>
            <a:ext cx="7618200" cy="25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Novice will have an idea about it but an expert will know more about it.</a:t>
            </a:r>
            <a:endParaRPr/>
          </a:p>
          <a:p>
            <a:pPr indent="0" lvl="0" marL="0" rtl="0" algn="l">
              <a:spcBef>
                <a:spcPts val="1600"/>
              </a:spcBef>
              <a:spcAft>
                <a:spcPts val="0"/>
              </a:spcAft>
              <a:buNone/>
            </a:pPr>
            <a:r>
              <a:rPr lang="sv"/>
              <a:t>Example: </a:t>
            </a:r>
            <a:r>
              <a:rPr lang="sv">
                <a:highlight>
                  <a:srgbClr val="00FF00"/>
                </a:highlight>
              </a:rPr>
              <a:t>S</a:t>
            </a:r>
            <a:r>
              <a:rPr lang="sv">
                <a:highlight>
                  <a:srgbClr val="00FF00"/>
                </a:highlight>
              </a:rPr>
              <a:t>huttlecock </a:t>
            </a:r>
            <a:r>
              <a:rPr lang="sv"/>
              <a:t> </a:t>
            </a:r>
            <a:endParaRPr/>
          </a:p>
          <a:p>
            <a:pPr indent="457200" lvl="0" marL="457200" rtl="0" algn="l">
              <a:spcBef>
                <a:spcPts val="1600"/>
              </a:spcBef>
              <a:spcAft>
                <a:spcPts val="0"/>
              </a:spcAft>
              <a:buNone/>
            </a:pPr>
            <a:r>
              <a:rPr lang="sv"/>
              <a:t>used while playing badminton - novice</a:t>
            </a:r>
            <a:endParaRPr/>
          </a:p>
          <a:p>
            <a:pPr indent="457200" lvl="0" marL="457200" rtl="0" algn="l">
              <a:spcBef>
                <a:spcPts val="1600"/>
              </a:spcBef>
              <a:spcAft>
                <a:spcPts val="1600"/>
              </a:spcAft>
              <a:buNone/>
            </a:pPr>
            <a:r>
              <a:rPr lang="sv"/>
              <a:t>has exactly 16 feathers and used to play </a:t>
            </a:r>
            <a:r>
              <a:rPr lang="sv">
                <a:highlight>
                  <a:srgbClr val="FFFF00"/>
                </a:highlight>
              </a:rPr>
              <a:t>badminton</a:t>
            </a:r>
            <a:r>
              <a:rPr lang="sv"/>
              <a:t> - expert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SzPts val="3600"/>
              <a:buChar char="-"/>
            </a:pPr>
            <a:r>
              <a:rPr lang="sv"/>
              <a:t>Erroneously related words to a topic by novice</a:t>
            </a:r>
            <a:r>
              <a:rPr lang="sv"/>
              <a:t> </a:t>
            </a:r>
            <a:endParaRPr/>
          </a:p>
        </p:txBody>
      </p:sp>
      <p:sp>
        <p:nvSpPr>
          <p:cNvPr id="158" name="Google Shape;158;p28"/>
          <p:cNvSpPr txBox="1"/>
          <p:nvPr>
            <p:ph idx="1" type="body"/>
          </p:nvPr>
        </p:nvSpPr>
        <p:spPr>
          <a:xfrm>
            <a:off x="905650" y="1645375"/>
            <a:ext cx="7611600" cy="16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Example: </a:t>
            </a:r>
            <a:r>
              <a:rPr lang="sv">
                <a:highlight>
                  <a:srgbClr val="00FF00"/>
                </a:highlight>
              </a:rPr>
              <a:t>basketball</a:t>
            </a:r>
            <a:r>
              <a:rPr lang="sv"/>
              <a:t> - </a:t>
            </a:r>
            <a:r>
              <a:rPr lang="sv">
                <a:highlight>
                  <a:srgbClr val="00FF00"/>
                </a:highlight>
              </a:rPr>
              <a:t>badminton</a:t>
            </a:r>
            <a:r>
              <a:rPr lang="sv"/>
              <a:t> are sport to novice</a:t>
            </a:r>
            <a:endParaRPr/>
          </a:p>
          <a:p>
            <a:pPr indent="0" lvl="0" marL="0" rtl="0" algn="l">
              <a:spcBef>
                <a:spcPts val="1600"/>
              </a:spcBef>
              <a:spcAft>
                <a:spcPts val="1600"/>
              </a:spcAft>
              <a:buNone/>
            </a:pPr>
            <a:r>
              <a:rPr lang="sv"/>
              <a:t>		but expert distinguishes 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SzPts val="3600"/>
              <a:buChar char="-"/>
            </a:pPr>
            <a:r>
              <a:rPr lang="sv"/>
              <a:t>Words that are names</a:t>
            </a:r>
            <a:endParaRPr/>
          </a:p>
        </p:txBody>
      </p:sp>
      <p:sp>
        <p:nvSpPr>
          <p:cNvPr id="164" name="Google Shape;164;p29"/>
          <p:cNvSpPr txBox="1"/>
          <p:nvPr>
            <p:ph idx="1" type="body"/>
          </p:nvPr>
        </p:nvSpPr>
        <p:spPr>
          <a:xfrm>
            <a:off x="573800" y="1838925"/>
            <a:ext cx="8448000" cy="13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Common words - not very good indicators</a:t>
            </a:r>
            <a:endParaRPr/>
          </a:p>
          <a:p>
            <a:pPr indent="0" lvl="0" marL="0" rtl="0" algn="l">
              <a:spcBef>
                <a:spcPts val="1600"/>
              </a:spcBef>
              <a:spcAft>
                <a:spcPts val="0"/>
              </a:spcAft>
              <a:buNone/>
            </a:pPr>
            <a:r>
              <a:rPr lang="sv"/>
              <a:t>Uncommon words- very good indicators of knowledge</a:t>
            </a:r>
            <a:endParaRPr/>
          </a:p>
          <a:p>
            <a:pPr indent="0" lvl="0" marL="0" rtl="0" algn="l">
              <a:spcBef>
                <a:spcPts val="1600"/>
              </a:spcBef>
              <a:spcAft>
                <a:spcPts val="1600"/>
              </a:spcAft>
              <a:buNone/>
            </a:pPr>
            <a:r>
              <a:rPr lang="sv"/>
              <a:t>Example: </a:t>
            </a:r>
            <a:r>
              <a:rPr lang="sv">
                <a:highlight>
                  <a:srgbClr val="00FF00"/>
                </a:highlight>
              </a:rPr>
              <a:t>Zlatan</a:t>
            </a:r>
            <a:r>
              <a:rPr lang="sv"/>
              <a:t> related to </a:t>
            </a:r>
            <a:r>
              <a:rPr lang="sv">
                <a:highlight>
                  <a:srgbClr val="FFFF00"/>
                </a:highlight>
              </a:rPr>
              <a:t>football</a:t>
            </a:r>
            <a:r>
              <a:rPr lang="sv"/>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Method</a:t>
            </a:r>
            <a:endParaRPr/>
          </a:p>
        </p:txBody>
      </p:sp>
      <p:sp>
        <p:nvSpPr>
          <p:cNvPr id="170" name="Google Shape;170;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
              <a:t>Trained a Word2Vec model on Wikipedia dataset</a:t>
            </a:r>
            <a:br>
              <a:rPr lang="sv"/>
            </a:br>
            <a:endParaRPr/>
          </a:p>
          <a:p>
            <a:pPr indent="-342900" lvl="0" marL="457200" rtl="0" algn="l">
              <a:spcBef>
                <a:spcPts val="0"/>
              </a:spcBef>
              <a:spcAft>
                <a:spcPts val="0"/>
              </a:spcAft>
              <a:buSzPts val="1800"/>
              <a:buChar char="●"/>
            </a:pPr>
            <a:r>
              <a:rPr lang="sv"/>
              <a:t>Parameters: 400 dimensions, window size of 5, minimum count of 5</a:t>
            </a:r>
            <a:br>
              <a:rPr lang="sv"/>
            </a:br>
            <a:endParaRPr/>
          </a:p>
          <a:p>
            <a:pPr indent="-342900" lvl="0" marL="457200" rtl="0" algn="l">
              <a:spcBef>
                <a:spcPts val="0"/>
              </a:spcBef>
              <a:spcAft>
                <a:spcPts val="0"/>
              </a:spcAft>
              <a:buSzPts val="1800"/>
              <a:buChar char="●"/>
            </a:pPr>
            <a:r>
              <a:rPr lang="sv"/>
              <a:t>Two models: Expert and Novice</a:t>
            </a:r>
            <a:br>
              <a:rPr lang="sv"/>
            </a:br>
            <a:endParaRPr/>
          </a:p>
          <a:p>
            <a:pPr indent="-342900" lvl="0" marL="457200" rtl="0" algn="l">
              <a:spcBef>
                <a:spcPts val="0"/>
              </a:spcBef>
              <a:spcAft>
                <a:spcPts val="0"/>
              </a:spcAft>
              <a:buSzPts val="1800"/>
              <a:buChar char="●"/>
            </a:pPr>
            <a:r>
              <a:rPr lang="sv"/>
              <a:t>Chose four different topics to run our tests on</a:t>
            </a:r>
            <a:endParaRPr/>
          </a:p>
          <a:p>
            <a:pPr indent="0" lvl="0" marL="45720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2238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Method</a:t>
            </a:r>
            <a:endParaRPr/>
          </a:p>
        </p:txBody>
      </p:sp>
      <p:sp>
        <p:nvSpPr>
          <p:cNvPr id="176" name="Google Shape;176;p31"/>
          <p:cNvSpPr txBox="1"/>
          <p:nvPr>
            <p:ph idx="1" type="body"/>
          </p:nvPr>
        </p:nvSpPr>
        <p:spPr>
          <a:xfrm>
            <a:off x="311700" y="815775"/>
            <a:ext cx="8520600" cy="37533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sv"/>
              <a:t>Metric method</a:t>
            </a:r>
            <a:endParaRPr/>
          </a:p>
          <a:p>
            <a:pPr indent="-317500" lvl="1" marL="914400" rtl="0" algn="l">
              <a:lnSpc>
                <a:spcPct val="100000"/>
              </a:lnSpc>
              <a:spcBef>
                <a:spcPts val="1600"/>
              </a:spcBef>
              <a:spcAft>
                <a:spcPts val="0"/>
              </a:spcAft>
              <a:buSzPts val="1400"/>
              <a:buChar char="○"/>
            </a:pPr>
            <a:r>
              <a:rPr lang="sv"/>
              <a:t>Word Frequency</a:t>
            </a:r>
            <a:br>
              <a:rPr lang="sv"/>
            </a:br>
            <a:endParaRPr/>
          </a:p>
          <a:p>
            <a:pPr indent="-317500" lvl="1" marL="914400" rtl="0" algn="l">
              <a:lnSpc>
                <a:spcPct val="100000"/>
              </a:lnSpc>
              <a:spcBef>
                <a:spcPts val="0"/>
              </a:spcBef>
              <a:spcAft>
                <a:spcPts val="0"/>
              </a:spcAft>
              <a:buSzPts val="1400"/>
              <a:buChar char="○"/>
            </a:pPr>
            <a:r>
              <a:rPr lang="sv"/>
              <a:t>Similarity - Distance between vectors</a:t>
            </a:r>
            <a:br>
              <a:rPr lang="sv"/>
            </a:br>
            <a:endParaRPr/>
          </a:p>
          <a:p>
            <a:pPr indent="-317500" lvl="1" marL="914400" rtl="0" algn="l">
              <a:lnSpc>
                <a:spcPct val="100000"/>
              </a:lnSpc>
              <a:spcBef>
                <a:spcPts val="0"/>
              </a:spcBef>
              <a:spcAft>
                <a:spcPts val="0"/>
              </a:spcAft>
              <a:buSzPts val="1400"/>
              <a:buChar char="○"/>
            </a:pPr>
            <a:r>
              <a:rPr lang="sv"/>
              <a:t>Ranking - Most similar words from a given word</a:t>
            </a:r>
            <a:br>
              <a:rPr lang="sv"/>
            </a:br>
            <a:endParaRPr/>
          </a:p>
          <a:p>
            <a:pPr indent="-342900" lvl="0" marL="457200" rtl="0" algn="l">
              <a:spcBef>
                <a:spcPts val="1000"/>
              </a:spcBef>
              <a:spcAft>
                <a:spcPts val="0"/>
              </a:spcAft>
              <a:buSzPts val="1800"/>
              <a:buChar char="●"/>
            </a:pPr>
            <a:r>
              <a:rPr lang="sv"/>
              <a:t>New Word Appearances</a:t>
            </a:r>
            <a:endParaRPr/>
          </a:p>
          <a:p>
            <a:pPr indent="-317500" lvl="1" marL="914400" rtl="0" algn="l">
              <a:lnSpc>
                <a:spcPct val="100000"/>
              </a:lnSpc>
              <a:spcBef>
                <a:spcPts val="1600"/>
              </a:spcBef>
              <a:spcAft>
                <a:spcPts val="0"/>
              </a:spcAft>
              <a:buSzPts val="1400"/>
              <a:buChar char="○"/>
            </a:pPr>
            <a:r>
              <a:rPr lang="sv"/>
              <a:t>New words </a:t>
            </a:r>
            <a:br>
              <a:rPr lang="sv"/>
            </a:br>
            <a:endParaRPr/>
          </a:p>
          <a:p>
            <a:pPr indent="-317500" lvl="1" marL="914400" rtl="0" algn="l">
              <a:lnSpc>
                <a:spcPct val="100000"/>
              </a:lnSpc>
              <a:spcBef>
                <a:spcPts val="0"/>
              </a:spcBef>
              <a:spcAft>
                <a:spcPts val="0"/>
              </a:spcAft>
              <a:buSzPts val="1400"/>
              <a:buChar char="○"/>
            </a:pPr>
            <a:r>
              <a:rPr lang="sv"/>
              <a:t>Position change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4"/>
          <p:cNvSpPr txBox="1"/>
          <p:nvPr>
            <p:ph type="title"/>
          </p:nvPr>
        </p:nvSpPr>
        <p:spPr>
          <a:xfrm>
            <a:off x="277125" y="3429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Introduction</a:t>
            </a:r>
            <a:endParaRPr/>
          </a:p>
        </p:txBody>
      </p:sp>
      <p:sp>
        <p:nvSpPr>
          <p:cNvPr id="76" name="Google Shape;76;p14"/>
          <p:cNvSpPr txBox="1"/>
          <p:nvPr>
            <p:ph idx="1" type="body"/>
          </p:nvPr>
        </p:nvSpPr>
        <p:spPr>
          <a:xfrm>
            <a:off x="107400" y="1050300"/>
            <a:ext cx="8929200" cy="374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
              <a:t>Language models - give context to words</a:t>
            </a:r>
            <a:br>
              <a:rPr lang="sv"/>
            </a:br>
            <a:endParaRPr/>
          </a:p>
          <a:p>
            <a:pPr indent="-342900" lvl="0" marL="457200" rtl="0" algn="l">
              <a:spcBef>
                <a:spcPts val="0"/>
              </a:spcBef>
              <a:spcAft>
                <a:spcPts val="0"/>
              </a:spcAft>
              <a:buSzPts val="1800"/>
              <a:buChar char="●"/>
            </a:pPr>
            <a:r>
              <a:rPr lang="sv"/>
              <a:t>Several models, trained on huge data and perform project specific operations</a:t>
            </a:r>
            <a:br>
              <a:rPr lang="sv"/>
            </a:br>
            <a:endParaRPr/>
          </a:p>
          <a:p>
            <a:pPr indent="-342900" lvl="0" marL="457200" rtl="0" algn="l">
              <a:spcBef>
                <a:spcPts val="0"/>
              </a:spcBef>
              <a:spcAft>
                <a:spcPts val="0"/>
              </a:spcAft>
              <a:buSzPts val="1800"/>
              <a:buChar char="●"/>
            </a:pPr>
            <a:r>
              <a:rPr lang="sv"/>
              <a:t>Difficult to know if the extracted information from a model is of any value</a:t>
            </a:r>
            <a:br>
              <a:rPr lang="sv"/>
            </a:br>
            <a:endParaRPr/>
          </a:p>
          <a:p>
            <a:pPr indent="-342900" lvl="0" marL="457200" rtl="0" algn="l">
              <a:spcBef>
                <a:spcPts val="0"/>
              </a:spcBef>
              <a:spcAft>
                <a:spcPts val="0"/>
              </a:spcAft>
              <a:buSzPts val="1800"/>
              <a:buChar char="●"/>
            </a:pPr>
            <a:r>
              <a:rPr lang="sv"/>
              <a:t>No idea on knowledge level of the trained model</a:t>
            </a:r>
            <a:br>
              <a:rPr lang="sv"/>
            </a:br>
            <a:endParaRPr/>
          </a:p>
          <a:p>
            <a:pPr indent="-342900" lvl="0" marL="457200" rtl="0" algn="l">
              <a:spcBef>
                <a:spcPts val="0"/>
              </a:spcBef>
              <a:spcAft>
                <a:spcPts val="0"/>
              </a:spcAft>
              <a:buSzPts val="1800"/>
              <a:buChar char="●"/>
            </a:pPr>
            <a:r>
              <a:rPr lang="sv"/>
              <a:t>Use case scenario</a:t>
            </a:r>
            <a:br>
              <a:rPr lang="sv"/>
            </a:br>
            <a:endParaRPr/>
          </a:p>
          <a:p>
            <a:pPr indent="-342900" lvl="0" marL="457200" rtl="0" algn="l">
              <a:spcBef>
                <a:spcPts val="0"/>
              </a:spcBef>
              <a:spcAft>
                <a:spcPts val="0"/>
              </a:spcAft>
              <a:buSzPts val="1800"/>
              <a:buChar char="●"/>
            </a:pPr>
            <a:r>
              <a:rPr lang="sv"/>
              <a:t>Try to propose a score for the model, for a particular topic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4065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Results</a:t>
            </a:r>
            <a:endParaRPr/>
          </a:p>
        </p:txBody>
      </p:sp>
      <p:sp>
        <p:nvSpPr>
          <p:cNvPr id="182" name="Google Shape;182;p32"/>
          <p:cNvSpPr txBox="1"/>
          <p:nvPr>
            <p:ph idx="1" type="body"/>
          </p:nvPr>
        </p:nvSpPr>
        <p:spPr>
          <a:xfrm>
            <a:off x="34065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sv"/>
              <a:t>Some examples of the behavior of words in the different categories</a:t>
            </a:r>
            <a:endParaRPr/>
          </a:p>
          <a:p>
            <a:pPr indent="-342900" lvl="0" marL="457200" rtl="0" algn="l">
              <a:lnSpc>
                <a:spcPct val="200000"/>
              </a:lnSpc>
              <a:spcBef>
                <a:spcPts val="0"/>
              </a:spcBef>
              <a:spcAft>
                <a:spcPts val="0"/>
              </a:spcAft>
              <a:buSzPts val="1800"/>
              <a:buChar char="●"/>
            </a:pPr>
            <a:r>
              <a:rPr lang="sv"/>
              <a:t>Tables with words representing different topics</a:t>
            </a:r>
            <a:endParaRPr/>
          </a:p>
          <a:p>
            <a:pPr indent="-342900" lvl="0" marL="457200" rtl="0" algn="l">
              <a:lnSpc>
                <a:spcPct val="200000"/>
              </a:lnSpc>
              <a:spcBef>
                <a:spcPts val="0"/>
              </a:spcBef>
              <a:spcAft>
                <a:spcPts val="0"/>
              </a:spcAft>
              <a:buSzPts val="1800"/>
              <a:buChar char="●"/>
            </a:pPr>
            <a:r>
              <a:rPr lang="sv"/>
              <a:t>Metrics to measure difference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Topic specific words</a:t>
            </a:r>
            <a:endParaRPr/>
          </a:p>
        </p:txBody>
      </p:sp>
      <p:sp>
        <p:nvSpPr>
          <p:cNvPr id="188" name="Google Shape;188;p3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89" name="Google Shape;189;p33"/>
          <p:cNvGraphicFramePr/>
          <p:nvPr/>
        </p:nvGraphicFramePr>
        <p:xfrm>
          <a:off x="952500" y="1947650"/>
          <a:ext cx="3000000" cy="3000000"/>
        </p:xfrm>
        <a:graphic>
          <a:graphicData uri="http://schemas.openxmlformats.org/drawingml/2006/table">
            <a:tbl>
              <a:tblPr>
                <a:noFill/>
                <a:tableStyleId>{2745EC25-CBF4-4D55-A52E-A45B955A9406}</a:tableStyleId>
              </a:tblPr>
              <a:tblGrid>
                <a:gridCol w="1034150"/>
                <a:gridCol w="1034150"/>
                <a:gridCol w="1034150"/>
                <a:gridCol w="1034150"/>
                <a:gridCol w="1034150"/>
                <a:gridCol w="1034150"/>
                <a:gridCol w="1034150"/>
              </a:tblGrid>
              <a:tr h="521125">
                <a:tc>
                  <a:txBody>
                    <a:bodyPr>
                      <a:noAutofit/>
                    </a:bodyPr>
                    <a:lstStyle/>
                    <a:p>
                      <a:pPr indent="0" lvl="0" marL="0" rtl="0" algn="l">
                        <a:spcBef>
                          <a:spcPts val="0"/>
                        </a:spcBef>
                        <a:spcAft>
                          <a:spcPts val="0"/>
                        </a:spcAft>
                        <a:buNone/>
                      </a:pPr>
                      <a:r>
                        <a:rPr b="1" lang="sv"/>
                        <a:t>Word</a:t>
                      </a:r>
                      <a:endParaRPr b="1"/>
                    </a:p>
                  </a:txBody>
                  <a:tcPr marT="91425" marB="91425" marR="91425" marL="91425"/>
                </a:tc>
                <a:tc>
                  <a:txBody>
                    <a:bodyPr>
                      <a:noAutofit/>
                    </a:bodyPr>
                    <a:lstStyle/>
                    <a:p>
                      <a:pPr indent="0" lvl="0" marL="0" rtl="0" algn="l">
                        <a:spcBef>
                          <a:spcPts val="0"/>
                        </a:spcBef>
                        <a:spcAft>
                          <a:spcPts val="0"/>
                        </a:spcAft>
                        <a:buNone/>
                      </a:pPr>
                      <a:r>
                        <a:rPr b="1" lang="sv"/>
                        <a:t>Expert Freq</a:t>
                      </a:r>
                      <a:endParaRPr b="1"/>
                    </a:p>
                  </a:txBody>
                  <a:tcPr marT="91425" marB="91425" marR="91425" marL="91425"/>
                </a:tc>
                <a:tc>
                  <a:txBody>
                    <a:bodyPr>
                      <a:noAutofit/>
                    </a:bodyPr>
                    <a:lstStyle/>
                    <a:p>
                      <a:pPr indent="0" lvl="0" marL="0" rtl="0" algn="l">
                        <a:spcBef>
                          <a:spcPts val="0"/>
                        </a:spcBef>
                        <a:spcAft>
                          <a:spcPts val="0"/>
                        </a:spcAft>
                        <a:buNone/>
                      </a:pPr>
                      <a:r>
                        <a:rPr b="1" lang="sv"/>
                        <a:t>Novice Freq</a:t>
                      </a:r>
                      <a:endParaRPr b="1"/>
                    </a:p>
                  </a:txBody>
                  <a:tcPr marT="91425" marB="91425" marR="91425" marL="91425"/>
                </a:tc>
                <a:tc>
                  <a:txBody>
                    <a:bodyPr>
                      <a:noAutofit/>
                    </a:bodyPr>
                    <a:lstStyle/>
                    <a:p>
                      <a:pPr indent="0" lvl="0" marL="0" rtl="0" algn="l">
                        <a:spcBef>
                          <a:spcPts val="0"/>
                        </a:spcBef>
                        <a:spcAft>
                          <a:spcPts val="0"/>
                        </a:spcAft>
                        <a:buNone/>
                      </a:pPr>
                      <a:r>
                        <a:rPr b="1" lang="sv"/>
                        <a:t>Expert Sim</a:t>
                      </a:r>
                      <a:endParaRPr b="1"/>
                    </a:p>
                  </a:txBody>
                  <a:tcPr marT="91425" marB="91425" marR="91425" marL="91425"/>
                </a:tc>
                <a:tc>
                  <a:txBody>
                    <a:bodyPr>
                      <a:noAutofit/>
                    </a:bodyPr>
                    <a:lstStyle/>
                    <a:p>
                      <a:pPr indent="0" lvl="0" marL="0" rtl="0" algn="l">
                        <a:spcBef>
                          <a:spcPts val="0"/>
                        </a:spcBef>
                        <a:spcAft>
                          <a:spcPts val="0"/>
                        </a:spcAft>
                        <a:buNone/>
                      </a:pPr>
                      <a:r>
                        <a:rPr b="1" lang="sv"/>
                        <a:t>Novice Sim</a:t>
                      </a:r>
                      <a:endParaRPr b="1"/>
                    </a:p>
                  </a:txBody>
                  <a:tcPr marT="91425" marB="91425" marR="91425" marL="91425"/>
                </a:tc>
                <a:tc>
                  <a:txBody>
                    <a:bodyPr>
                      <a:noAutofit/>
                    </a:bodyPr>
                    <a:lstStyle/>
                    <a:p>
                      <a:pPr indent="0" lvl="0" marL="0" rtl="0" algn="l">
                        <a:spcBef>
                          <a:spcPts val="0"/>
                        </a:spcBef>
                        <a:spcAft>
                          <a:spcPts val="0"/>
                        </a:spcAft>
                        <a:buNone/>
                      </a:pPr>
                      <a:r>
                        <a:rPr b="1" lang="sv"/>
                        <a:t>Expert Rank</a:t>
                      </a:r>
                      <a:endParaRPr b="1"/>
                    </a:p>
                  </a:txBody>
                  <a:tcPr marT="91425" marB="91425" marR="91425" marL="91425"/>
                </a:tc>
                <a:tc>
                  <a:txBody>
                    <a:bodyPr>
                      <a:noAutofit/>
                    </a:bodyPr>
                    <a:lstStyle/>
                    <a:p>
                      <a:pPr indent="0" lvl="0" marL="0" rtl="0" algn="l">
                        <a:spcBef>
                          <a:spcPts val="0"/>
                        </a:spcBef>
                        <a:spcAft>
                          <a:spcPts val="0"/>
                        </a:spcAft>
                        <a:buNone/>
                      </a:pPr>
                      <a:r>
                        <a:rPr b="1" lang="sv"/>
                        <a:t>Novice Rank</a:t>
                      </a:r>
                      <a:endParaRPr b="1"/>
                    </a:p>
                  </a:txBody>
                  <a:tcPr marT="91425" marB="91425" marR="91425" marL="91425"/>
                </a:tc>
              </a:tr>
              <a:tr h="367025">
                <a:tc>
                  <a:txBody>
                    <a:bodyPr>
                      <a:noAutofit/>
                    </a:bodyPr>
                    <a:lstStyle/>
                    <a:p>
                      <a:pPr indent="0" lvl="0" marL="0" rtl="0" algn="l">
                        <a:spcBef>
                          <a:spcPts val="0"/>
                        </a:spcBef>
                        <a:spcAft>
                          <a:spcPts val="0"/>
                        </a:spcAft>
                        <a:buNone/>
                      </a:pPr>
                      <a:r>
                        <a:rPr b="1" lang="sv"/>
                        <a:t>Yonex</a:t>
                      </a:r>
                      <a:endParaRPr b="1"/>
                    </a:p>
                  </a:txBody>
                  <a:tcPr marT="91425" marB="91425" marR="91425" marL="91425"/>
                </a:tc>
                <a:tc>
                  <a:txBody>
                    <a:bodyPr>
                      <a:noAutofit/>
                    </a:bodyPr>
                    <a:lstStyle/>
                    <a:p>
                      <a:pPr indent="0" lvl="0" marL="0" rtl="0" algn="l">
                        <a:spcBef>
                          <a:spcPts val="0"/>
                        </a:spcBef>
                        <a:spcAft>
                          <a:spcPts val="0"/>
                        </a:spcAft>
                        <a:buNone/>
                      </a:pPr>
                      <a:r>
                        <a:rPr lang="sv"/>
                        <a:t>232</a:t>
                      </a:r>
                      <a:endParaRPr/>
                    </a:p>
                  </a:txBody>
                  <a:tcPr marT="91425" marB="91425" marR="91425" marL="91425"/>
                </a:tc>
                <a:tc>
                  <a:txBody>
                    <a:bodyPr>
                      <a:noAutofit/>
                    </a:bodyPr>
                    <a:lstStyle/>
                    <a:p>
                      <a:pPr indent="0" lvl="0" marL="0" rtl="0" algn="l">
                        <a:spcBef>
                          <a:spcPts val="0"/>
                        </a:spcBef>
                        <a:spcAft>
                          <a:spcPts val="0"/>
                        </a:spcAft>
                        <a:buNone/>
                      </a:pPr>
                      <a:r>
                        <a:rPr lang="sv"/>
                        <a:t>118</a:t>
                      </a:r>
                      <a:endParaRPr/>
                    </a:p>
                  </a:txBody>
                  <a:tcPr marT="91425" marB="91425" marR="91425" marL="91425"/>
                </a:tc>
                <a:tc>
                  <a:txBody>
                    <a:bodyPr>
                      <a:noAutofit/>
                    </a:bodyPr>
                    <a:lstStyle/>
                    <a:p>
                      <a:pPr indent="0" lvl="0" marL="0" rtl="0" algn="l">
                        <a:spcBef>
                          <a:spcPts val="0"/>
                        </a:spcBef>
                        <a:spcAft>
                          <a:spcPts val="0"/>
                        </a:spcAft>
                        <a:buNone/>
                      </a:pPr>
                      <a:r>
                        <a:rPr lang="sv"/>
                        <a:t>0.441</a:t>
                      </a:r>
                      <a:endParaRPr/>
                    </a:p>
                  </a:txBody>
                  <a:tcPr marT="91425" marB="91425" marR="91425" marL="91425"/>
                </a:tc>
                <a:tc>
                  <a:txBody>
                    <a:bodyPr>
                      <a:noAutofit/>
                    </a:bodyPr>
                    <a:lstStyle/>
                    <a:p>
                      <a:pPr indent="0" lvl="0" marL="0" rtl="0" algn="l">
                        <a:spcBef>
                          <a:spcPts val="0"/>
                        </a:spcBef>
                        <a:spcAft>
                          <a:spcPts val="0"/>
                        </a:spcAft>
                        <a:buNone/>
                      </a:pPr>
                      <a:r>
                        <a:rPr lang="sv"/>
                        <a:t>0.373</a:t>
                      </a:r>
                      <a:endParaRPr/>
                    </a:p>
                  </a:txBody>
                  <a:tcPr marT="91425" marB="91425" marR="91425" marL="91425"/>
                </a:tc>
                <a:tc>
                  <a:txBody>
                    <a:bodyPr>
                      <a:noAutofit/>
                    </a:bodyPr>
                    <a:lstStyle/>
                    <a:p>
                      <a:pPr indent="0" lvl="0" marL="0" rtl="0" algn="l">
                        <a:spcBef>
                          <a:spcPts val="0"/>
                        </a:spcBef>
                        <a:spcAft>
                          <a:spcPts val="0"/>
                        </a:spcAft>
                        <a:buNone/>
                      </a:pPr>
                      <a:r>
                        <a:rPr lang="sv"/>
                        <a:t>25</a:t>
                      </a:r>
                      <a:endParaRPr/>
                    </a:p>
                  </a:txBody>
                  <a:tcPr marT="91425" marB="91425" marR="91425" marL="91425"/>
                </a:tc>
                <a:tc>
                  <a:txBody>
                    <a:bodyPr>
                      <a:noAutofit/>
                    </a:bodyPr>
                    <a:lstStyle/>
                    <a:p>
                      <a:pPr indent="0" lvl="0" marL="0" rtl="0" algn="l">
                        <a:spcBef>
                          <a:spcPts val="0"/>
                        </a:spcBef>
                        <a:spcAft>
                          <a:spcPts val="0"/>
                        </a:spcAft>
                        <a:buNone/>
                      </a:pPr>
                      <a:r>
                        <a:rPr lang="sv"/>
                        <a:t>90</a:t>
                      </a:r>
                      <a:endParaRPr/>
                    </a:p>
                  </a:txBody>
                  <a:tcPr marT="91425" marB="91425" marR="91425" marL="91425"/>
                </a:tc>
              </a:tr>
              <a:tr h="367025">
                <a:tc>
                  <a:txBody>
                    <a:bodyPr>
                      <a:noAutofit/>
                    </a:bodyPr>
                    <a:lstStyle/>
                    <a:p>
                      <a:pPr indent="0" lvl="0" marL="0" rtl="0" algn="l">
                        <a:spcBef>
                          <a:spcPts val="0"/>
                        </a:spcBef>
                        <a:spcAft>
                          <a:spcPts val="0"/>
                        </a:spcAft>
                        <a:buNone/>
                      </a:pPr>
                      <a:r>
                        <a:rPr b="1" lang="sv"/>
                        <a:t>CBT</a:t>
                      </a:r>
                      <a:endParaRPr b="1"/>
                    </a:p>
                  </a:txBody>
                  <a:tcPr marT="91425" marB="91425" marR="91425" marL="91425"/>
                </a:tc>
                <a:tc>
                  <a:txBody>
                    <a:bodyPr>
                      <a:noAutofit/>
                    </a:bodyPr>
                    <a:lstStyle/>
                    <a:p>
                      <a:pPr indent="0" lvl="0" marL="0" rtl="0" algn="l">
                        <a:spcBef>
                          <a:spcPts val="0"/>
                        </a:spcBef>
                        <a:spcAft>
                          <a:spcPts val="0"/>
                        </a:spcAft>
                        <a:buNone/>
                      </a:pPr>
                      <a:r>
                        <a:rPr lang="sv"/>
                        <a:t>1326</a:t>
                      </a:r>
                      <a:endParaRPr/>
                    </a:p>
                  </a:txBody>
                  <a:tcPr marT="91425" marB="91425" marR="91425" marL="91425"/>
                </a:tc>
                <a:tc>
                  <a:txBody>
                    <a:bodyPr>
                      <a:noAutofit/>
                    </a:bodyPr>
                    <a:lstStyle/>
                    <a:p>
                      <a:pPr indent="0" lvl="0" marL="0" rtl="0" algn="l">
                        <a:spcBef>
                          <a:spcPts val="0"/>
                        </a:spcBef>
                        <a:spcAft>
                          <a:spcPts val="0"/>
                        </a:spcAft>
                        <a:buNone/>
                      </a:pPr>
                      <a:r>
                        <a:rPr lang="sv"/>
                        <a:t>751</a:t>
                      </a:r>
                      <a:endParaRPr/>
                    </a:p>
                  </a:txBody>
                  <a:tcPr marT="91425" marB="91425" marR="91425" marL="91425"/>
                </a:tc>
                <a:tc>
                  <a:txBody>
                    <a:bodyPr>
                      <a:noAutofit/>
                    </a:bodyPr>
                    <a:lstStyle/>
                    <a:p>
                      <a:pPr indent="0" lvl="0" marL="0" rtl="0" algn="l">
                        <a:spcBef>
                          <a:spcPts val="0"/>
                        </a:spcBef>
                        <a:spcAft>
                          <a:spcPts val="0"/>
                        </a:spcAft>
                        <a:buNone/>
                      </a:pPr>
                      <a:r>
                        <a:rPr lang="sv"/>
                        <a:t>0.602</a:t>
                      </a:r>
                      <a:endParaRPr/>
                    </a:p>
                  </a:txBody>
                  <a:tcPr marT="91425" marB="91425" marR="91425" marL="91425"/>
                </a:tc>
                <a:tc>
                  <a:txBody>
                    <a:bodyPr>
                      <a:noAutofit/>
                    </a:bodyPr>
                    <a:lstStyle/>
                    <a:p>
                      <a:pPr indent="0" lvl="0" marL="0" rtl="0" algn="l">
                        <a:spcBef>
                          <a:spcPts val="0"/>
                        </a:spcBef>
                        <a:spcAft>
                          <a:spcPts val="0"/>
                        </a:spcAft>
                        <a:buNone/>
                      </a:pPr>
                      <a:r>
                        <a:rPr lang="sv"/>
                        <a:t>0.517</a:t>
                      </a:r>
                      <a:endParaRPr/>
                    </a:p>
                  </a:txBody>
                  <a:tcPr marT="91425" marB="91425" marR="91425" marL="91425"/>
                </a:tc>
                <a:tc>
                  <a:txBody>
                    <a:bodyPr>
                      <a:noAutofit/>
                    </a:bodyPr>
                    <a:lstStyle/>
                    <a:p>
                      <a:pPr indent="0" lvl="0" marL="0" rtl="0" algn="l">
                        <a:spcBef>
                          <a:spcPts val="0"/>
                        </a:spcBef>
                        <a:spcAft>
                          <a:spcPts val="0"/>
                        </a:spcAft>
                        <a:buNone/>
                      </a:pPr>
                      <a:r>
                        <a:rPr lang="sv"/>
                        <a:t>21</a:t>
                      </a:r>
                      <a:endParaRPr/>
                    </a:p>
                  </a:txBody>
                  <a:tcPr marT="91425" marB="91425" marR="91425" marL="91425"/>
                </a:tc>
                <a:tc>
                  <a:txBody>
                    <a:bodyPr>
                      <a:noAutofit/>
                    </a:bodyPr>
                    <a:lstStyle/>
                    <a:p>
                      <a:pPr indent="0" lvl="0" marL="0" rtl="0" algn="l">
                        <a:spcBef>
                          <a:spcPts val="0"/>
                        </a:spcBef>
                        <a:spcAft>
                          <a:spcPts val="0"/>
                        </a:spcAft>
                        <a:buNone/>
                      </a:pPr>
                      <a:r>
                        <a:rPr lang="sv"/>
                        <a:t>69</a:t>
                      </a:r>
                      <a:endParaRPr/>
                    </a:p>
                  </a:txBody>
                  <a:tcPr marT="91425" marB="91425" marR="91425" marL="91425"/>
                </a:tc>
              </a:tr>
              <a:tr h="367025">
                <a:tc>
                  <a:txBody>
                    <a:bodyPr>
                      <a:noAutofit/>
                    </a:bodyPr>
                    <a:lstStyle/>
                    <a:p>
                      <a:pPr indent="0" lvl="0" marL="0" rtl="0" algn="l">
                        <a:spcBef>
                          <a:spcPts val="0"/>
                        </a:spcBef>
                        <a:spcAft>
                          <a:spcPts val="0"/>
                        </a:spcAft>
                        <a:buNone/>
                      </a:pPr>
                      <a:r>
                        <a:rPr b="1" lang="sv"/>
                        <a:t>Dabke</a:t>
                      </a:r>
                      <a:endParaRPr b="1"/>
                    </a:p>
                  </a:txBody>
                  <a:tcPr marT="91425" marB="91425" marR="91425" marL="91425"/>
                </a:tc>
                <a:tc>
                  <a:txBody>
                    <a:bodyPr>
                      <a:noAutofit/>
                    </a:bodyPr>
                    <a:lstStyle/>
                    <a:p>
                      <a:pPr indent="0" lvl="0" marL="0" rtl="0" algn="l">
                        <a:spcBef>
                          <a:spcPts val="0"/>
                        </a:spcBef>
                        <a:spcAft>
                          <a:spcPts val="0"/>
                        </a:spcAft>
                        <a:buNone/>
                      </a:pPr>
                      <a:r>
                        <a:rPr lang="sv"/>
                        <a:t>87</a:t>
                      </a:r>
                      <a:endParaRPr/>
                    </a:p>
                  </a:txBody>
                  <a:tcPr marT="91425" marB="91425" marR="91425" marL="91425"/>
                </a:tc>
                <a:tc>
                  <a:txBody>
                    <a:bodyPr>
                      <a:noAutofit/>
                    </a:bodyPr>
                    <a:lstStyle/>
                    <a:p>
                      <a:pPr indent="0" lvl="0" marL="0" rtl="0" algn="l">
                        <a:spcBef>
                          <a:spcPts val="0"/>
                        </a:spcBef>
                        <a:spcAft>
                          <a:spcPts val="0"/>
                        </a:spcAft>
                        <a:buNone/>
                      </a:pPr>
                      <a:r>
                        <a:rPr lang="sv"/>
                        <a:t>53</a:t>
                      </a:r>
                      <a:endParaRPr/>
                    </a:p>
                  </a:txBody>
                  <a:tcPr marT="91425" marB="91425" marR="91425" marL="91425"/>
                </a:tc>
                <a:tc>
                  <a:txBody>
                    <a:bodyPr>
                      <a:noAutofit/>
                    </a:bodyPr>
                    <a:lstStyle/>
                    <a:p>
                      <a:pPr indent="0" lvl="0" marL="0" rtl="0" algn="l">
                        <a:spcBef>
                          <a:spcPts val="0"/>
                        </a:spcBef>
                        <a:spcAft>
                          <a:spcPts val="0"/>
                        </a:spcAft>
                        <a:buNone/>
                      </a:pPr>
                      <a:r>
                        <a:rPr lang="sv"/>
                        <a:t>0.452</a:t>
                      </a:r>
                      <a:endParaRPr/>
                    </a:p>
                  </a:txBody>
                  <a:tcPr marT="91425" marB="91425" marR="91425" marL="91425"/>
                </a:tc>
                <a:tc>
                  <a:txBody>
                    <a:bodyPr>
                      <a:noAutofit/>
                    </a:bodyPr>
                    <a:lstStyle/>
                    <a:p>
                      <a:pPr indent="0" lvl="0" marL="0" rtl="0" algn="l">
                        <a:spcBef>
                          <a:spcPts val="0"/>
                        </a:spcBef>
                        <a:spcAft>
                          <a:spcPts val="0"/>
                        </a:spcAft>
                        <a:buNone/>
                      </a:pPr>
                      <a:r>
                        <a:rPr lang="sv"/>
                        <a:t>0.385</a:t>
                      </a:r>
                      <a:endParaRPr/>
                    </a:p>
                  </a:txBody>
                  <a:tcPr marT="91425" marB="91425" marR="91425" marL="91425"/>
                </a:tc>
                <a:tc>
                  <a:txBody>
                    <a:bodyPr>
                      <a:noAutofit/>
                    </a:bodyPr>
                    <a:lstStyle/>
                    <a:p>
                      <a:pPr indent="0" lvl="0" marL="0" rtl="0" algn="l">
                        <a:spcBef>
                          <a:spcPts val="0"/>
                        </a:spcBef>
                        <a:spcAft>
                          <a:spcPts val="0"/>
                        </a:spcAft>
                        <a:buNone/>
                      </a:pPr>
                      <a:r>
                        <a:rPr lang="sv"/>
                        <a:t>140</a:t>
                      </a:r>
                      <a:endParaRPr/>
                    </a:p>
                  </a:txBody>
                  <a:tcPr marT="91425" marB="91425" marR="91425" marL="91425"/>
                </a:tc>
                <a:tc>
                  <a:txBody>
                    <a:bodyPr>
                      <a:noAutofit/>
                    </a:bodyPr>
                    <a:lstStyle/>
                    <a:p>
                      <a:pPr indent="0" lvl="0" marL="0" rtl="0" algn="l">
                        <a:spcBef>
                          <a:spcPts val="0"/>
                        </a:spcBef>
                        <a:spcAft>
                          <a:spcPts val="0"/>
                        </a:spcAft>
                        <a:buNone/>
                      </a:pPr>
                      <a:r>
                        <a:rPr lang="sv"/>
                        <a:t>450</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General word with specific meaning</a:t>
            </a:r>
            <a:endParaRPr/>
          </a:p>
        </p:txBody>
      </p:sp>
      <p:sp>
        <p:nvSpPr>
          <p:cNvPr id="195" name="Google Shape;195;p3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96" name="Google Shape;196;p34"/>
          <p:cNvGraphicFramePr/>
          <p:nvPr/>
        </p:nvGraphicFramePr>
        <p:xfrm>
          <a:off x="952500" y="2000250"/>
          <a:ext cx="3000000" cy="3000000"/>
        </p:xfrm>
        <a:graphic>
          <a:graphicData uri="http://schemas.openxmlformats.org/drawingml/2006/table">
            <a:tbl>
              <a:tblPr>
                <a:noFill/>
                <a:tableStyleId>{2745EC25-CBF4-4D55-A52E-A45B955A9406}</a:tableStyleId>
              </a:tblPr>
              <a:tblGrid>
                <a:gridCol w="1034150"/>
                <a:gridCol w="1034150"/>
                <a:gridCol w="1034150"/>
                <a:gridCol w="1034150"/>
                <a:gridCol w="1034150"/>
                <a:gridCol w="1034150"/>
                <a:gridCol w="1034150"/>
              </a:tblGrid>
              <a:tr h="381000">
                <a:tc>
                  <a:txBody>
                    <a:bodyPr>
                      <a:noAutofit/>
                    </a:bodyPr>
                    <a:lstStyle/>
                    <a:p>
                      <a:pPr indent="0" lvl="0" marL="0" rtl="0" algn="l">
                        <a:spcBef>
                          <a:spcPts val="0"/>
                        </a:spcBef>
                        <a:spcAft>
                          <a:spcPts val="0"/>
                        </a:spcAft>
                        <a:buNone/>
                      </a:pPr>
                      <a:r>
                        <a:rPr b="1" lang="sv"/>
                        <a:t>Word</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sv"/>
                        <a:t>Expert Freq</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sv"/>
                        <a:t>Novice Freq</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sv"/>
                        <a:t>Expert Sim</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sv"/>
                        <a:t>Novice Sim</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sv"/>
                        <a:t>Expert Rank</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sv"/>
                        <a:t>Novice Rank</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b="1" lang="sv"/>
                        <a:t>Halo</a:t>
                      </a:r>
                      <a:endParaRPr b="1"/>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sv"/>
                        <a:t>9094</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sv"/>
                        <a:t>6296</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sv"/>
                        <a:t>0.243</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sv"/>
                        <a:t>0.183</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sv"/>
                        <a:t>1360</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sv"/>
                        <a:t>7401</a:t>
                      </a:r>
                      <a:endParaRPr/>
                    </a:p>
                  </a:txBody>
                  <a:tcPr marT="91425" marB="91425" marR="91425" marL="91425">
                    <a:lnT cap="flat" cmpd="sng" w="9525">
                      <a:solidFill>
                        <a:srgbClr val="9E9E9E"/>
                      </a:solidFill>
                      <a:prstDash val="solid"/>
                      <a:round/>
                      <a:headEnd len="sm" w="sm" type="none"/>
                      <a:tailEnd len="sm" w="sm" type="none"/>
                    </a:lnT>
                  </a:tcPr>
                </a:tc>
              </a:tr>
              <a:tr h="381000">
                <a:tc>
                  <a:txBody>
                    <a:bodyPr>
                      <a:noAutofit/>
                    </a:bodyPr>
                    <a:lstStyle/>
                    <a:p>
                      <a:pPr indent="0" lvl="0" marL="0" rtl="0" algn="l">
                        <a:spcBef>
                          <a:spcPts val="0"/>
                        </a:spcBef>
                        <a:spcAft>
                          <a:spcPts val="0"/>
                        </a:spcAft>
                        <a:buNone/>
                      </a:pPr>
                      <a:r>
                        <a:rPr b="1" lang="sv"/>
                        <a:t>Reinforcement</a:t>
                      </a:r>
                      <a:endParaRPr b="1"/>
                    </a:p>
                  </a:txBody>
                  <a:tcPr marT="91425" marB="91425" marR="91425" marL="91425"/>
                </a:tc>
                <a:tc>
                  <a:txBody>
                    <a:bodyPr>
                      <a:noAutofit/>
                    </a:bodyPr>
                    <a:lstStyle/>
                    <a:p>
                      <a:pPr indent="0" lvl="0" marL="0" rtl="0" algn="l">
                        <a:spcBef>
                          <a:spcPts val="0"/>
                        </a:spcBef>
                        <a:spcAft>
                          <a:spcPts val="0"/>
                        </a:spcAft>
                        <a:buNone/>
                      </a:pPr>
                      <a:r>
                        <a:rPr lang="sv"/>
                        <a:t>7731</a:t>
                      </a:r>
                      <a:endParaRPr/>
                    </a:p>
                  </a:txBody>
                  <a:tcPr marT="91425" marB="91425" marR="91425" marL="91425"/>
                </a:tc>
                <a:tc>
                  <a:txBody>
                    <a:bodyPr>
                      <a:noAutofit/>
                    </a:bodyPr>
                    <a:lstStyle/>
                    <a:p>
                      <a:pPr indent="0" lvl="0" marL="0" rtl="0" algn="l">
                        <a:spcBef>
                          <a:spcPts val="0"/>
                        </a:spcBef>
                        <a:spcAft>
                          <a:spcPts val="0"/>
                        </a:spcAft>
                        <a:buNone/>
                      </a:pPr>
                      <a:r>
                        <a:rPr lang="sv"/>
                        <a:t>7541</a:t>
                      </a:r>
                      <a:endParaRPr/>
                    </a:p>
                  </a:txBody>
                  <a:tcPr marT="91425" marB="91425" marR="91425" marL="91425"/>
                </a:tc>
                <a:tc>
                  <a:txBody>
                    <a:bodyPr>
                      <a:noAutofit/>
                    </a:bodyPr>
                    <a:lstStyle/>
                    <a:p>
                      <a:pPr indent="0" lvl="0" marL="0" rtl="0" algn="l">
                        <a:spcBef>
                          <a:spcPts val="0"/>
                        </a:spcBef>
                        <a:spcAft>
                          <a:spcPts val="0"/>
                        </a:spcAft>
                        <a:buNone/>
                      </a:pPr>
                      <a:r>
                        <a:rPr lang="sv"/>
                        <a:t>0.244</a:t>
                      </a:r>
                      <a:endParaRPr/>
                    </a:p>
                  </a:txBody>
                  <a:tcPr marT="91425" marB="91425" marR="91425" marL="91425"/>
                </a:tc>
                <a:tc>
                  <a:txBody>
                    <a:bodyPr>
                      <a:noAutofit/>
                    </a:bodyPr>
                    <a:lstStyle/>
                    <a:p>
                      <a:pPr indent="0" lvl="0" marL="0" rtl="0" algn="l">
                        <a:spcBef>
                          <a:spcPts val="0"/>
                        </a:spcBef>
                        <a:spcAft>
                          <a:spcPts val="0"/>
                        </a:spcAft>
                        <a:buNone/>
                      </a:pPr>
                      <a:r>
                        <a:rPr lang="sv"/>
                        <a:t>0.195</a:t>
                      </a:r>
                      <a:endParaRPr/>
                    </a:p>
                  </a:txBody>
                  <a:tcPr marT="91425" marB="91425" marR="91425" marL="91425"/>
                </a:tc>
                <a:tc>
                  <a:txBody>
                    <a:bodyPr>
                      <a:noAutofit/>
                    </a:bodyPr>
                    <a:lstStyle/>
                    <a:p>
                      <a:pPr indent="0" lvl="0" marL="0" rtl="0" algn="l">
                        <a:spcBef>
                          <a:spcPts val="0"/>
                        </a:spcBef>
                        <a:spcAft>
                          <a:spcPts val="0"/>
                        </a:spcAft>
                        <a:buNone/>
                      </a:pPr>
                      <a:r>
                        <a:rPr lang="sv"/>
                        <a:t>7732</a:t>
                      </a:r>
                      <a:endParaRPr/>
                    </a:p>
                  </a:txBody>
                  <a:tcPr marT="91425" marB="91425" marR="91425" marL="91425"/>
                </a:tc>
                <a:tc>
                  <a:txBody>
                    <a:bodyPr>
                      <a:noAutofit/>
                    </a:bodyPr>
                    <a:lstStyle/>
                    <a:p>
                      <a:pPr indent="0" lvl="0" marL="0" rtl="0" algn="l">
                        <a:spcBef>
                          <a:spcPts val="0"/>
                        </a:spcBef>
                        <a:spcAft>
                          <a:spcPts val="0"/>
                        </a:spcAft>
                        <a:buNone/>
                      </a:pPr>
                      <a:r>
                        <a:rPr lang="sv"/>
                        <a:t>19723</a:t>
                      </a:r>
                      <a:endParaRPr/>
                    </a:p>
                  </a:txBody>
                  <a:tcPr marT="91425" marB="91425" marR="91425" marL="91425"/>
                </a:tc>
              </a:tr>
              <a:tr h="381000">
                <a:tc>
                  <a:txBody>
                    <a:bodyPr>
                      <a:noAutofit/>
                    </a:bodyPr>
                    <a:lstStyle/>
                    <a:p>
                      <a:pPr indent="0" lvl="0" marL="0" rtl="0" algn="l">
                        <a:spcBef>
                          <a:spcPts val="0"/>
                        </a:spcBef>
                        <a:spcAft>
                          <a:spcPts val="0"/>
                        </a:spcAft>
                        <a:buNone/>
                      </a:pPr>
                      <a:r>
                        <a:rPr b="1" lang="sv"/>
                        <a:t>Rally</a:t>
                      </a:r>
                      <a:endParaRPr b="1"/>
                    </a:p>
                  </a:txBody>
                  <a:tcPr marT="91425" marB="91425" marR="91425" marL="91425"/>
                </a:tc>
                <a:tc>
                  <a:txBody>
                    <a:bodyPr>
                      <a:noAutofit/>
                    </a:bodyPr>
                    <a:lstStyle/>
                    <a:p>
                      <a:pPr indent="0" lvl="0" marL="0" rtl="0" algn="l">
                        <a:spcBef>
                          <a:spcPts val="0"/>
                        </a:spcBef>
                        <a:spcAft>
                          <a:spcPts val="0"/>
                        </a:spcAft>
                        <a:buNone/>
                      </a:pPr>
                      <a:r>
                        <a:rPr lang="sv"/>
                        <a:t>45041</a:t>
                      </a:r>
                      <a:endParaRPr/>
                    </a:p>
                  </a:txBody>
                  <a:tcPr marT="91425" marB="91425" marR="91425" marL="91425"/>
                </a:tc>
                <a:tc>
                  <a:txBody>
                    <a:bodyPr>
                      <a:noAutofit/>
                    </a:bodyPr>
                    <a:lstStyle/>
                    <a:p>
                      <a:pPr indent="0" lvl="0" marL="0" rtl="0" algn="l">
                        <a:spcBef>
                          <a:spcPts val="0"/>
                        </a:spcBef>
                        <a:spcAft>
                          <a:spcPts val="0"/>
                        </a:spcAft>
                        <a:buNone/>
                      </a:pPr>
                      <a:r>
                        <a:rPr lang="sv"/>
                        <a:t>44913</a:t>
                      </a:r>
                      <a:endParaRPr/>
                    </a:p>
                  </a:txBody>
                  <a:tcPr marT="91425" marB="91425" marR="91425" marL="91425"/>
                </a:tc>
                <a:tc>
                  <a:txBody>
                    <a:bodyPr>
                      <a:noAutofit/>
                    </a:bodyPr>
                    <a:lstStyle/>
                    <a:p>
                      <a:pPr indent="0" lvl="0" marL="0" rtl="0" algn="l">
                        <a:spcBef>
                          <a:spcPts val="0"/>
                        </a:spcBef>
                        <a:spcAft>
                          <a:spcPts val="0"/>
                        </a:spcAft>
                        <a:buNone/>
                      </a:pPr>
                      <a:r>
                        <a:rPr lang="sv"/>
                        <a:t>0.130</a:t>
                      </a:r>
                      <a:endParaRPr/>
                    </a:p>
                  </a:txBody>
                  <a:tcPr marT="91425" marB="91425" marR="91425" marL="91425"/>
                </a:tc>
                <a:tc>
                  <a:txBody>
                    <a:bodyPr>
                      <a:noAutofit/>
                    </a:bodyPr>
                    <a:lstStyle/>
                    <a:p>
                      <a:pPr indent="0" lvl="0" marL="0" rtl="0" algn="l">
                        <a:spcBef>
                          <a:spcPts val="0"/>
                        </a:spcBef>
                        <a:spcAft>
                          <a:spcPts val="0"/>
                        </a:spcAft>
                        <a:buNone/>
                      </a:pPr>
                      <a:r>
                        <a:rPr lang="sv"/>
                        <a:t>0.070</a:t>
                      </a:r>
                      <a:endParaRPr/>
                    </a:p>
                  </a:txBody>
                  <a:tcPr marT="91425" marB="91425" marR="91425" marL="91425"/>
                </a:tc>
                <a:tc>
                  <a:txBody>
                    <a:bodyPr>
                      <a:noAutofit/>
                    </a:bodyPr>
                    <a:lstStyle/>
                    <a:p>
                      <a:pPr indent="0" lvl="0" marL="0" rtl="0" algn="l">
                        <a:spcBef>
                          <a:spcPts val="0"/>
                        </a:spcBef>
                        <a:spcAft>
                          <a:spcPts val="0"/>
                        </a:spcAft>
                        <a:buNone/>
                      </a:pPr>
                      <a:r>
                        <a:rPr lang="sv"/>
                        <a:t>90136</a:t>
                      </a:r>
                      <a:endParaRPr/>
                    </a:p>
                  </a:txBody>
                  <a:tcPr marT="91425" marB="91425" marR="91425" marL="91425"/>
                </a:tc>
                <a:tc>
                  <a:txBody>
                    <a:bodyPr>
                      <a:noAutofit/>
                    </a:bodyPr>
                    <a:lstStyle/>
                    <a:p>
                      <a:pPr indent="0" lvl="0" marL="0" rtl="0" algn="l">
                        <a:spcBef>
                          <a:spcPts val="0"/>
                        </a:spcBef>
                        <a:spcAft>
                          <a:spcPts val="0"/>
                        </a:spcAft>
                        <a:buNone/>
                      </a:pPr>
                      <a:r>
                        <a:rPr lang="sv"/>
                        <a:t>242166</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Widely known topic word</a:t>
            </a:r>
            <a:endParaRPr/>
          </a:p>
        </p:txBody>
      </p:sp>
      <p:sp>
        <p:nvSpPr>
          <p:cNvPr id="202" name="Google Shape;202;p3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203" name="Google Shape;203;p35"/>
          <p:cNvGraphicFramePr/>
          <p:nvPr/>
        </p:nvGraphicFramePr>
        <p:xfrm>
          <a:off x="952500" y="2000250"/>
          <a:ext cx="3000000" cy="3000000"/>
        </p:xfrm>
        <a:graphic>
          <a:graphicData uri="http://schemas.openxmlformats.org/drawingml/2006/table">
            <a:tbl>
              <a:tblPr>
                <a:noFill/>
                <a:tableStyleId>{2745EC25-CBF4-4D55-A52E-A45B955A9406}</a:tableStyleId>
              </a:tblPr>
              <a:tblGrid>
                <a:gridCol w="1253600"/>
                <a:gridCol w="814700"/>
                <a:gridCol w="1034150"/>
                <a:gridCol w="1034150"/>
                <a:gridCol w="1034150"/>
                <a:gridCol w="1034150"/>
                <a:gridCol w="1034150"/>
              </a:tblGrid>
              <a:tr h="381000">
                <a:tc>
                  <a:txBody>
                    <a:bodyPr>
                      <a:noAutofit/>
                    </a:bodyPr>
                    <a:lstStyle/>
                    <a:p>
                      <a:pPr indent="0" lvl="0" marL="0" rtl="0" algn="l">
                        <a:spcBef>
                          <a:spcPts val="0"/>
                        </a:spcBef>
                        <a:spcAft>
                          <a:spcPts val="0"/>
                        </a:spcAft>
                        <a:buNone/>
                      </a:pPr>
                      <a:r>
                        <a:rPr b="1" lang="sv"/>
                        <a:t>Word</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sv"/>
                        <a:t>Expert Freq</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sv"/>
                        <a:t>Novice Freq</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sv"/>
                        <a:t>Expert Sim</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sv"/>
                        <a:t>Novice Sim</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sv"/>
                        <a:t>Expert Rank</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sv"/>
                        <a:t>Novice Rank</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b="1" lang="sv"/>
                        <a:t>Folkdance</a:t>
                      </a:r>
                      <a:endParaRPr b="1"/>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sv"/>
                        <a:t>48</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sv"/>
                        <a:t>34</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sv"/>
                        <a:t>0.472</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sv"/>
                        <a:t>0.388</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sv"/>
                        <a:t>92</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sv"/>
                        <a:t>413</a:t>
                      </a:r>
                      <a:endParaRPr/>
                    </a:p>
                  </a:txBody>
                  <a:tcPr marT="91425" marB="91425" marR="91425" marL="91425">
                    <a:lnT cap="flat" cmpd="sng" w="9525">
                      <a:solidFill>
                        <a:srgbClr val="9E9E9E"/>
                      </a:solidFill>
                      <a:prstDash val="solid"/>
                      <a:round/>
                      <a:headEnd len="sm" w="sm" type="none"/>
                      <a:tailEnd len="sm" w="sm" type="none"/>
                    </a:lnT>
                  </a:tcPr>
                </a:tc>
              </a:tr>
              <a:tr h="381000">
                <a:tc>
                  <a:txBody>
                    <a:bodyPr>
                      <a:noAutofit/>
                    </a:bodyPr>
                    <a:lstStyle/>
                    <a:p>
                      <a:pPr indent="0" lvl="0" marL="0" rtl="0" algn="l">
                        <a:spcBef>
                          <a:spcPts val="0"/>
                        </a:spcBef>
                        <a:spcAft>
                          <a:spcPts val="0"/>
                        </a:spcAft>
                        <a:buNone/>
                      </a:pPr>
                      <a:r>
                        <a:rPr b="1" lang="sv"/>
                        <a:t>Gameplay</a:t>
                      </a:r>
                      <a:endParaRPr b="1"/>
                    </a:p>
                  </a:txBody>
                  <a:tcPr marT="91425" marB="91425" marR="91425" marL="91425"/>
                </a:tc>
                <a:tc>
                  <a:txBody>
                    <a:bodyPr>
                      <a:noAutofit/>
                    </a:bodyPr>
                    <a:lstStyle/>
                    <a:p>
                      <a:pPr indent="0" lvl="0" marL="0" rtl="0" algn="l">
                        <a:spcBef>
                          <a:spcPts val="0"/>
                        </a:spcBef>
                        <a:spcAft>
                          <a:spcPts val="0"/>
                        </a:spcAft>
                        <a:buNone/>
                      </a:pPr>
                      <a:r>
                        <a:rPr lang="sv"/>
                        <a:t>29454</a:t>
                      </a:r>
                      <a:endParaRPr/>
                    </a:p>
                  </a:txBody>
                  <a:tcPr marT="91425" marB="91425" marR="91425" marL="91425"/>
                </a:tc>
                <a:tc>
                  <a:txBody>
                    <a:bodyPr>
                      <a:noAutofit/>
                    </a:bodyPr>
                    <a:lstStyle/>
                    <a:p>
                      <a:pPr indent="0" lvl="0" marL="0" rtl="0" algn="l">
                        <a:spcBef>
                          <a:spcPts val="0"/>
                        </a:spcBef>
                        <a:spcAft>
                          <a:spcPts val="0"/>
                        </a:spcAft>
                        <a:buNone/>
                      </a:pPr>
                      <a:r>
                        <a:rPr lang="sv"/>
                        <a:t>27174</a:t>
                      </a:r>
                      <a:endParaRPr/>
                    </a:p>
                  </a:txBody>
                  <a:tcPr marT="91425" marB="91425" marR="91425" marL="91425"/>
                </a:tc>
                <a:tc>
                  <a:txBody>
                    <a:bodyPr>
                      <a:noAutofit/>
                    </a:bodyPr>
                    <a:lstStyle/>
                    <a:p>
                      <a:pPr indent="0" lvl="0" marL="0" rtl="0" algn="l">
                        <a:spcBef>
                          <a:spcPts val="0"/>
                        </a:spcBef>
                        <a:spcAft>
                          <a:spcPts val="0"/>
                        </a:spcAft>
                        <a:buNone/>
                      </a:pPr>
                      <a:r>
                        <a:rPr lang="sv"/>
                        <a:t>0.377</a:t>
                      </a:r>
                      <a:endParaRPr/>
                    </a:p>
                  </a:txBody>
                  <a:tcPr marT="91425" marB="91425" marR="91425" marL="91425"/>
                </a:tc>
                <a:tc>
                  <a:txBody>
                    <a:bodyPr>
                      <a:noAutofit/>
                    </a:bodyPr>
                    <a:lstStyle/>
                    <a:p>
                      <a:pPr indent="0" lvl="0" marL="0" rtl="0" algn="l">
                        <a:spcBef>
                          <a:spcPts val="0"/>
                        </a:spcBef>
                        <a:spcAft>
                          <a:spcPts val="0"/>
                        </a:spcAft>
                        <a:buNone/>
                      </a:pPr>
                      <a:r>
                        <a:rPr lang="sv"/>
                        <a:t>0.335</a:t>
                      </a:r>
                      <a:endParaRPr/>
                    </a:p>
                  </a:txBody>
                  <a:tcPr marT="91425" marB="91425" marR="91425" marL="91425"/>
                </a:tc>
                <a:tc>
                  <a:txBody>
                    <a:bodyPr>
                      <a:noAutofit/>
                    </a:bodyPr>
                    <a:lstStyle/>
                    <a:p>
                      <a:pPr indent="0" lvl="0" marL="0" rtl="0" algn="l">
                        <a:spcBef>
                          <a:spcPts val="0"/>
                        </a:spcBef>
                        <a:spcAft>
                          <a:spcPts val="0"/>
                        </a:spcAft>
                        <a:buNone/>
                      </a:pPr>
                      <a:r>
                        <a:rPr lang="sv"/>
                        <a:t>40</a:t>
                      </a:r>
                      <a:endParaRPr/>
                    </a:p>
                  </a:txBody>
                  <a:tcPr marT="91425" marB="91425" marR="91425" marL="91425"/>
                </a:tc>
                <a:tc>
                  <a:txBody>
                    <a:bodyPr>
                      <a:noAutofit/>
                    </a:bodyPr>
                    <a:lstStyle/>
                    <a:p>
                      <a:pPr indent="0" lvl="0" marL="0" rtl="0" algn="l">
                        <a:spcBef>
                          <a:spcPts val="0"/>
                        </a:spcBef>
                        <a:spcAft>
                          <a:spcPts val="0"/>
                        </a:spcAft>
                        <a:buNone/>
                      </a:pPr>
                      <a:r>
                        <a:rPr lang="sv"/>
                        <a:t>90</a:t>
                      </a:r>
                      <a:endParaRPr/>
                    </a:p>
                  </a:txBody>
                  <a:tcPr marT="91425" marB="91425" marR="91425" marL="91425"/>
                </a:tc>
              </a:tr>
              <a:tr h="381000">
                <a:tc>
                  <a:txBody>
                    <a:bodyPr>
                      <a:noAutofit/>
                    </a:bodyPr>
                    <a:lstStyle/>
                    <a:p>
                      <a:pPr indent="0" lvl="0" marL="0" rtl="0" algn="l">
                        <a:spcBef>
                          <a:spcPts val="0"/>
                        </a:spcBef>
                        <a:spcAft>
                          <a:spcPts val="0"/>
                        </a:spcAft>
                        <a:buNone/>
                      </a:pPr>
                      <a:r>
                        <a:rPr b="1" lang="sv"/>
                        <a:t>Antidepressant</a:t>
                      </a:r>
                      <a:endParaRPr b="1"/>
                    </a:p>
                  </a:txBody>
                  <a:tcPr marT="91425" marB="91425" marR="91425" marL="91425"/>
                </a:tc>
                <a:tc>
                  <a:txBody>
                    <a:bodyPr>
                      <a:noAutofit/>
                    </a:bodyPr>
                    <a:lstStyle/>
                    <a:p>
                      <a:pPr indent="0" lvl="0" marL="0" rtl="0" algn="l">
                        <a:spcBef>
                          <a:spcPts val="0"/>
                        </a:spcBef>
                        <a:spcAft>
                          <a:spcPts val="0"/>
                        </a:spcAft>
                        <a:buNone/>
                      </a:pPr>
                      <a:r>
                        <a:rPr lang="sv"/>
                        <a:t>1769</a:t>
                      </a:r>
                      <a:endParaRPr/>
                    </a:p>
                  </a:txBody>
                  <a:tcPr marT="91425" marB="91425" marR="91425" marL="91425"/>
                </a:tc>
                <a:tc>
                  <a:txBody>
                    <a:bodyPr>
                      <a:noAutofit/>
                    </a:bodyPr>
                    <a:lstStyle/>
                    <a:p>
                      <a:pPr indent="0" lvl="0" marL="0" rtl="0" algn="l">
                        <a:spcBef>
                          <a:spcPts val="0"/>
                        </a:spcBef>
                        <a:spcAft>
                          <a:spcPts val="0"/>
                        </a:spcAft>
                        <a:buNone/>
                      </a:pPr>
                      <a:r>
                        <a:rPr lang="sv"/>
                        <a:t>1209</a:t>
                      </a:r>
                      <a:endParaRPr/>
                    </a:p>
                  </a:txBody>
                  <a:tcPr marT="91425" marB="91425" marR="91425" marL="91425"/>
                </a:tc>
                <a:tc>
                  <a:txBody>
                    <a:bodyPr>
                      <a:noAutofit/>
                    </a:bodyPr>
                    <a:lstStyle/>
                    <a:p>
                      <a:pPr indent="0" lvl="0" marL="0" rtl="0" algn="l">
                        <a:spcBef>
                          <a:spcPts val="0"/>
                        </a:spcBef>
                        <a:spcAft>
                          <a:spcPts val="0"/>
                        </a:spcAft>
                        <a:buNone/>
                      </a:pPr>
                      <a:r>
                        <a:rPr lang="sv"/>
                        <a:t>0.430</a:t>
                      </a:r>
                      <a:endParaRPr/>
                    </a:p>
                  </a:txBody>
                  <a:tcPr marT="91425" marB="91425" marR="91425" marL="91425"/>
                </a:tc>
                <a:tc>
                  <a:txBody>
                    <a:bodyPr>
                      <a:noAutofit/>
                    </a:bodyPr>
                    <a:lstStyle/>
                    <a:p>
                      <a:pPr indent="0" lvl="0" marL="0" rtl="0" algn="l">
                        <a:spcBef>
                          <a:spcPts val="0"/>
                        </a:spcBef>
                        <a:spcAft>
                          <a:spcPts val="0"/>
                        </a:spcAft>
                        <a:buNone/>
                      </a:pPr>
                      <a:r>
                        <a:rPr lang="sv"/>
                        <a:t>0.379</a:t>
                      </a:r>
                      <a:endParaRPr/>
                    </a:p>
                  </a:txBody>
                  <a:tcPr marT="91425" marB="91425" marR="91425" marL="91425"/>
                </a:tc>
                <a:tc>
                  <a:txBody>
                    <a:bodyPr>
                      <a:noAutofit/>
                    </a:bodyPr>
                    <a:lstStyle/>
                    <a:p>
                      <a:pPr indent="0" lvl="0" marL="0" rtl="0" algn="l">
                        <a:spcBef>
                          <a:spcPts val="0"/>
                        </a:spcBef>
                        <a:spcAft>
                          <a:spcPts val="0"/>
                        </a:spcAft>
                        <a:buNone/>
                      </a:pPr>
                      <a:r>
                        <a:rPr lang="sv"/>
                        <a:t>283</a:t>
                      </a:r>
                      <a:endParaRPr/>
                    </a:p>
                  </a:txBody>
                  <a:tcPr marT="91425" marB="91425" marR="91425" marL="91425"/>
                </a:tc>
                <a:tc>
                  <a:txBody>
                    <a:bodyPr>
                      <a:noAutofit/>
                    </a:bodyPr>
                    <a:lstStyle/>
                    <a:p>
                      <a:pPr indent="0" lvl="0" marL="0" rtl="0" algn="l">
                        <a:spcBef>
                          <a:spcPts val="0"/>
                        </a:spcBef>
                        <a:spcAft>
                          <a:spcPts val="0"/>
                        </a:spcAft>
                        <a:buNone/>
                      </a:pPr>
                      <a:r>
                        <a:rPr lang="sv"/>
                        <a:t>660</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Erroneously related word</a:t>
            </a:r>
            <a:endParaRPr/>
          </a:p>
        </p:txBody>
      </p:sp>
      <p:sp>
        <p:nvSpPr>
          <p:cNvPr id="209" name="Google Shape;209;p3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210" name="Google Shape;210;p36"/>
          <p:cNvGraphicFramePr/>
          <p:nvPr/>
        </p:nvGraphicFramePr>
        <p:xfrm>
          <a:off x="952500" y="2000250"/>
          <a:ext cx="3000000" cy="3000000"/>
        </p:xfrm>
        <a:graphic>
          <a:graphicData uri="http://schemas.openxmlformats.org/drawingml/2006/table">
            <a:tbl>
              <a:tblPr>
                <a:noFill/>
                <a:tableStyleId>{2745EC25-CBF4-4D55-A52E-A45B955A9406}</a:tableStyleId>
              </a:tblPr>
              <a:tblGrid>
                <a:gridCol w="1121925"/>
                <a:gridCol w="946375"/>
                <a:gridCol w="1034150"/>
                <a:gridCol w="1034150"/>
                <a:gridCol w="1034150"/>
                <a:gridCol w="1034150"/>
                <a:gridCol w="1034150"/>
              </a:tblGrid>
              <a:tr h="381000">
                <a:tc>
                  <a:txBody>
                    <a:bodyPr>
                      <a:noAutofit/>
                    </a:bodyPr>
                    <a:lstStyle/>
                    <a:p>
                      <a:pPr indent="0" lvl="0" marL="0" rtl="0" algn="l">
                        <a:spcBef>
                          <a:spcPts val="0"/>
                        </a:spcBef>
                        <a:spcAft>
                          <a:spcPts val="0"/>
                        </a:spcAft>
                        <a:buNone/>
                      </a:pPr>
                      <a:r>
                        <a:rPr b="1" lang="sv"/>
                        <a:t>Word</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sv"/>
                        <a:t>Expert Freq</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sv"/>
                        <a:t>Novice Freq</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sv"/>
                        <a:t>Expert Sim</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sv"/>
                        <a:t>Novice Sim</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sv"/>
                        <a:t>Expert Rank</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sv"/>
                        <a:t>Novice Rank</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b="1" lang="sv"/>
                        <a:t>Dodgeball</a:t>
                      </a:r>
                      <a:endParaRPr b="1"/>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sv"/>
                        <a:t>555</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sv"/>
                        <a:t>554</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sv"/>
                        <a:t>0.297</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sv"/>
                        <a:t>0.452</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sv"/>
                        <a:t>285</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sv"/>
                        <a:t>32</a:t>
                      </a:r>
                      <a:endParaRPr/>
                    </a:p>
                  </a:txBody>
                  <a:tcPr marT="91425" marB="91425" marR="91425" marL="91425">
                    <a:lnT cap="flat" cmpd="sng" w="9525">
                      <a:solidFill>
                        <a:srgbClr val="9E9E9E"/>
                      </a:solidFill>
                      <a:prstDash val="solid"/>
                      <a:round/>
                      <a:headEnd len="sm" w="sm" type="none"/>
                      <a:tailEnd len="sm" w="sm" type="none"/>
                    </a:lnT>
                  </a:tcPr>
                </a:tc>
              </a:tr>
              <a:tr h="381000">
                <a:tc>
                  <a:txBody>
                    <a:bodyPr>
                      <a:noAutofit/>
                    </a:bodyPr>
                    <a:lstStyle/>
                    <a:p>
                      <a:pPr indent="0" lvl="0" marL="0" rtl="0" algn="l">
                        <a:spcBef>
                          <a:spcPts val="0"/>
                        </a:spcBef>
                        <a:spcAft>
                          <a:spcPts val="0"/>
                        </a:spcAft>
                        <a:buNone/>
                      </a:pPr>
                      <a:r>
                        <a:rPr b="1" lang="sv"/>
                        <a:t>Gun</a:t>
                      </a:r>
                      <a:endParaRPr b="1"/>
                    </a:p>
                  </a:txBody>
                  <a:tcPr marT="91425" marB="91425" marR="91425" marL="91425"/>
                </a:tc>
                <a:tc>
                  <a:txBody>
                    <a:bodyPr>
                      <a:noAutofit/>
                    </a:bodyPr>
                    <a:lstStyle/>
                    <a:p>
                      <a:pPr indent="0" lvl="0" marL="0" rtl="0" algn="l">
                        <a:spcBef>
                          <a:spcPts val="0"/>
                        </a:spcBef>
                        <a:spcAft>
                          <a:spcPts val="0"/>
                        </a:spcAft>
                        <a:buNone/>
                      </a:pPr>
                      <a:r>
                        <a:rPr lang="sv"/>
                        <a:t>147404</a:t>
                      </a:r>
                      <a:endParaRPr/>
                    </a:p>
                  </a:txBody>
                  <a:tcPr marT="91425" marB="91425" marR="91425" marL="91425"/>
                </a:tc>
                <a:tc>
                  <a:txBody>
                    <a:bodyPr>
                      <a:noAutofit/>
                    </a:bodyPr>
                    <a:lstStyle/>
                    <a:p>
                      <a:pPr indent="0" lvl="0" marL="0" rtl="0" algn="l">
                        <a:spcBef>
                          <a:spcPts val="0"/>
                        </a:spcBef>
                        <a:spcAft>
                          <a:spcPts val="0"/>
                        </a:spcAft>
                        <a:buNone/>
                      </a:pPr>
                      <a:r>
                        <a:rPr lang="sv"/>
                        <a:t>146138</a:t>
                      </a:r>
                      <a:endParaRPr/>
                    </a:p>
                  </a:txBody>
                  <a:tcPr marT="91425" marB="91425" marR="91425" marL="91425"/>
                </a:tc>
                <a:tc>
                  <a:txBody>
                    <a:bodyPr>
                      <a:noAutofit/>
                    </a:bodyPr>
                    <a:lstStyle/>
                    <a:p>
                      <a:pPr indent="0" lvl="0" marL="0" rtl="0" algn="l">
                        <a:spcBef>
                          <a:spcPts val="0"/>
                        </a:spcBef>
                        <a:spcAft>
                          <a:spcPts val="0"/>
                        </a:spcAft>
                        <a:buNone/>
                      </a:pPr>
                      <a:r>
                        <a:rPr lang="sv"/>
                        <a:t>0.285</a:t>
                      </a:r>
                      <a:endParaRPr/>
                    </a:p>
                  </a:txBody>
                  <a:tcPr marT="91425" marB="91425" marR="91425" marL="91425"/>
                </a:tc>
                <a:tc>
                  <a:txBody>
                    <a:bodyPr>
                      <a:noAutofit/>
                    </a:bodyPr>
                    <a:lstStyle/>
                    <a:p>
                      <a:pPr indent="0" lvl="0" marL="0" rtl="0" algn="l">
                        <a:spcBef>
                          <a:spcPts val="0"/>
                        </a:spcBef>
                        <a:spcAft>
                          <a:spcPts val="0"/>
                        </a:spcAft>
                        <a:buNone/>
                      </a:pPr>
                      <a:r>
                        <a:rPr lang="sv"/>
                        <a:t>0.322</a:t>
                      </a:r>
                      <a:endParaRPr/>
                    </a:p>
                  </a:txBody>
                  <a:tcPr marT="91425" marB="91425" marR="91425" marL="91425"/>
                </a:tc>
                <a:tc>
                  <a:txBody>
                    <a:bodyPr>
                      <a:noAutofit/>
                    </a:bodyPr>
                    <a:lstStyle/>
                    <a:p>
                      <a:pPr indent="0" lvl="0" marL="0" rtl="0" algn="l">
                        <a:spcBef>
                          <a:spcPts val="0"/>
                        </a:spcBef>
                        <a:spcAft>
                          <a:spcPts val="0"/>
                        </a:spcAft>
                        <a:buNone/>
                      </a:pPr>
                      <a:r>
                        <a:rPr lang="sv"/>
                        <a:t>404</a:t>
                      </a:r>
                      <a:endParaRPr/>
                    </a:p>
                  </a:txBody>
                  <a:tcPr marT="91425" marB="91425" marR="91425" marL="91425"/>
                </a:tc>
                <a:tc>
                  <a:txBody>
                    <a:bodyPr>
                      <a:noAutofit/>
                    </a:bodyPr>
                    <a:lstStyle/>
                    <a:p>
                      <a:pPr indent="0" lvl="0" marL="0" rtl="0" algn="l">
                        <a:spcBef>
                          <a:spcPts val="0"/>
                        </a:spcBef>
                        <a:spcAft>
                          <a:spcPts val="0"/>
                        </a:spcAft>
                        <a:buNone/>
                      </a:pPr>
                      <a:r>
                        <a:rPr lang="sv"/>
                        <a:t>118</a:t>
                      </a:r>
                      <a:endParaRPr/>
                    </a:p>
                  </a:txBody>
                  <a:tcPr marT="91425" marB="91425" marR="91425" marL="91425"/>
                </a:tc>
              </a:tr>
              <a:tr h="381000">
                <a:tc>
                  <a:txBody>
                    <a:bodyPr>
                      <a:noAutofit/>
                    </a:bodyPr>
                    <a:lstStyle/>
                    <a:p>
                      <a:pPr indent="0" lvl="0" marL="0" rtl="0" algn="l">
                        <a:spcBef>
                          <a:spcPts val="0"/>
                        </a:spcBef>
                        <a:spcAft>
                          <a:spcPts val="0"/>
                        </a:spcAft>
                        <a:buNone/>
                      </a:pPr>
                      <a:r>
                        <a:rPr b="1" lang="sv"/>
                        <a:t>Freud</a:t>
                      </a:r>
                      <a:endParaRPr b="1"/>
                    </a:p>
                  </a:txBody>
                  <a:tcPr marT="91425" marB="91425" marR="91425" marL="91425"/>
                </a:tc>
                <a:tc>
                  <a:txBody>
                    <a:bodyPr>
                      <a:noAutofit/>
                    </a:bodyPr>
                    <a:lstStyle/>
                    <a:p>
                      <a:pPr indent="0" lvl="0" marL="0" rtl="0" algn="l">
                        <a:spcBef>
                          <a:spcPts val="0"/>
                        </a:spcBef>
                        <a:spcAft>
                          <a:spcPts val="0"/>
                        </a:spcAft>
                        <a:buNone/>
                      </a:pPr>
                      <a:r>
                        <a:rPr lang="sv"/>
                        <a:t>10409</a:t>
                      </a:r>
                      <a:endParaRPr/>
                    </a:p>
                  </a:txBody>
                  <a:tcPr marT="91425" marB="91425" marR="91425" marL="91425"/>
                </a:tc>
                <a:tc>
                  <a:txBody>
                    <a:bodyPr>
                      <a:noAutofit/>
                    </a:bodyPr>
                    <a:lstStyle/>
                    <a:p>
                      <a:pPr indent="0" lvl="0" marL="0" rtl="0" algn="l">
                        <a:spcBef>
                          <a:spcPts val="0"/>
                        </a:spcBef>
                        <a:spcAft>
                          <a:spcPts val="0"/>
                        </a:spcAft>
                        <a:buNone/>
                      </a:pPr>
                      <a:r>
                        <a:rPr lang="sv"/>
                        <a:t>9911</a:t>
                      </a:r>
                      <a:endParaRPr/>
                    </a:p>
                  </a:txBody>
                  <a:tcPr marT="91425" marB="91425" marR="91425" marL="91425"/>
                </a:tc>
                <a:tc>
                  <a:txBody>
                    <a:bodyPr>
                      <a:noAutofit/>
                    </a:bodyPr>
                    <a:lstStyle/>
                    <a:p>
                      <a:pPr indent="0" lvl="0" marL="0" rtl="0" algn="l">
                        <a:spcBef>
                          <a:spcPts val="0"/>
                        </a:spcBef>
                        <a:spcAft>
                          <a:spcPts val="0"/>
                        </a:spcAft>
                        <a:buNone/>
                      </a:pPr>
                      <a:r>
                        <a:rPr lang="sv"/>
                        <a:t>0.490</a:t>
                      </a:r>
                      <a:endParaRPr/>
                    </a:p>
                  </a:txBody>
                  <a:tcPr marT="91425" marB="91425" marR="91425" marL="91425"/>
                </a:tc>
                <a:tc>
                  <a:txBody>
                    <a:bodyPr>
                      <a:noAutofit/>
                    </a:bodyPr>
                    <a:lstStyle/>
                    <a:p>
                      <a:pPr indent="0" lvl="0" marL="0" rtl="0" algn="l">
                        <a:spcBef>
                          <a:spcPts val="0"/>
                        </a:spcBef>
                        <a:spcAft>
                          <a:spcPts val="0"/>
                        </a:spcAft>
                        <a:buNone/>
                      </a:pPr>
                      <a:r>
                        <a:rPr lang="sv"/>
                        <a:t>0.478</a:t>
                      </a:r>
                      <a:endParaRPr/>
                    </a:p>
                  </a:txBody>
                  <a:tcPr marT="91425" marB="91425" marR="91425" marL="91425"/>
                </a:tc>
                <a:tc>
                  <a:txBody>
                    <a:bodyPr>
                      <a:noAutofit/>
                    </a:bodyPr>
                    <a:lstStyle/>
                    <a:p>
                      <a:pPr indent="0" lvl="0" marL="0" rtl="0" algn="l">
                        <a:spcBef>
                          <a:spcPts val="0"/>
                        </a:spcBef>
                        <a:spcAft>
                          <a:spcPts val="0"/>
                        </a:spcAft>
                        <a:buNone/>
                      </a:pPr>
                      <a:r>
                        <a:rPr lang="sv"/>
                        <a:t>104</a:t>
                      </a:r>
                      <a:endParaRPr/>
                    </a:p>
                  </a:txBody>
                  <a:tcPr marT="91425" marB="91425" marR="91425" marL="91425"/>
                </a:tc>
                <a:tc>
                  <a:txBody>
                    <a:bodyPr>
                      <a:noAutofit/>
                    </a:bodyPr>
                    <a:lstStyle/>
                    <a:p>
                      <a:pPr indent="0" lvl="0" marL="0" rtl="0" algn="l">
                        <a:spcBef>
                          <a:spcPts val="0"/>
                        </a:spcBef>
                        <a:spcAft>
                          <a:spcPts val="0"/>
                        </a:spcAft>
                        <a:buNone/>
                      </a:pPr>
                      <a:r>
                        <a:rPr lang="sv"/>
                        <a:t>89</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Word that is a name</a:t>
            </a:r>
            <a:endParaRPr/>
          </a:p>
        </p:txBody>
      </p:sp>
      <p:sp>
        <p:nvSpPr>
          <p:cNvPr id="216" name="Google Shape;216;p3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217" name="Google Shape;217;p37"/>
          <p:cNvGraphicFramePr/>
          <p:nvPr/>
        </p:nvGraphicFramePr>
        <p:xfrm>
          <a:off x="952500" y="2000250"/>
          <a:ext cx="3000000" cy="3000000"/>
        </p:xfrm>
        <a:graphic>
          <a:graphicData uri="http://schemas.openxmlformats.org/drawingml/2006/table">
            <a:tbl>
              <a:tblPr>
                <a:noFill/>
                <a:tableStyleId>{2745EC25-CBF4-4D55-A52E-A45B955A9406}</a:tableStyleId>
              </a:tblPr>
              <a:tblGrid>
                <a:gridCol w="1034150"/>
                <a:gridCol w="1034150"/>
                <a:gridCol w="1034150"/>
                <a:gridCol w="1034150"/>
                <a:gridCol w="1034150"/>
                <a:gridCol w="1034150"/>
                <a:gridCol w="1034150"/>
              </a:tblGrid>
              <a:tr h="381000">
                <a:tc>
                  <a:txBody>
                    <a:bodyPr>
                      <a:noAutofit/>
                    </a:bodyPr>
                    <a:lstStyle/>
                    <a:p>
                      <a:pPr indent="0" lvl="0" marL="0" rtl="0" algn="l">
                        <a:spcBef>
                          <a:spcPts val="0"/>
                        </a:spcBef>
                        <a:spcAft>
                          <a:spcPts val="0"/>
                        </a:spcAft>
                        <a:buNone/>
                      </a:pPr>
                      <a:r>
                        <a:rPr b="1" lang="sv"/>
                        <a:t>Word</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sv"/>
                        <a:t>Expert Freq</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sv"/>
                        <a:t>Novice Freq</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sv"/>
                        <a:t>Expert Sim</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sv"/>
                        <a:t>Novice Sim</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sv"/>
                        <a:t>Expert Rank</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sv"/>
                        <a:t>Novice Rank</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b="1" lang="sv"/>
                        <a:t>Hidayat</a:t>
                      </a:r>
                      <a:endParaRPr b="1"/>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sv"/>
                        <a:t>334</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sv"/>
                        <a:t>271</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sv"/>
                        <a:t>0.245</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sv"/>
                        <a:t>0.156</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sv"/>
                        <a:t>1245</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sv"/>
                        <a:t>21764</a:t>
                      </a:r>
                      <a:endParaRPr/>
                    </a:p>
                  </a:txBody>
                  <a:tcPr marT="91425" marB="91425" marR="91425" marL="91425">
                    <a:lnT cap="flat" cmpd="sng" w="9525">
                      <a:solidFill>
                        <a:srgbClr val="9E9E9E"/>
                      </a:solidFill>
                      <a:prstDash val="solid"/>
                      <a:round/>
                      <a:headEnd len="sm" w="sm" type="none"/>
                      <a:tailEnd len="sm" w="sm" type="none"/>
                    </a:lnT>
                  </a:tcPr>
                </a:tc>
              </a:tr>
              <a:tr h="381000">
                <a:tc>
                  <a:txBody>
                    <a:bodyPr>
                      <a:noAutofit/>
                    </a:bodyPr>
                    <a:lstStyle/>
                    <a:p>
                      <a:pPr indent="0" lvl="0" marL="0" rtl="0" algn="l">
                        <a:spcBef>
                          <a:spcPts val="0"/>
                        </a:spcBef>
                        <a:spcAft>
                          <a:spcPts val="0"/>
                        </a:spcAft>
                        <a:buNone/>
                      </a:pPr>
                      <a:r>
                        <a:rPr b="1" lang="sv"/>
                        <a:t>Carmack</a:t>
                      </a:r>
                      <a:endParaRPr b="1"/>
                    </a:p>
                  </a:txBody>
                  <a:tcPr marT="91425" marB="91425" marR="91425" marL="91425"/>
                </a:tc>
                <a:tc>
                  <a:txBody>
                    <a:bodyPr>
                      <a:noAutofit/>
                    </a:bodyPr>
                    <a:lstStyle/>
                    <a:p>
                      <a:pPr indent="0" lvl="0" marL="0" rtl="0" algn="l">
                        <a:spcBef>
                          <a:spcPts val="0"/>
                        </a:spcBef>
                        <a:spcAft>
                          <a:spcPts val="0"/>
                        </a:spcAft>
                        <a:buNone/>
                      </a:pPr>
                      <a:r>
                        <a:rPr lang="sv"/>
                        <a:t>810</a:t>
                      </a:r>
                      <a:endParaRPr/>
                    </a:p>
                  </a:txBody>
                  <a:tcPr marT="91425" marB="91425" marR="91425" marL="91425"/>
                </a:tc>
                <a:tc>
                  <a:txBody>
                    <a:bodyPr>
                      <a:noAutofit/>
                    </a:bodyPr>
                    <a:lstStyle/>
                    <a:p>
                      <a:pPr indent="0" lvl="0" marL="0" rtl="0" algn="l">
                        <a:spcBef>
                          <a:spcPts val="0"/>
                        </a:spcBef>
                        <a:spcAft>
                          <a:spcPts val="0"/>
                        </a:spcAft>
                        <a:buNone/>
                      </a:pPr>
                      <a:r>
                        <a:rPr lang="sv"/>
                        <a:t>559</a:t>
                      </a:r>
                      <a:endParaRPr/>
                    </a:p>
                  </a:txBody>
                  <a:tcPr marT="91425" marB="91425" marR="91425" marL="91425"/>
                </a:tc>
                <a:tc>
                  <a:txBody>
                    <a:bodyPr>
                      <a:noAutofit/>
                    </a:bodyPr>
                    <a:lstStyle/>
                    <a:p>
                      <a:pPr indent="0" lvl="0" marL="0" rtl="0" algn="l">
                        <a:spcBef>
                          <a:spcPts val="0"/>
                        </a:spcBef>
                        <a:spcAft>
                          <a:spcPts val="0"/>
                        </a:spcAft>
                        <a:buNone/>
                      </a:pPr>
                      <a:r>
                        <a:rPr lang="sv"/>
                        <a:t>0.287</a:t>
                      </a:r>
                      <a:endParaRPr/>
                    </a:p>
                  </a:txBody>
                  <a:tcPr marT="91425" marB="91425" marR="91425" marL="91425"/>
                </a:tc>
                <a:tc>
                  <a:txBody>
                    <a:bodyPr>
                      <a:noAutofit/>
                    </a:bodyPr>
                    <a:lstStyle/>
                    <a:p>
                      <a:pPr indent="0" lvl="0" marL="0" rtl="0" algn="l">
                        <a:spcBef>
                          <a:spcPts val="0"/>
                        </a:spcBef>
                        <a:spcAft>
                          <a:spcPts val="0"/>
                        </a:spcAft>
                        <a:buNone/>
                      </a:pPr>
                      <a:r>
                        <a:rPr lang="sv"/>
                        <a:t>0.208</a:t>
                      </a:r>
                      <a:endParaRPr/>
                    </a:p>
                  </a:txBody>
                  <a:tcPr marT="91425" marB="91425" marR="91425" marL="91425"/>
                </a:tc>
                <a:tc>
                  <a:txBody>
                    <a:bodyPr>
                      <a:noAutofit/>
                    </a:bodyPr>
                    <a:lstStyle/>
                    <a:p>
                      <a:pPr indent="0" lvl="0" marL="0" rtl="0" algn="l">
                        <a:spcBef>
                          <a:spcPts val="0"/>
                        </a:spcBef>
                        <a:spcAft>
                          <a:spcPts val="0"/>
                        </a:spcAft>
                        <a:buNone/>
                      </a:pPr>
                      <a:r>
                        <a:rPr lang="sv"/>
                        <a:t>376</a:t>
                      </a:r>
                      <a:endParaRPr/>
                    </a:p>
                  </a:txBody>
                  <a:tcPr marT="91425" marB="91425" marR="91425" marL="91425"/>
                </a:tc>
                <a:tc>
                  <a:txBody>
                    <a:bodyPr>
                      <a:noAutofit/>
                    </a:bodyPr>
                    <a:lstStyle/>
                    <a:p>
                      <a:pPr indent="0" lvl="0" marL="0" rtl="0" algn="l">
                        <a:spcBef>
                          <a:spcPts val="0"/>
                        </a:spcBef>
                        <a:spcAft>
                          <a:spcPts val="0"/>
                        </a:spcAft>
                        <a:buNone/>
                      </a:pPr>
                      <a:r>
                        <a:rPr lang="sv"/>
                        <a:t>3234</a:t>
                      </a:r>
                      <a:endParaRPr/>
                    </a:p>
                  </a:txBody>
                  <a:tcPr marT="91425" marB="91425" marR="91425" marL="91425"/>
                </a:tc>
              </a:tr>
              <a:tr h="381000">
                <a:tc>
                  <a:txBody>
                    <a:bodyPr>
                      <a:noAutofit/>
                    </a:bodyPr>
                    <a:lstStyle/>
                    <a:p>
                      <a:pPr indent="0" lvl="0" marL="0" rtl="0" algn="l">
                        <a:spcBef>
                          <a:spcPts val="0"/>
                        </a:spcBef>
                        <a:spcAft>
                          <a:spcPts val="0"/>
                        </a:spcAft>
                        <a:buNone/>
                      </a:pPr>
                      <a:r>
                        <a:rPr b="1" lang="sv"/>
                        <a:t>Saina</a:t>
                      </a:r>
                      <a:endParaRPr b="1"/>
                    </a:p>
                  </a:txBody>
                  <a:tcPr marT="91425" marB="91425" marR="91425" marL="91425"/>
                </a:tc>
                <a:tc>
                  <a:txBody>
                    <a:bodyPr>
                      <a:noAutofit/>
                    </a:bodyPr>
                    <a:lstStyle/>
                    <a:p>
                      <a:pPr indent="0" lvl="0" marL="0" rtl="0" algn="l">
                        <a:spcBef>
                          <a:spcPts val="0"/>
                        </a:spcBef>
                        <a:spcAft>
                          <a:spcPts val="0"/>
                        </a:spcAft>
                        <a:buNone/>
                      </a:pPr>
                      <a:r>
                        <a:rPr lang="sv"/>
                        <a:t>155</a:t>
                      </a:r>
                      <a:endParaRPr/>
                    </a:p>
                  </a:txBody>
                  <a:tcPr marT="91425" marB="91425" marR="91425" marL="91425"/>
                </a:tc>
                <a:tc>
                  <a:txBody>
                    <a:bodyPr>
                      <a:noAutofit/>
                    </a:bodyPr>
                    <a:lstStyle/>
                    <a:p>
                      <a:pPr indent="0" lvl="0" marL="0" rtl="0" algn="l">
                        <a:spcBef>
                          <a:spcPts val="0"/>
                        </a:spcBef>
                        <a:spcAft>
                          <a:spcPts val="0"/>
                        </a:spcAft>
                        <a:buNone/>
                      </a:pPr>
                      <a:r>
                        <a:rPr lang="sv"/>
                        <a:t>106</a:t>
                      </a:r>
                      <a:endParaRPr/>
                    </a:p>
                  </a:txBody>
                  <a:tcPr marT="91425" marB="91425" marR="91425" marL="91425"/>
                </a:tc>
                <a:tc>
                  <a:txBody>
                    <a:bodyPr>
                      <a:noAutofit/>
                    </a:bodyPr>
                    <a:lstStyle/>
                    <a:p>
                      <a:pPr indent="0" lvl="0" marL="0" rtl="0" algn="l">
                        <a:spcBef>
                          <a:spcPts val="0"/>
                        </a:spcBef>
                        <a:spcAft>
                          <a:spcPts val="0"/>
                        </a:spcAft>
                        <a:buNone/>
                      </a:pPr>
                      <a:r>
                        <a:rPr lang="sv"/>
                        <a:t>0.282</a:t>
                      </a:r>
                      <a:endParaRPr/>
                    </a:p>
                  </a:txBody>
                  <a:tcPr marT="91425" marB="91425" marR="91425" marL="91425"/>
                </a:tc>
                <a:tc>
                  <a:txBody>
                    <a:bodyPr>
                      <a:noAutofit/>
                    </a:bodyPr>
                    <a:lstStyle/>
                    <a:p>
                      <a:pPr indent="0" lvl="0" marL="0" rtl="0" algn="l">
                        <a:spcBef>
                          <a:spcPts val="0"/>
                        </a:spcBef>
                        <a:spcAft>
                          <a:spcPts val="0"/>
                        </a:spcAft>
                        <a:buNone/>
                      </a:pPr>
                      <a:r>
                        <a:rPr lang="sv"/>
                        <a:t>0.200</a:t>
                      </a:r>
                      <a:endParaRPr/>
                    </a:p>
                  </a:txBody>
                  <a:tcPr marT="91425" marB="91425" marR="91425" marL="91425"/>
                </a:tc>
                <a:tc>
                  <a:txBody>
                    <a:bodyPr>
                      <a:noAutofit/>
                    </a:bodyPr>
                    <a:lstStyle/>
                    <a:p>
                      <a:pPr indent="0" lvl="0" marL="0" rtl="0" algn="l">
                        <a:spcBef>
                          <a:spcPts val="0"/>
                        </a:spcBef>
                        <a:spcAft>
                          <a:spcPts val="0"/>
                        </a:spcAft>
                        <a:buNone/>
                      </a:pPr>
                      <a:r>
                        <a:rPr lang="sv"/>
                        <a:t>412</a:t>
                      </a:r>
                      <a:endParaRPr/>
                    </a:p>
                  </a:txBody>
                  <a:tcPr marT="91425" marB="91425" marR="91425" marL="91425"/>
                </a:tc>
                <a:tc>
                  <a:txBody>
                    <a:bodyPr>
                      <a:noAutofit/>
                    </a:bodyPr>
                    <a:lstStyle/>
                    <a:p>
                      <a:pPr indent="0" lvl="0" marL="0" rtl="0" algn="l">
                        <a:spcBef>
                          <a:spcPts val="0"/>
                        </a:spcBef>
                        <a:spcAft>
                          <a:spcPts val="0"/>
                        </a:spcAft>
                        <a:buNone/>
                      </a:pPr>
                      <a:r>
                        <a:rPr lang="sv"/>
                        <a:t>5043</a:t>
                      </a:r>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New words in </a:t>
            </a:r>
            <a:r>
              <a:rPr lang="sv"/>
              <a:t>Neighbourhood</a:t>
            </a:r>
            <a:endParaRPr/>
          </a:p>
        </p:txBody>
      </p:sp>
      <p:sp>
        <p:nvSpPr>
          <p:cNvPr id="223" name="Google Shape;223;p3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sv"/>
              <a:t>Neighbourhood - 200 nearest words</a:t>
            </a:r>
            <a:endParaRPr/>
          </a:p>
        </p:txBody>
      </p:sp>
      <p:graphicFrame>
        <p:nvGraphicFramePr>
          <p:cNvPr id="224" name="Google Shape;224;p38"/>
          <p:cNvGraphicFramePr/>
          <p:nvPr/>
        </p:nvGraphicFramePr>
        <p:xfrm>
          <a:off x="1857375" y="1985775"/>
          <a:ext cx="3000000" cy="3000000"/>
        </p:xfrm>
        <a:graphic>
          <a:graphicData uri="http://schemas.openxmlformats.org/drawingml/2006/table">
            <a:tbl>
              <a:tblPr>
                <a:noFill/>
                <a:tableStyleId>{2745EC25-CBF4-4D55-A52E-A45B955A9406}</a:tableStyleId>
              </a:tblPr>
              <a:tblGrid>
                <a:gridCol w="1809750"/>
                <a:gridCol w="1809750"/>
                <a:gridCol w="1809750"/>
              </a:tblGrid>
              <a:tr h="381000">
                <a:tc>
                  <a:txBody>
                    <a:bodyPr>
                      <a:noAutofit/>
                    </a:bodyPr>
                    <a:lstStyle/>
                    <a:p>
                      <a:pPr indent="0" lvl="0" marL="0" rtl="0" algn="l">
                        <a:spcBef>
                          <a:spcPts val="0"/>
                        </a:spcBef>
                        <a:spcAft>
                          <a:spcPts val="0"/>
                        </a:spcAft>
                        <a:buNone/>
                      </a:pPr>
                      <a:r>
                        <a:rPr b="1" lang="sv"/>
                        <a:t>Topic</a:t>
                      </a:r>
                      <a:endParaRPr b="1"/>
                    </a:p>
                  </a:txBody>
                  <a:tcPr marT="91425" marB="91425" marR="91425" marL="91425"/>
                </a:tc>
                <a:tc>
                  <a:txBody>
                    <a:bodyPr>
                      <a:noAutofit/>
                    </a:bodyPr>
                    <a:lstStyle/>
                    <a:p>
                      <a:pPr indent="0" lvl="0" marL="0" rtl="0" algn="l">
                        <a:spcBef>
                          <a:spcPts val="0"/>
                        </a:spcBef>
                        <a:spcAft>
                          <a:spcPts val="0"/>
                        </a:spcAft>
                        <a:buNone/>
                      </a:pPr>
                      <a:r>
                        <a:rPr b="1" lang="sv"/>
                        <a:t>New words</a:t>
                      </a:r>
                      <a:endParaRPr b="1"/>
                    </a:p>
                  </a:txBody>
                  <a:tcPr marT="91425" marB="91425" marR="91425" marL="91425"/>
                </a:tc>
                <a:tc>
                  <a:txBody>
                    <a:bodyPr>
                      <a:noAutofit/>
                    </a:bodyPr>
                    <a:lstStyle/>
                    <a:p>
                      <a:pPr indent="0" lvl="0" marL="0" rtl="0" algn="l">
                        <a:spcBef>
                          <a:spcPts val="0"/>
                        </a:spcBef>
                        <a:spcAft>
                          <a:spcPts val="0"/>
                        </a:spcAft>
                        <a:buNone/>
                      </a:pPr>
                      <a:r>
                        <a:rPr b="1" lang="sv"/>
                        <a:t>Position change</a:t>
                      </a:r>
                      <a:endParaRPr b="1"/>
                    </a:p>
                  </a:txBody>
                  <a:tcPr marT="91425" marB="91425" marR="91425" marL="91425"/>
                </a:tc>
              </a:tr>
              <a:tr h="381000">
                <a:tc>
                  <a:txBody>
                    <a:bodyPr>
                      <a:noAutofit/>
                    </a:bodyPr>
                    <a:lstStyle/>
                    <a:p>
                      <a:pPr indent="0" lvl="0" marL="0" rtl="0" algn="l">
                        <a:spcBef>
                          <a:spcPts val="0"/>
                        </a:spcBef>
                        <a:spcAft>
                          <a:spcPts val="0"/>
                        </a:spcAft>
                        <a:buNone/>
                      </a:pPr>
                      <a:r>
                        <a:rPr b="1" lang="sv"/>
                        <a:t>Badminton</a:t>
                      </a:r>
                      <a:endParaRPr b="1"/>
                    </a:p>
                  </a:txBody>
                  <a:tcPr marT="91425" marB="91425" marR="91425" marL="91425"/>
                </a:tc>
                <a:tc>
                  <a:txBody>
                    <a:bodyPr>
                      <a:noAutofit/>
                    </a:bodyPr>
                    <a:lstStyle/>
                    <a:p>
                      <a:pPr indent="0" lvl="0" marL="0" rtl="0" algn="l">
                        <a:spcBef>
                          <a:spcPts val="0"/>
                        </a:spcBef>
                        <a:spcAft>
                          <a:spcPts val="0"/>
                        </a:spcAft>
                        <a:buNone/>
                      </a:pPr>
                      <a:r>
                        <a:rPr lang="sv"/>
                        <a:t>103</a:t>
                      </a:r>
                      <a:endParaRPr/>
                    </a:p>
                  </a:txBody>
                  <a:tcPr marT="91425" marB="91425" marR="91425" marL="91425"/>
                </a:tc>
                <a:tc>
                  <a:txBody>
                    <a:bodyPr>
                      <a:noAutofit/>
                    </a:bodyPr>
                    <a:lstStyle/>
                    <a:p>
                      <a:pPr indent="0" lvl="0" marL="0" rtl="0" algn="l">
                        <a:spcBef>
                          <a:spcPts val="0"/>
                        </a:spcBef>
                        <a:spcAft>
                          <a:spcPts val="0"/>
                        </a:spcAft>
                        <a:buNone/>
                      </a:pPr>
                      <a:r>
                        <a:rPr lang="sv"/>
                        <a:t>95</a:t>
                      </a:r>
                      <a:endParaRPr/>
                    </a:p>
                  </a:txBody>
                  <a:tcPr marT="91425" marB="91425" marR="91425" marL="91425"/>
                </a:tc>
              </a:tr>
              <a:tr h="381000">
                <a:tc>
                  <a:txBody>
                    <a:bodyPr>
                      <a:noAutofit/>
                    </a:bodyPr>
                    <a:lstStyle/>
                    <a:p>
                      <a:pPr indent="0" lvl="0" marL="0" rtl="0" algn="l">
                        <a:spcBef>
                          <a:spcPts val="0"/>
                        </a:spcBef>
                        <a:spcAft>
                          <a:spcPts val="0"/>
                        </a:spcAft>
                        <a:buNone/>
                      </a:pPr>
                      <a:r>
                        <a:rPr b="1" lang="sv"/>
                        <a:t>Dance</a:t>
                      </a:r>
                      <a:endParaRPr b="1"/>
                    </a:p>
                  </a:txBody>
                  <a:tcPr marT="91425" marB="91425" marR="91425" marL="91425"/>
                </a:tc>
                <a:tc>
                  <a:txBody>
                    <a:bodyPr>
                      <a:noAutofit/>
                    </a:bodyPr>
                    <a:lstStyle/>
                    <a:p>
                      <a:pPr indent="0" lvl="0" marL="0" rtl="0" algn="l">
                        <a:spcBef>
                          <a:spcPts val="0"/>
                        </a:spcBef>
                        <a:spcAft>
                          <a:spcPts val="0"/>
                        </a:spcAft>
                        <a:buNone/>
                      </a:pPr>
                      <a:r>
                        <a:rPr lang="sv"/>
                        <a:t>53</a:t>
                      </a:r>
                      <a:endParaRPr/>
                    </a:p>
                  </a:txBody>
                  <a:tcPr marT="91425" marB="91425" marR="91425" marL="91425"/>
                </a:tc>
                <a:tc>
                  <a:txBody>
                    <a:bodyPr>
                      <a:noAutofit/>
                    </a:bodyPr>
                    <a:lstStyle/>
                    <a:p>
                      <a:pPr indent="0" lvl="0" marL="0" rtl="0" algn="l">
                        <a:spcBef>
                          <a:spcPts val="0"/>
                        </a:spcBef>
                        <a:spcAft>
                          <a:spcPts val="0"/>
                        </a:spcAft>
                        <a:buNone/>
                      </a:pPr>
                      <a:r>
                        <a:rPr lang="sv"/>
                        <a:t>143</a:t>
                      </a:r>
                      <a:endParaRPr/>
                    </a:p>
                  </a:txBody>
                  <a:tcPr marT="91425" marB="91425" marR="91425" marL="91425"/>
                </a:tc>
              </a:tr>
              <a:tr h="381000">
                <a:tc>
                  <a:txBody>
                    <a:bodyPr>
                      <a:noAutofit/>
                    </a:bodyPr>
                    <a:lstStyle/>
                    <a:p>
                      <a:pPr indent="0" lvl="0" marL="0" rtl="0" algn="l">
                        <a:spcBef>
                          <a:spcPts val="0"/>
                        </a:spcBef>
                        <a:spcAft>
                          <a:spcPts val="0"/>
                        </a:spcAft>
                        <a:buNone/>
                      </a:pPr>
                      <a:r>
                        <a:rPr b="1" lang="sv"/>
                        <a:t>Psychotherapy</a:t>
                      </a:r>
                      <a:endParaRPr b="1"/>
                    </a:p>
                  </a:txBody>
                  <a:tcPr marT="91425" marB="91425" marR="91425" marL="91425"/>
                </a:tc>
                <a:tc>
                  <a:txBody>
                    <a:bodyPr>
                      <a:noAutofit/>
                    </a:bodyPr>
                    <a:lstStyle/>
                    <a:p>
                      <a:pPr indent="0" lvl="0" marL="0" rtl="0" algn="l">
                        <a:spcBef>
                          <a:spcPts val="0"/>
                        </a:spcBef>
                        <a:spcAft>
                          <a:spcPts val="0"/>
                        </a:spcAft>
                        <a:buNone/>
                      </a:pPr>
                      <a:r>
                        <a:rPr lang="sv"/>
                        <a:t>45</a:t>
                      </a:r>
                      <a:endParaRPr/>
                    </a:p>
                  </a:txBody>
                  <a:tcPr marT="91425" marB="91425" marR="91425" marL="91425"/>
                </a:tc>
                <a:tc>
                  <a:txBody>
                    <a:bodyPr>
                      <a:noAutofit/>
                    </a:bodyPr>
                    <a:lstStyle/>
                    <a:p>
                      <a:pPr indent="0" lvl="0" marL="0" rtl="0" algn="l">
                        <a:spcBef>
                          <a:spcPts val="0"/>
                        </a:spcBef>
                        <a:spcAft>
                          <a:spcPts val="0"/>
                        </a:spcAft>
                        <a:buNone/>
                      </a:pPr>
                      <a:r>
                        <a:rPr lang="sv"/>
                        <a:t>148</a:t>
                      </a:r>
                      <a:endParaRPr/>
                    </a:p>
                  </a:txBody>
                  <a:tcPr marT="91425" marB="91425" marR="91425" marL="91425"/>
                </a:tc>
              </a:tr>
              <a:tr h="381000">
                <a:tc>
                  <a:txBody>
                    <a:bodyPr>
                      <a:noAutofit/>
                    </a:bodyPr>
                    <a:lstStyle/>
                    <a:p>
                      <a:pPr indent="0" lvl="0" marL="0" rtl="0" algn="l">
                        <a:spcBef>
                          <a:spcPts val="0"/>
                        </a:spcBef>
                        <a:spcAft>
                          <a:spcPts val="0"/>
                        </a:spcAft>
                        <a:buNone/>
                      </a:pPr>
                      <a:r>
                        <a:rPr b="1" lang="sv"/>
                        <a:t>Shooter</a:t>
                      </a:r>
                      <a:endParaRPr b="1"/>
                    </a:p>
                  </a:txBody>
                  <a:tcPr marT="91425" marB="91425" marR="91425" marL="91425"/>
                </a:tc>
                <a:tc>
                  <a:txBody>
                    <a:bodyPr>
                      <a:noAutofit/>
                    </a:bodyPr>
                    <a:lstStyle/>
                    <a:p>
                      <a:pPr indent="0" lvl="0" marL="0" rtl="0" algn="l">
                        <a:spcBef>
                          <a:spcPts val="0"/>
                        </a:spcBef>
                        <a:spcAft>
                          <a:spcPts val="0"/>
                        </a:spcAft>
                        <a:buNone/>
                      </a:pPr>
                      <a:r>
                        <a:rPr lang="sv"/>
                        <a:t>60</a:t>
                      </a:r>
                      <a:endParaRPr/>
                    </a:p>
                  </a:txBody>
                  <a:tcPr marT="91425" marB="91425" marR="91425" marL="91425"/>
                </a:tc>
                <a:tc>
                  <a:txBody>
                    <a:bodyPr>
                      <a:noAutofit/>
                    </a:bodyPr>
                    <a:lstStyle/>
                    <a:p>
                      <a:pPr indent="0" lvl="0" marL="0" rtl="0" algn="l">
                        <a:spcBef>
                          <a:spcPts val="0"/>
                        </a:spcBef>
                        <a:spcAft>
                          <a:spcPts val="0"/>
                        </a:spcAft>
                        <a:buNone/>
                      </a:pPr>
                      <a:r>
                        <a:rPr lang="sv"/>
                        <a:t>135</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Discussion</a:t>
            </a:r>
            <a:endParaRPr/>
          </a:p>
        </p:txBody>
      </p:sp>
      <p:sp>
        <p:nvSpPr>
          <p:cNvPr id="230" name="Google Shape;230;p3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
              <a:t>Novice model not novice enough</a:t>
            </a:r>
            <a:br>
              <a:rPr lang="sv"/>
            </a:br>
            <a:endParaRPr/>
          </a:p>
          <a:p>
            <a:pPr indent="-342900" lvl="0" marL="457200" rtl="0" algn="l">
              <a:spcBef>
                <a:spcPts val="0"/>
              </a:spcBef>
              <a:spcAft>
                <a:spcPts val="0"/>
              </a:spcAft>
              <a:buSzPts val="1800"/>
              <a:buChar char="●"/>
            </a:pPr>
            <a:r>
              <a:rPr lang="sv"/>
              <a:t>A single word space model tested</a:t>
            </a:r>
            <a:br>
              <a:rPr lang="sv"/>
            </a:br>
            <a:endParaRPr/>
          </a:p>
          <a:p>
            <a:pPr indent="-342900" lvl="0" marL="457200" rtl="0" algn="l">
              <a:spcBef>
                <a:spcPts val="0"/>
              </a:spcBef>
              <a:spcAft>
                <a:spcPts val="0"/>
              </a:spcAft>
              <a:buSzPts val="1800"/>
              <a:buChar char="●"/>
            </a:pPr>
            <a:r>
              <a:rPr lang="sv"/>
              <a:t>One dataset tested</a:t>
            </a:r>
            <a:br>
              <a:rPr lang="sv"/>
            </a:br>
            <a:endParaRPr/>
          </a:p>
          <a:p>
            <a:pPr indent="-342900" lvl="0" marL="457200" rtl="0" algn="l">
              <a:spcBef>
                <a:spcPts val="0"/>
              </a:spcBef>
              <a:spcAft>
                <a:spcPts val="0"/>
              </a:spcAft>
              <a:buSzPts val="1800"/>
              <a:buChar char="●"/>
            </a:pPr>
            <a:r>
              <a:rPr lang="sv"/>
              <a:t>Hard to filter knowledge</a:t>
            </a:r>
            <a:endParaRPr/>
          </a:p>
          <a:p>
            <a:pPr indent="0" lvl="0" marL="45720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Future work / Reflections</a:t>
            </a:r>
            <a:endParaRPr/>
          </a:p>
        </p:txBody>
      </p:sp>
      <p:sp>
        <p:nvSpPr>
          <p:cNvPr id="236" name="Google Shape;236;p4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
              <a:t>Run the tests on a different dataset</a:t>
            </a:r>
            <a:br>
              <a:rPr lang="sv"/>
            </a:br>
            <a:endParaRPr/>
          </a:p>
          <a:p>
            <a:pPr indent="-342900" lvl="0" marL="457200" rtl="0" algn="l">
              <a:spcBef>
                <a:spcPts val="0"/>
              </a:spcBef>
              <a:spcAft>
                <a:spcPts val="0"/>
              </a:spcAft>
              <a:buSzPts val="1800"/>
              <a:buChar char="●"/>
            </a:pPr>
            <a:r>
              <a:rPr lang="sv"/>
              <a:t>Try with multiple models with different knowledge levels.</a:t>
            </a:r>
            <a:br>
              <a:rPr lang="sv"/>
            </a:br>
            <a:endParaRPr/>
          </a:p>
          <a:p>
            <a:pPr indent="-342900" lvl="0" marL="457200" rtl="0" algn="l">
              <a:spcBef>
                <a:spcPts val="0"/>
              </a:spcBef>
              <a:spcAft>
                <a:spcPts val="0"/>
              </a:spcAft>
              <a:buSzPts val="1800"/>
              <a:buChar char="●"/>
            </a:pPr>
            <a:r>
              <a:rPr lang="sv"/>
              <a:t>Pre-processing</a:t>
            </a:r>
            <a:r>
              <a:rPr lang="sv"/>
              <a:t> the data prior to training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b="1" sz="3600">
              <a:solidFill>
                <a:schemeClr val="accent1"/>
              </a:solidFill>
              <a:latin typeface="PT Sans Narrow"/>
              <a:ea typeface="PT Sans Narrow"/>
              <a:cs typeface="PT Sans Narrow"/>
              <a:sym typeface="PT Sans Narrow"/>
            </a:endParaRPr>
          </a:p>
          <a:p>
            <a:pPr indent="0" lvl="0" marL="0" rtl="0" algn="ctr">
              <a:lnSpc>
                <a:spcPct val="100000"/>
              </a:lnSpc>
              <a:spcBef>
                <a:spcPts val="0"/>
              </a:spcBef>
              <a:spcAft>
                <a:spcPts val="0"/>
              </a:spcAft>
              <a:buClr>
                <a:srgbClr val="000000"/>
              </a:buClr>
              <a:buSzPts val="1100"/>
              <a:buFont typeface="Arial"/>
              <a:buNone/>
            </a:pPr>
            <a:r>
              <a:rPr b="1" lang="sv" sz="3600">
                <a:solidFill>
                  <a:schemeClr val="accent1"/>
                </a:solidFill>
                <a:latin typeface="PT Sans Narrow"/>
                <a:ea typeface="PT Sans Narrow"/>
                <a:cs typeface="PT Sans Narrow"/>
                <a:sym typeface="PT Sans Narrow"/>
              </a:rPr>
              <a:t>Questions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Overview</a:t>
            </a:r>
            <a:endParaRPr/>
          </a:p>
        </p:txBody>
      </p:sp>
      <p:sp>
        <p:nvSpPr>
          <p:cNvPr id="82" name="Google Shape;82;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sv"/>
              <a:t>Background</a:t>
            </a:r>
            <a:endParaRPr/>
          </a:p>
          <a:p>
            <a:pPr indent="-342900" lvl="0" marL="457200" rtl="0" algn="l">
              <a:lnSpc>
                <a:spcPct val="200000"/>
              </a:lnSpc>
              <a:spcBef>
                <a:spcPts val="0"/>
              </a:spcBef>
              <a:spcAft>
                <a:spcPts val="0"/>
              </a:spcAft>
              <a:buSzPts val="1800"/>
              <a:buChar char="●"/>
            </a:pPr>
            <a:r>
              <a:rPr lang="sv"/>
              <a:t>Methods</a:t>
            </a:r>
            <a:endParaRPr/>
          </a:p>
          <a:p>
            <a:pPr indent="-342900" lvl="0" marL="457200" rtl="0" algn="l">
              <a:lnSpc>
                <a:spcPct val="200000"/>
              </a:lnSpc>
              <a:spcBef>
                <a:spcPts val="0"/>
              </a:spcBef>
              <a:spcAft>
                <a:spcPts val="0"/>
              </a:spcAft>
              <a:buSzPts val="1800"/>
              <a:buChar char="●"/>
            </a:pPr>
            <a:r>
              <a:rPr lang="sv"/>
              <a:t>Results</a:t>
            </a:r>
            <a:endParaRPr/>
          </a:p>
          <a:p>
            <a:pPr indent="-342900" lvl="0" marL="457200" rtl="0" algn="l">
              <a:lnSpc>
                <a:spcPct val="200000"/>
              </a:lnSpc>
              <a:spcBef>
                <a:spcPts val="0"/>
              </a:spcBef>
              <a:spcAft>
                <a:spcPts val="0"/>
              </a:spcAft>
              <a:buSzPts val="1800"/>
              <a:buChar char="●"/>
            </a:pPr>
            <a:r>
              <a:rPr lang="sv"/>
              <a:t>Discussion</a:t>
            </a:r>
            <a:endParaRPr/>
          </a:p>
          <a:p>
            <a:pPr indent="-342900" lvl="0" marL="457200" rtl="0" algn="l">
              <a:lnSpc>
                <a:spcPct val="200000"/>
              </a:lnSpc>
              <a:spcBef>
                <a:spcPts val="0"/>
              </a:spcBef>
              <a:spcAft>
                <a:spcPts val="0"/>
              </a:spcAft>
              <a:buSzPts val="1800"/>
              <a:buChar char="●"/>
            </a:pPr>
            <a:r>
              <a:rPr lang="sv"/>
              <a:t>Future Work</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sv"/>
              <a:t>BACKGROUND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Intuition - Grade model similar to humans</a:t>
            </a:r>
            <a:endParaRPr/>
          </a:p>
        </p:txBody>
      </p:sp>
      <p:sp>
        <p:nvSpPr>
          <p:cNvPr id="93" name="Google Shape;93;p17"/>
          <p:cNvSpPr txBox="1"/>
          <p:nvPr>
            <p:ph idx="1" type="body"/>
          </p:nvPr>
        </p:nvSpPr>
        <p:spPr>
          <a:xfrm>
            <a:off x="3145575" y="1737575"/>
            <a:ext cx="5769900" cy="243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sv" sz="1200"/>
              <a:t>.</a:t>
            </a:r>
            <a:br>
              <a:rPr lang="sv" sz="1200"/>
            </a:br>
            <a:r>
              <a:rPr lang="sv" sz="1200"/>
              <a: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sv" sz="1200"/>
              <a:t>Person 1: That’s great. Have you won any? If yes, whats the secret behind your success?</a:t>
            </a:r>
            <a:br>
              <a:rPr lang="sv" sz="1200"/>
            </a:br>
            <a:br>
              <a:rPr lang="sv" sz="1200"/>
            </a:br>
            <a:r>
              <a:rPr lang="sv" sz="1200"/>
              <a:t>Person 2: Yes, I have won three of them. Mastering the </a:t>
            </a:r>
            <a:r>
              <a:rPr lang="sv" sz="1200">
                <a:highlight>
                  <a:srgbClr val="00FFFF"/>
                </a:highlight>
              </a:rPr>
              <a:t>strokes</a:t>
            </a:r>
            <a:r>
              <a:rPr lang="sv" sz="1200"/>
              <a:t>, footwork and of course complete</a:t>
            </a:r>
            <a:br>
              <a:rPr lang="sv" sz="1200"/>
            </a:br>
            <a:r>
              <a:rPr lang="sv" sz="1200"/>
              <a:t>control of the shuttlecock, especially </a:t>
            </a:r>
            <a:r>
              <a:rPr lang="sv" sz="1200">
                <a:highlight>
                  <a:srgbClr val="00FFFF"/>
                </a:highlight>
              </a:rPr>
              <a:t>dribbling</a:t>
            </a:r>
            <a:r>
              <a:rPr lang="sv" sz="1200"/>
              <a:t> at the net does the trick for me.</a:t>
            </a:r>
            <a:br>
              <a:rPr lang="sv" sz="1200"/>
            </a:br>
            <a:endParaRPr sz="1200"/>
          </a:p>
          <a:p>
            <a:pPr indent="0" lvl="0" marL="0" rtl="0" algn="l">
              <a:lnSpc>
                <a:spcPct val="100000"/>
              </a:lnSpc>
              <a:spcBef>
                <a:spcPts val="0"/>
              </a:spcBef>
              <a:spcAft>
                <a:spcPts val="0"/>
              </a:spcAft>
              <a:buNone/>
            </a:pPr>
            <a:r>
              <a:rPr lang="sv" sz="1200"/>
              <a:t>.</a:t>
            </a:r>
            <a:endParaRPr sz="1200"/>
          </a:p>
          <a:p>
            <a:pPr indent="0" lvl="0" marL="0" rtl="0" algn="l">
              <a:lnSpc>
                <a:spcPct val="100000"/>
              </a:lnSpc>
              <a:spcBef>
                <a:spcPts val="0"/>
              </a:spcBef>
              <a:spcAft>
                <a:spcPts val="0"/>
              </a:spcAft>
              <a:buNone/>
            </a:pPr>
            <a:r>
              <a:rPr lang="sv" sz="1200"/>
              <a:t>.</a:t>
            </a:r>
            <a:endParaRPr sz="1200"/>
          </a:p>
        </p:txBody>
      </p:sp>
      <p:pic>
        <p:nvPicPr>
          <p:cNvPr id="94" name="Google Shape;94;p17"/>
          <p:cNvPicPr preferRelativeResize="0"/>
          <p:nvPr/>
        </p:nvPicPr>
        <p:blipFill>
          <a:blip r:embed="rId3">
            <a:alphaModFix/>
          </a:blip>
          <a:stretch>
            <a:fillRect/>
          </a:stretch>
        </p:blipFill>
        <p:spPr>
          <a:xfrm>
            <a:off x="483000" y="1737570"/>
            <a:ext cx="2376950" cy="2360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idx="1" type="body"/>
          </p:nvPr>
        </p:nvSpPr>
        <p:spPr>
          <a:xfrm>
            <a:off x="815775" y="595725"/>
            <a:ext cx="6906300" cy="102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sv"/>
              <a:t>Human</a:t>
            </a:r>
            <a:r>
              <a:rPr lang="sv"/>
              <a:t> - Understands based on Intuition</a:t>
            </a:r>
            <a:endParaRPr/>
          </a:p>
          <a:p>
            <a:pPr indent="0" lvl="0" marL="0" rtl="0" algn="l">
              <a:spcBef>
                <a:spcPts val="1600"/>
              </a:spcBef>
              <a:spcAft>
                <a:spcPts val="1600"/>
              </a:spcAft>
              <a:buNone/>
            </a:pPr>
            <a:r>
              <a:rPr b="1" lang="sv"/>
              <a:t>Computer</a:t>
            </a:r>
            <a:r>
              <a:rPr lang="sv"/>
              <a:t> - Just Sequence of numbers</a:t>
            </a:r>
            <a:endParaRPr/>
          </a:p>
        </p:txBody>
      </p:sp>
      <p:pic>
        <p:nvPicPr>
          <p:cNvPr id="100" name="Google Shape;100;p18"/>
          <p:cNvPicPr preferRelativeResize="0"/>
          <p:nvPr/>
        </p:nvPicPr>
        <p:blipFill>
          <a:blip r:embed="rId3">
            <a:alphaModFix/>
          </a:blip>
          <a:stretch>
            <a:fillRect/>
          </a:stretch>
        </p:blipFill>
        <p:spPr>
          <a:xfrm>
            <a:off x="2355375" y="1790550"/>
            <a:ext cx="4433250" cy="2475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1768950" y="1986700"/>
            <a:ext cx="56061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So, to represent words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Word Space Models</a:t>
            </a:r>
            <a:endParaRPr/>
          </a:p>
        </p:txBody>
      </p:sp>
      <p:sp>
        <p:nvSpPr>
          <p:cNvPr id="111" name="Google Shape;111;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
              <a:t>A word-space model is a spatial representation that derives the meaning of words by plotting these words in an n-dimensional geometric space. </a:t>
            </a:r>
            <a:endParaRPr/>
          </a:p>
          <a:p>
            <a:pPr indent="-342900" lvl="0" marL="457200" rtl="0" algn="l">
              <a:spcBef>
                <a:spcPts val="0"/>
              </a:spcBef>
              <a:spcAft>
                <a:spcPts val="0"/>
              </a:spcAft>
              <a:buSzPts val="1800"/>
              <a:buChar char="●"/>
            </a:pPr>
            <a:r>
              <a:rPr lang="sv"/>
              <a:t>Used for various downstream tasks like information filtering and retrieval, document indexing, relevancy ranking, media monitoring, or text clustering.</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2" name="Google Shape;112;p20"/>
          <p:cNvPicPr preferRelativeResize="0"/>
          <p:nvPr/>
        </p:nvPicPr>
        <p:blipFill>
          <a:blip r:embed="rId3">
            <a:alphaModFix/>
          </a:blip>
          <a:stretch>
            <a:fillRect/>
          </a:stretch>
        </p:blipFill>
        <p:spPr>
          <a:xfrm>
            <a:off x="2709250" y="2703101"/>
            <a:ext cx="3725500" cy="2229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Few Types of Word Space models</a:t>
            </a:r>
            <a:endParaRPr/>
          </a:p>
        </p:txBody>
      </p:sp>
      <p:pic>
        <p:nvPicPr>
          <p:cNvPr id="118" name="Google Shape;118;p21"/>
          <p:cNvPicPr preferRelativeResize="0"/>
          <p:nvPr/>
        </p:nvPicPr>
        <p:blipFill>
          <a:blip r:embed="rId3">
            <a:alphaModFix/>
          </a:blip>
          <a:stretch>
            <a:fillRect/>
          </a:stretch>
        </p:blipFill>
        <p:spPr>
          <a:xfrm>
            <a:off x="2244675" y="1361012"/>
            <a:ext cx="4768250" cy="2874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