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9B89D2-FF41-474E-95D4-44D7739B1F50}"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F69B-DD04-4032-9A01-34E47DBE5E01}" type="slidenum">
              <a:rPr lang="en-US" smtClean="0"/>
              <a:t>‹#›</a:t>
            </a:fld>
            <a:endParaRPr lang="en-US"/>
          </a:p>
        </p:txBody>
      </p:sp>
    </p:spTree>
    <p:extLst>
      <p:ext uri="{BB962C8B-B14F-4D97-AF65-F5344CB8AC3E}">
        <p14:creationId xmlns:p14="http://schemas.microsoft.com/office/powerpoint/2010/main" val="220948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B89D2-FF41-474E-95D4-44D7739B1F50}"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F69B-DD04-4032-9A01-34E47DBE5E01}" type="slidenum">
              <a:rPr lang="en-US" smtClean="0"/>
              <a:t>‹#›</a:t>
            </a:fld>
            <a:endParaRPr lang="en-US"/>
          </a:p>
        </p:txBody>
      </p:sp>
    </p:spTree>
    <p:extLst>
      <p:ext uri="{BB962C8B-B14F-4D97-AF65-F5344CB8AC3E}">
        <p14:creationId xmlns:p14="http://schemas.microsoft.com/office/powerpoint/2010/main" val="348972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B89D2-FF41-474E-95D4-44D7739B1F50}"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F69B-DD04-4032-9A01-34E47DBE5E01}" type="slidenum">
              <a:rPr lang="en-US" smtClean="0"/>
              <a:t>‹#›</a:t>
            </a:fld>
            <a:endParaRPr lang="en-US"/>
          </a:p>
        </p:txBody>
      </p:sp>
    </p:spTree>
    <p:extLst>
      <p:ext uri="{BB962C8B-B14F-4D97-AF65-F5344CB8AC3E}">
        <p14:creationId xmlns:p14="http://schemas.microsoft.com/office/powerpoint/2010/main" val="410215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B89D2-FF41-474E-95D4-44D7739B1F50}"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F69B-DD04-4032-9A01-34E47DBE5E01}" type="slidenum">
              <a:rPr lang="en-US" smtClean="0"/>
              <a:t>‹#›</a:t>
            </a:fld>
            <a:endParaRPr lang="en-US"/>
          </a:p>
        </p:txBody>
      </p:sp>
    </p:spTree>
    <p:extLst>
      <p:ext uri="{BB962C8B-B14F-4D97-AF65-F5344CB8AC3E}">
        <p14:creationId xmlns:p14="http://schemas.microsoft.com/office/powerpoint/2010/main" val="135183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9B89D2-FF41-474E-95D4-44D7739B1F50}"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F69B-DD04-4032-9A01-34E47DBE5E01}" type="slidenum">
              <a:rPr lang="en-US" smtClean="0"/>
              <a:t>‹#›</a:t>
            </a:fld>
            <a:endParaRPr lang="en-US"/>
          </a:p>
        </p:txBody>
      </p:sp>
    </p:spTree>
    <p:extLst>
      <p:ext uri="{BB962C8B-B14F-4D97-AF65-F5344CB8AC3E}">
        <p14:creationId xmlns:p14="http://schemas.microsoft.com/office/powerpoint/2010/main" val="387604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9B89D2-FF41-474E-95D4-44D7739B1F50}"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6F69B-DD04-4032-9A01-34E47DBE5E01}" type="slidenum">
              <a:rPr lang="en-US" smtClean="0"/>
              <a:t>‹#›</a:t>
            </a:fld>
            <a:endParaRPr lang="en-US"/>
          </a:p>
        </p:txBody>
      </p:sp>
    </p:spTree>
    <p:extLst>
      <p:ext uri="{BB962C8B-B14F-4D97-AF65-F5344CB8AC3E}">
        <p14:creationId xmlns:p14="http://schemas.microsoft.com/office/powerpoint/2010/main" val="398188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9B89D2-FF41-474E-95D4-44D7739B1F50}"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F6F69B-DD04-4032-9A01-34E47DBE5E01}" type="slidenum">
              <a:rPr lang="en-US" smtClean="0"/>
              <a:t>‹#›</a:t>
            </a:fld>
            <a:endParaRPr lang="en-US"/>
          </a:p>
        </p:txBody>
      </p:sp>
    </p:spTree>
    <p:extLst>
      <p:ext uri="{BB962C8B-B14F-4D97-AF65-F5344CB8AC3E}">
        <p14:creationId xmlns:p14="http://schemas.microsoft.com/office/powerpoint/2010/main" val="160618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9B89D2-FF41-474E-95D4-44D7739B1F50}" type="datetimeFigureOut">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F6F69B-DD04-4032-9A01-34E47DBE5E01}" type="slidenum">
              <a:rPr lang="en-US" smtClean="0"/>
              <a:t>‹#›</a:t>
            </a:fld>
            <a:endParaRPr lang="en-US"/>
          </a:p>
        </p:txBody>
      </p:sp>
    </p:spTree>
    <p:extLst>
      <p:ext uri="{BB962C8B-B14F-4D97-AF65-F5344CB8AC3E}">
        <p14:creationId xmlns:p14="http://schemas.microsoft.com/office/powerpoint/2010/main" val="3074705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B89D2-FF41-474E-95D4-44D7739B1F50}" type="datetimeFigureOut">
              <a:rPr lang="en-US" smtClean="0"/>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F6F69B-DD04-4032-9A01-34E47DBE5E01}" type="slidenum">
              <a:rPr lang="en-US" smtClean="0"/>
              <a:t>‹#›</a:t>
            </a:fld>
            <a:endParaRPr lang="en-US"/>
          </a:p>
        </p:txBody>
      </p:sp>
    </p:spTree>
    <p:extLst>
      <p:ext uri="{BB962C8B-B14F-4D97-AF65-F5344CB8AC3E}">
        <p14:creationId xmlns:p14="http://schemas.microsoft.com/office/powerpoint/2010/main" val="644398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9B89D2-FF41-474E-95D4-44D7739B1F50}"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6F69B-DD04-4032-9A01-34E47DBE5E01}" type="slidenum">
              <a:rPr lang="en-US" smtClean="0"/>
              <a:t>‹#›</a:t>
            </a:fld>
            <a:endParaRPr lang="en-US"/>
          </a:p>
        </p:txBody>
      </p:sp>
    </p:spTree>
    <p:extLst>
      <p:ext uri="{BB962C8B-B14F-4D97-AF65-F5344CB8AC3E}">
        <p14:creationId xmlns:p14="http://schemas.microsoft.com/office/powerpoint/2010/main" val="319936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9B89D2-FF41-474E-95D4-44D7739B1F50}"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6F69B-DD04-4032-9A01-34E47DBE5E01}" type="slidenum">
              <a:rPr lang="en-US" smtClean="0"/>
              <a:t>‹#›</a:t>
            </a:fld>
            <a:endParaRPr lang="en-US"/>
          </a:p>
        </p:txBody>
      </p:sp>
    </p:spTree>
    <p:extLst>
      <p:ext uri="{BB962C8B-B14F-4D97-AF65-F5344CB8AC3E}">
        <p14:creationId xmlns:p14="http://schemas.microsoft.com/office/powerpoint/2010/main" val="152971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B89D2-FF41-474E-95D4-44D7739B1F50}" type="datetimeFigureOut">
              <a:rPr lang="en-US" smtClean="0"/>
              <a:t>11/21/2019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6F69B-DD04-4032-9A01-34E47DBE5E01}" type="slidenum">
              <a:rPr lang="en-US" smtClean="0"/>
              <a:t>‹#›</a:t>
            </a:fld>
            <a:endParaRPr lang="en-US"/>
          </a:p>
        </p:txBody>
      </p:sp>
    </p:spTree>
    <p:extLst>
      <p:ext uri="{BB962C8B-B14F-4D97-AF65-F5344CB8AC3E}">
        <p14:creationId xmlns:p14="http://schemas.microsoft.com/office/powerpoint/2010/main" val="3010517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695450"/>
          </a:xfrm>
        </p:spPr>
        <p:txBody>
          <a:bodyPr>
            <a:normAutofit/>
          </a:bodyPr>
          <a:lstStyle/>
          <a:p>
            <a:r>
              <a:rPr lang="en-US" sz="3200" b="1" dirty="0">
                <a:latin typeface="Times New Roman" pitchFamily="18" charset="0"/>
                <a:cs typeface="Times New Roman" pitchFamily="18" charset="0"/>
              </a:rPr>
              <a:t>RANDOM FOREST FOR CREDIT </a:t>
            </a:r>
            <a:r>
              <a:rPr lang="en-US" sz="3200" b="1" dirty="0" smtClean="0">
                <a:latin typeface="Times New Roman" pitchFamily="18" charset="0"/>
                <a:cs typeface="Times New Roman" pitchFamily="18" charset="0"/>
              </a:rPr>
              <a:t>CARD </a:t>
            </a:r>
            <a:r>
              <a:rPr lang="en-US" sz="3200" b="1" dirty="0">
                <a:latin typeface="Times New Roman" pitchFamily="18" charset="0"/>
                <a:cs typeface="Times New Roman" pitchFamily="18" charset="0"/>
              </a:rPr>
              <a:t>FRAUD DETECTION</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74842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33400"/>
            <a:ext cx="7467600" cy="5973763"/>
          </a:xfrm>
        </p:spPr>
        <p:txBody>
          <a:bodyPr>
            <a:normAutofit/>
          </a:bodyPr>
          <a:lstStyle/>
          <a:p>
            <a:pPr marL="0" indent="0" algn="just" fontAlgn="base">
              <a:lnSpc>
                <a:spcPct val="150000"/>
              </a:lnSpc>
              <a:buNone/>
            </a:pPr>
            <a:r>
              <a:rPr lang="en-US" sz="1800" b="1" dirty="0">
                <a:latin typeface="Times New Roman" pitchFamily="18" charset="0"/>
                <a:cs typeface="Times New Roman" pitchFamily="18" charset="0"/>
              </a:rPr>
              <a:t>3.Unsupervised Profiling Methods for Fraud Detection (</a:t>
            </a:r>
            <a:r>
              <a:rPr lang="en-US" sz="1800" b="1">
                <a:latin typeface="Times New Roman" pitchFamily="18" charset="0"/>
                <a:cs typeface="Times New Roman" pitchFamily="18" charset="0"/>
              </a:rPr>
              <a:t>2001</a:t>
            </a:r>
            <a:r>
              <a:rPr lang="en-US" sz="1800" b="1" smtClean="0">
                <a:latin typeface="Times New Roman" pitchFamily="18" charset="0"/>
                <a:cs typeface="Times New Roman" pitchFamily="18" charset="0"/>
              </a:rPr>
              <a:t>)</a:t>
            </a:r>
          </a:p>
          <a:p>
            <a:pPr marL="0" indent="0" algn="just" fontAlgn="base">
              <a:lnSpc>
                <a:spcPct val="150000"/>
              </a:lnSpc>
              <a:buNone/>
            </a:pPr>
            <a:endParaRPr lang="en-US" sz="1800" b="1"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Credit card fraud falls broadly into two categories: </a:t>
            </a:r>
            <a:r>
              <a:rPr lang="en-US" sz="1800" dirty="0" err="1">
                <a:latin typeface="Times New Roman" pitchFamily="18" charset="0"/>
                <a:cs typeface="Times New Roman" pitchFamily="18" charset="0"/>
              </a:rPr>
              <a:t>behavioural</a:t>
            </a:r>
            <a:r>
              <a:rPr lang="en-US" sz="1800" dirty="0">
                <a:latin typeface="Times New Roman" pitchFamily="18" charset="0"/>
                <a:cs typeface="Times New Roman" pitchFamily="18" charset="0"/>
              </a:rPr>
              <a:t> fraud and application fraud. Application fraud occurs when individuals obtain new credit cards from issuing companies using false personal information and then spend as much as possible in a short space of time. We discuss two methods for unsupervised fraud detection in credit data in this paper and apply them to some real data sets. Peer group analysis is a new tool for monitoring </a:t>
            </a:r>
            <a:r>
              <a:rPr lang="en-US" sz="1800" dirty="0" err="1">
                <a:latin typeface="Times New Roman" pitchFamily="18" charset="0"/>
                <a:cs typeface="Times New Roman" pitchFamily="18" charset="0"/>
              </a:rPr>
              <a:t>behaviour</a:t>
            </a:r>
            <a:r>
              <a:rPr lang="en-US" sz="1800" dirty="0">
                <a:latin typeface="Times New Roman" pitchFamily="18" charset="0"/>
                <a:cs typeface="Times New Roman" pitchFamily="18" charset="0"/>
              </a:rPr>
              <a:t> over time in data mining situations. In particular, the tool detects individual accounts that begin to behave in a way distinct from accounts to which they had previously been similar. Each account is selected as a target account and is compared with all other accounts in the database, using either external comparison criteria.</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4898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pPr algn="l"/>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sz="3100" b="1" dirty="0" smtClean="0">
                <a:latin typeface="Times New Roman" pitchFamily="18" charset="0"/>
                <a:cs typeface="Times New Roman" pitchFamily="18" charset="0"/>
              </a:rPr>
              <a:t>EXHISTING SYSTEM </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Credit </a:t>
            </a:r>
            <a:r>
              <a:rPr lang="en-US" dirty="0">
                <a:latin typeface="Times New Roman" pitchFamily="18" charset="0"/>
                <a:cs typeface="Times New Roman" pitchFamily="18" charset="0"/>
              </a:rPr>
              <a:t>cards are widely used due to the popularization of ecommerce and the development of mobile intelligent devices. Card-not-present transactions (i.e., online transaction without a physical card) are more popular, especially all credit card operations are performed by web payment gateways, e.g., PayPal and Alipay. Credit card has made an online transaction easier and more convenient. However, there is a growing trend of transaction frauds resulting in great losses of money every year.</a:t>
            </a:r>
          </a:p>
          <a:p>
            <a:pPr marL="0" indent="0" algn="just">
              <a:lnSpc>
                <a:spcPct val="170000"/>
              </a:lnSpc>
              <a:buNone/>
            </a:pPr>
            <a:r>
              <a:rPr lang="en-US" b="1" dirty="0">
                <a:latin typeface="Times New Roman" pitchFamily="18" charset="0"/>
                <a:cs typeface="Times New Roman" pitchFamily="18" charset="0"/>
              </a:rPr>
              <a:t>Disadvantage:</a:t>
            </a:r>
            <a:endParaRPr lang="en-US" dirty="0">
              <a:latin typeface="Times New Roman" pitchFamily="18" charset="0"/>
              <a:cs typeface="Times New Roman" pitchFamily="18" charset="0"/>
            </a:endParaRPr>
          </a:p>
          <a:p>
            <a:pPr lvl="0" algn="just">
              <a:lnSpc>
                <a:spcPct val="170000"/>
              </a:lnSpc>
            </a:pPr>
            <a:r>
              <a:rPr lang="en-US" dirty="0">
                <a:latin typeface="Times New Roman" pitchFamily="18" charset="0"/>
                <a:cs typeface="Times New Roman" pitchFamily="18" charset="0"/>
              </a:rPr>
              <a:t>The  main  disadvantage  of  the  existing  system  is  the  detection  occurs  only after gets a written complaint.</a:t>
            </a:r>
          </a:p>
          <a:p>
            <a:pPr algn="just">
              <a:lnSpc>
                <a:spcPct val="17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1721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3100" b="1" dirty="0" smtClean="0">
                <a:latin typeface="Times New Roman" pitchFamily="18" charset="0"/>
                <a:cs typeface="Times New Roman" pitchFamily="18" charset="0"/>
              </a:rPr>
              <a:t>PROBLEM STATEMENT</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Credit </a:t>
            </a:r>
            <a:r>
              <a:rPr lang="en-US" sz="2000" dirty="0">
                <a:latin typeface="Times New Roman" pitchFamily="18" charset="0"/>
                <a:cs typeface="Times New Roman" pitchFamily="18" charset="0"/>
              </a:rPr>
              <a:t>card fraud detection is challenging task for the users online payment does not require physical card. And if anyone who knows the details of card can make the transactions currently, card holder comes to know only after the fraud transaction is carried out to proper mechanism are there to track the fraud transaction.</a:t>
            </a:r>
          </a:p>
          <a:p>
            <a:pPr marL="0" indent="0" algn="just">
              <a:lnSpc>
                <a:spcPct val="150000"/>
              </a:lnSpc>
              <a:buNone/>
            </a:pP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71757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3100" b="1" dirty="0" smtClean="0">
                <a:latin typeface="Times New Roman" pitchFamily="18" charset="0"/>
                <a:cs typeface="Times New Roman" pitchFamily="18" charset="0"/>
              </a:rPr>
              <a:t>OBJECTIVES</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lnSpc>
                <a:spcPct val="150000"/>
              </a:lnSpc>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aim of the project is to find out the normal transactions and fraud ones based on machine learning techniques, and then utilize these features to check if a transaction is fraud or not.</a:t>
            </a:r>
          </a:p>
          <a:p>
            <a:pPr marL="0" indent="0">
              <a:buNone/>
            </a:pPr>
            <a:endParaRPr lang="en-US" dirty="0"/>
          </a:p>
          <a:p>
            <a:endParaRPr lang="en-US" dirty="0"/>
          </a:p>
        </p:txBody>
      </p:sp>
    </p:spTree>
    <p:extLst>
      <p:ext uri="{BB962C8B-B14F-4D97-AF65-F5344CB8AC3E}">
        <p14:creationId xmlns:p14="http://schemas.microsoft.com/office/powerpoint/2010/main" val="22934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3100" b="1" dirty="0" smtClean="0">
                <a:latin typeface="Times New Roman" pitchFamily="18" charset="0"/>
                <a:cs typeface="Times New Roman" pitchFamily="18" charset="0"/>
              </a:rPr>
              <a:t>PROPOSED SYSTEM</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proposed system, we use misuse method which can ask the computer to find out whether it’s credit card fraud or not. In this story, we used Random Forest algorithm that analyzes and predicts the fraud and non-fraud/valid transactions.</a:t>
            </a:r>
          </a:p>
          <a:p>
            <a:pPr marL="0" indent="0" algn="just">
              <a:lnSpc>
                <a:spcPct val="150000"/>
              </a:lnSpc>
              <a:buNone/>
            </a:pPr>
            <a:r>
              <a:rPr lang="en-US" sz="2200" u="sng" dirty="0">
                <a:latin typeface="Times New Roman" pitchFamily="18" charset="0"/>
                <a:cs typeface="Times New Roman" pitchFamily="18" charset="0"/>
              </a:rPr>
              <a:t>Advantages</a:t>
            </a:r>
            <a:r>
              <a:rPr lang="en-US" sz="2200" u="sng"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lvl="0" algn="just">
              <a:lnSpc>
                <a:spcPct val="150000"/>
              </a:lnSpc>
            </a:pPr>
            <a:r>
              <a:rPr lang="en-US" sz="2200" dirty="0">
                <a:latin typeface="Times New Roman" pitchFamily="18" charset="0"/>
                <a:cs typeface="Times New Roman" pitchFamily="18" charset="0"/>
              </a:rPr>
              <a:t>Performance is good.</a:t>
            </a:r>
          </a:p>
          <a:p>
            <a:pPr lvl="0" algn="just">
              <a:lnSpc>
                <a:spcPct val="150000"/>
              </a:lnSpc>
            </a:pPr>
            <a:r>
              <a:rPr lang="en-US" sz="2200" dirty="0">
                <a:latin typeface="Times New Roman" pitchFamily="18" charset="0"/>
                <a:cs typeface="Times New Roman" pitchFamily="18" charset="0"/>
              </a:rPr>
              <a:t>Reduces the time required to predict the output.</a:t>
            </a:r>
          </a:p>
          <a:p>
            <a:pPr lvl="0" algn="just">
              <a:lnSpc>
                <a:spcPct val="150000"/>
              </a:lnSpc>
            </a:pPr>
            <a:r>
              <a:rPr lang="en-US" sz="2200" dirty="0">
                <a:latin typeface="Times New Roman" pitchFamily="18" charset="0"/>
                <a:cs typeface="Times New Roman" pitchFamily="18" charset="0"/>
              </a:rPr>
              <a:t>Used for real time predictions of fraud transactions.</a:t>
            </a:r>
          </a:p>
          <a:p>
            <a:pPr marL="0" indent="0" algn="just">
              <a:lnSpc>
                <a:spcPct val="150000"/>
              </a:lnSpc>
              <a:buNone/>
            </a:pP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63201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b="1" u="sng" dirty="0" smtClean="0">
                <a:latin typeface="Times New Roman" pitchFamily="18" charset="0"/>
                <a:cs typeface="Times New Roman" pitchFamily="18" charset="0"/>
              </a:rPr>
              <a:t/>
            </a:r>
            <a:br>
              <a:rPr lang="en-US" sz="3100" b="1" u="sng" dirty="0" smtClean="0">
                <a:latin typeface="Times New Roman" pitchFamily="18" charset="0"/>
                <a:cs typeface="Times New Roman" pitchFamily="18" charset="0"/>
              </a:rPr>
            </a:br>
            <a:r>
              <a:rPr lang="en-US" sz="3100" b="1" u="sng" dirty="0">
                <a:latin typeface="Times New Roman" pitchFamily="18" charset="0"/>
                <a:cs typeface="Times New Roman" pitchFamily="18" charset="0"/>
              </a:rPr>
              <a:t/>
            </a:r>
            <a:br>
              <a:rPr lang="en-US" sz="3100" b="1" u="sng" dirty="0">
                <a:latin typeface="Times New Roman" pitchFamily="18" charset="0"/>
                <a:cs typeface="Times New Roman" pitchFamily="18" charset="0"/>
              </a:rPr>
            </a:br>
            <a:r>
              <a:rPr lang="en-US" sz="3100" b="1" u="sng" dirty="0" smtClean="0">
                <a:latin typeface="Times New Roman" pitchFamily="18" charset="0"/>
                <a:cs typeface="Times New Roman" pitchFamily="18" charset="0"/>
              </a:rPr>
              <a:t/>
            </a:r>
            <a:br>
              <a:rPr lang="en-US" sz="3100" b="1" u="sng" dirty="0" smtClean="0">
                <a:latin typeface="Times New Roman" pitchFamily="18" charset="0"/>
                <a:cs typeface="Times New Roman" pitchFamily="18" charset="0"/>
              </a:rPr>
            </a:br>
            <a:r>
              <a:rPr lang="en-US" sz="3100" b="1" u="sng" dirty="0">
                <a:latin typeface="Times New Roman" pitchFamily="18" charset="0"/>
                <a:cs typeface="Times New Roman" pitchFamily="18" charset="0"/>
              </a:rPr>
              <a:t/>
            </a:r>
            <a:br>
              <a:rPr lang="en-US" sz="3100" b="1" u="sng" dirty="0">
                <a:latin typeface="Times New Roman" pitchFamily="18" charset="0"/>
                <a:cs typeface="Times New Roman" pitchFamily="18" charset="0"/>
              </a:rPr>
            </a:br>
            <a:r>
              <a:rPr lang="en-US" sz="3100" b="1" u="sng" dirty="0" smtClean="0">
                <a:latin typeface="Times New Roman" pitchFamily="18" charset="0"/>
                <a:cs typeface="Times New Roman" pitchFamily="18" charset="0"/>
              </a:rPr>
              <a:t/>
            </a:r>
            <a:br>
              <a:rPr lang="en-US" sz="3100" b="1" u="sng"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HARDWARE &amp; SOFTWARE REQUIRMENT</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dirty="0" smtClean="0"/>
              <a:t>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sz="2400" b="1" u="sng" dirty="0" smtClean="0">
                <a:latin typeface="Times New Roman" pitchFamily="18" charset="0"/>
                <a:cs typeface="Times New Roman" pitchFamily="18" charset="0"/>
              </a:rPr>
              <a:t>H/W </a:t>
            </a:r>
            <a:r>
              <a:rPr lang="en-US" sz="2400" b="1" u="sng" dirty="0">
                <a:latin typeface="Times New Roman" pitchFamily="18" charset="0"/>
                <a:cs typeface="Times New Roman" pitchFamily="18" charset="0"/>
              </a:rPr>
              <a:t>System Configuration:-</a:t>
            </a:r>
            <a:endParaRPr lang="en-US" sz="2400" b="1" dirty="0">
              <a:latin typeface="Times New Roman" pitchFamily="18" charset="0"/>
              <a:cs typeface="Times New Roman" pitchFamily="18" charset="0"/>
            </a:endParaRPr>
          </a:p>
          <a:p>
            <a:pPr marL="0" indent="0" algn="just">
              <a:lnSpc>
                <a:spcPct val="15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Processor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Dual Core</a:t>
            </a:r>
            <a:endParaRPr lang="en-US" sz="2400" b="1" dirty="0">
              <a:latin typeface="Times New Roman" pitchFamily="18" charset="0"/>
              <a:cs typeface="Times New Roman" pitchFamily="18" charset="0"/>
            </a:endParaRPr>
          </a:p>
          <a:p>
            <a:pPr marL="400050" lvl="1" indent="0" algn="just">
              <a:lnSpc>
                <a:spcPct val="150000"/>
              </a:lnSpc>
              <a:buNone/>
            </a:pPr>
            <a:r>
              <a:rPr lang="en-US" sz="2400" b="1" dirty="0">
                <a:latin typeface="Times New Roman" pitchFamily="18" charset="0"/>
                <a:cs typeface="Times New Roman" pitchFamily="18" charset="0"/>
              </a:rPr>
              <a:t>Speed </a:t>
            </a:r>
            <a:r>
              <a:rPr lang="en-US" sz="2400" dirty="0">
                <a:latin typeface="Times New Roman" pitchFamily="18" charset="0"/>
                <a:cs typeface="Times New Roman" pitchFamily="18" charset="0"/>
              </a:rPr>
              <a:t>                               :      1.1 G Hz</a:t>
            </a:r>
            <a:endParaRPr lang="en-US" sz="2400" b="1" dirty="0">
              <a:latin typeface="Times New Roman" pitchFamily="18" charset="0"/>
              <a:cs typeface="Times New Roman" pitchFamily="18" charset="0"/>
            </a:endParaRPr>
          </a:p>
          <a:p>
            <a:pPr marL="400050" lvl="1" indent="0" algn="just">
              <a:lnSpc>
                <a:spcPct val="150000"/>
              </a:lnSpc>
              <a:buNone/>
            </a:pPr>
            <a:r>
              <a:rPr lang="en-US" sz="2400" b="1" dirty="0">
                <a:latin typeface="Times New Roman" pitchFamily="18" charset="0"/>
                <a:cs typeface="Times New Roman" pitchFamily="18" charset="0"/>
              </a:rPr>
              <a:t>RAM</a:t>
            </a:r>
            <a:r>
              <a:rPr lang="en-US" sz="2400" dirty="0">
                <a:latin typeface="Times New Roman" pitchFamily="18" charset="0"/>
                <a:cs typeface="Times New Roman" pitchFamily="18" charset="0"/>
              </a:rPr>
              <a:t>                                 :      4 GB (min)</a:t>
            </a:r>
            <a:endParaRPr lang="en-US" sz="2400" b="1" dirty="0">
              <a:latin typeface="Times New Roman" pitchFamily="18" charset="0"/>
              <a:cs typeface="Times New Roman" pitchFamily="18" charset="0"/>
            </a:endParaRPr>
          </a:p>
          <a:p>
            <a:pPr marL="400050" lvl="1" indent="0" algn="just">
              <a:lnSpc>
                <a:spcPct val="150000"/>
              </a:lnSpc>
              <a:buNone/>
            </a:pPr>
            <a:r>
              <a:rPr lang="en-US" sz="2400" b="1" dirty="0">
                <a:latin typeface="Times New Roman" pitchFamily="18" charset="0"/>
                <a:cs typeface="Times New Roman" pitchFamily="18" charset="0"/>
              </a:rPr>
              <a:t>Hard Disk</a:t>
            </a:r>
            <a:r>
              <a:rPr lang="en-US" sz="2400" dirty="0">
                <a:latin typeface="Times New Roman" pitchFamily="18" charset="0"/>
                <a:cs typeface="Times New Roman" pitchFamily="18" charset="0"/>
              </a:rPr>
              <a:t>                         :     20 GB</a:t>
            </a:r>
            <a:endParaRPr lang="en-US" sz="2400" b="1" dirty="0">
              <a:latin typeface="Times New Roman" pitchFamily="18" charset="0"/>
              <a:cs typeface="Times New Roman" pitchFamily="18" charset="0"/>
            </a:endParaRPr>
          </a:p>
          <a:p>
            <a:pPr marL="400050" lvl="1" indent="0" algn="just">
              <a:lnSpc>
                <a:spcPct val="150000"/>
              </a:lnSpc>
              <a:buNone/>
            </a:pPr>
            <a:r>
              <a:rPr lang="en-US" sz="2400" b="1" dirty="0">
                <a:latin typeface="Times New Roman" pitchFamily="18" charset="0"/>
                <a:cs typeface="Times New Roman" pitchFamily="18" charset="0"/>
              </a:rPr>
              <a:t>Key Board</a:t>
            </a:r>
            <a:r>
              <a:rPr lang="en-US" sz="2400" dirty="0">
                <a:latin typeface="Times New Roman" pitchFamily="18" charset="0"/>
                <a:cs typeface="Times New Roman" pitchFamily="18" charset="0"/>
              </a:rPr>
              <a:t>                        :     Standard Windows Keyboard</a:t>
            </a:r>
            <a:endParaRPr lang="en-US" sz="2400" b="1" dirty="0">
              <a:latin typeface="Times New Roman" pitchFamily="18" charset="0"/>
              <a:cs typeface="Times New Roman" pitchFamily="18" charset="0"/>
            </a:endParaRPr>
          </a:p>
          <a:p>
            <a:pPr marL="400050" lvl="1" indent="0" algn="just">
              <a:lnSpc>
                <a:spcPct val="150000"/>
              </a:lnSpc>
              <a:buNone/>
            </a:pPr>
            <a:r>
              <a:rPr lang="en-US" sz="2400" b="1" dirty="0">
                <a:latin typeface="Times New Roman" pitchFamily="18" charset="0"/>
                <a:cs typeface="Times New Roman" pitchFamily="18" charset="0"/>
              </a:rPr>
              <a:t>Mouse    </a:t>
            </a:r>
            <a:r>
              <a:rPr lang="en-US" sz="2400" dirty="0">
                <a:latin typeface="Times New Roman" pitchFamily="18" charset="0"/>
                <a:cs typeface="Times New Roman" pitchFamily="18" charset="0"/>
              </a:rPr>
              <a:t>                           :     Two or Three Button Mouse</a:t>
            </a:r>
            <a:endParaRPr lang="en-US" sz="2400" b="1" dirty="0">
              <a:latin typeface="Times New Roman" pitchFamily="18" charset="0"/>
              <a:cs typeface="Times New Roman" pitchFamily="18" charset="0"/>
            </a:endParaRPr>
          </a:p>
          <a:p>
            <a:pPr marL="400050" lvl="1" indent="0" algn="just">
              <a:lnSpc>
                <a:spcPct val="150000"/>
              </a:lnSpc>
              <a:buNone/>
            </a:pPr>
            <a:r>
              <a:rPr lang="en-US" sz="2400" b="1" dirty="0">
                <a:latin typeface="Times New Roman" pitchFamily="18" charset="0"/>
                <a:cs typeface="Times New Roman" pitchFamily="18" charset="0"/>
              </a:rPr>
              <a:t>Monitor</a:t>
            </a:r>
            <a:r>
              <a:rPr lang="en-US" sz="2400" dirty="0">
                <a:latin typeface="Times New Roman" pitchFamily="18" charset="0"/>
                <a:cs typeface="Times New Roman" pitchFamily="18" charset="0"/>
              </a:rPr>
              <a:t>	                  :     SVGA</a:t>
            </a:r>
          </a:p>
          <a:p>
            <a:pPr marL="400050" lvl="1" indent="0" algn="just">
              <a:lnSpc>
                <a:spcPct val="150000"/>
              </a:lnSpc>
              <a:buNone/>
            </a:pPr>
            <a:r>
              <a:rPr lang="en-US" sz="2400" dirty="0">
                <a:latin typeface="Times New Roman" pitchFamily="18" charset="0"/>
                <a:cs typeface="Times New Roman" pitchFamily="18" charset="0"/>
              </a:rPr>
              <a:t> </a:t>
            </a:r>
          </a:p>
          <a:p>
            <a:endParaRPr lang="en-US" b="1" dirty="0"/>
          </a:p>
        </p:txBody>
      </p:sp>
    </p:spTree>
    <p:extLst>
      <p:ext uri="{BB962C8B-B14F-4D97-AF65-F5344CB8AC3E}">
        <p14:creationId xmlns:p14="http://schemas.microsoft.com/office/powerpoint/2010/main" val="113133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4525963"/>
          </a:xfrm>
        </p:spPr>
        <p:txBody>
          <a:bodyPr>
            <a:normAutofit/>
          </a:bodyPr>
          <a:lstStyle/>
          <a:p>
            <a:r>
              <a:rPr lang="en-US" sz="2000" b="1" u="sng" dirty="0" smtClean="0">
                <a:latin typeface="Times New Roman" pitchFamily="18" charset="0"/>
                <a:cs typeface="Times New Roman" pitchFamily="18" charset="0"/>
              </a:rPr>
              <a:t>S/W System Configuration:-</a:t>
            </a:r>
            <a:endParaRPr lang="en-US" sz="2000" b="1"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400050" lvl="1" indent="0">
              <a:buNone/>
            </a:pPr>
            <a:r>
              <a:rPr lang="en-US" sz="2000" b="1" dirty="0" smtClean="0">
                <a:latin typeface="Times New Roman" pitchFamily="18" charset="0"/>
                <a:cs typeface="Times New Roman" pitchFamily="18" charset="0"/>
              </a:rPr>
              <a:t>Operating System</a:t>
            </a:r>
            <a:r>
              <a:rPr lang="en-US" sz="2000" dirty="0" smtClean="0">
                <a:latin typeface="Times New Roman" pitchFamily="18" charset="0"/>
                <a:cs typeface="Times New Roman" pitchFamily="18" charset="0"/>
              </a:rPr>
              <a:t> 	       :     Windows XP,7,8,10	</a:t>
            </a:r>
            <a:endParaRPr lang="en-US" sz="2000" b="1" dirty="0" smtClean="0">
              <a:latin typeface="Times New Roman" pitchFamily="18" charset="0"/>
              <a:cs typeface="Times New Roman" pitchFamily="18" charset="0"/>
            </a:endParaRPr>
          </a:p>
          <a:p>
            <a:pPr marL="400050" lvl="1" indent="0">
              <a:buNone/>
            </a:pPr>
            <a:r>
              <a:rPr lang="en-US" sz="2000" b="1" dirty="0" smtClean="0">
                <a:latin typeface="Times New Roman" pitchFamily="18" charset="0"/>
                <a:cs typeface="Times New Roman" pitchFamily="18" charset="0"/>
              </a:rPr>
              <a:t>Technology</a:t>
            </a:r>
            <a:r>
              <a:rPr lang="en-US" sz="2000" dirty="0" smtClean="0">
                <a:latin typeface="Times New Roman" pitchFamily="18" charset="0"/>
                <a:cs typeface="Times New Roman" pitchFamily="18" charset="0"/>
              </a:rPr>
              <a:t>                       :  	 Python</a:t>
            </a:r>
            <a:endParaRPr lang="en-US" sz="2000" b="1" dirty="0" smtClean="0">
              <a:latin typeface="Times New Roman" pitchFamily="18" charset="0"/>
              <a:cs typeface="Times New Roman" pitchFamily="18" charset="0"/>
            </a:endParaRPr>
          </a:p>
          <a:p>
            <a:pPr marL="400050" lvl="1" indent="0">
              <a:buNone/>
            </a:pPr>
            <a:r>
              <a:rPr lang="en-US" sz="2000" b="1" dirty="0" smtClean="0">
                <a:latin typeface="Times New Roman" pitchFamily="18" charset="0"/>
                <a:cs typeface="Times New Roman" pitchFamily="18" charset="0"/>
              </a:rPr>
              <a:t>Front End</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Tkinter</a:t>
            </a:r>
            <a:endParaRPr lang="en-US" sz="2000" dirty="0" smtClean="0">
              <a:latin typeface="Times New Roman" pitchFamily="18" charset="0"/>
              <a:cs typeface="Times New Roman" pitchFamily="18" charset="0"/>
            </a:endParaRPr>
          </a:p>
          <a:p>
            <a:pPr marL="400050" lvl="1" indent="0">
              <a:buNone/>
            </a:pPr>
            <a:r>
              <a:rPr lang="en-US" sz="2000" b="1" dirty="0" smtClean="0">
                <a:latin typeface="Times New Roman" pitchFamily="18" charset="0"/>
                <a:cs typeface="Times New Roman" pitchFamily="18" charset="0"/>
              </a:rPr>
              <a:t>IDLE		</a:t>
            </a:r>
            <a:r>
              <a:rPr lang="en-US" sz="2000" dirty="0" smtClean="0">
                <a:latin typeface="Times New Roman" pitchFamily="18" charset="0"/>
                <a:cs typeface="Times New Roman" pitchFamily="18" charset="0"/>
              </a:rPr>
              <a:t>   		       :   	 Python 2.7 or 3.7</a:t>
            </a:r>
          </a:p>
          <a:p>
            <a:pPr marL="400050" lvl="1" indent="0">
              <a:buNone/>
            </a:pPr>
            <a:r>
              <a:rPr lang="en-US" sz="2000" b="1" dirty="0" smtClean="0">
                <a:latin typeface="Times New Roman" pitchFamily="18" charset="0"/>
                <a:cs typeface="Times New Roman" pitchFamily="18" charset="0"/>
              </a:rPr>
              <a:t>Database </a:t>
            </a:r>
            <a:r>
              <a:rPr lang="en-US" sz="2000" dirty="0" smtClean="0">
                <a:latin typeface="Times New Roman" pitchFamily="18" charset="0"/>
                <a:cs typeface="Times New Roman" pitchFamily="18" charset="0"/>
              </a:rPr>
              <a:t>		       :	 MySQL</a:t>
            </a:r>
          </a:p>
          <a:p>
            <a:pPr marL="400050" lvl="1" indent="0">
              <a:buNone/>
            </a:pPr>
            <a:endParaRPr lang="en-US" dirty="0" smtClean="0"/>
          </a:p>
          <a:p>
            <a:endParaRPr lang="en-US" dirty="0"/>
          </a:p>
        </p:txBody>
      </p:sp>
    </p:spTree>
    <p:extLst>
      <p:ext uri="{BB962C8B-B14F-4D97-AF65-F5344CB8AC3E}">
        <p14:creationId xmlns:p14="http://schemas.microsoft.com/office/powerpoint/2010/main" val="3737543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3100" b="1" dirty="0" smtClean="0">
                <a:latin typeface="Times New Roman" pitchFamily="18" charset="0"/>
                <a:cs typeface="Times New Roman" pitchFamily="18" charset="0"/>
              </a:rPr>
              <a:t>METHODOLOGY</a:t>
            </a: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lgn="just">
              <a:lnSpc>
                <a:spcPct val="150000"/>
              </a:lnSpc>
              <a:buNone/>
            </a:pPr>
            <a:r>
              <a:rPr lang="en-US" sz="2000" b="1" dirty="0" smtClean="0">
                <a:latin typeface="Times New Roman" pitchFamily="18" charset="0"/>
                <a:cs typeface="Times New Roman" pitchFamily="18" charset="0"/>
              </a:rPr>
              <a:t>List of Algorithms:</a:t>
            </a:r>
          </a:p>
          <a:p>
            <a:pPr marL="514350" indent="-514350" algn="just">
              <a:lnSpc>
                <a:spcPct val="150000"/>
              </a:lnSpc>
              <a:buFont typeface="+mj-lt"/>
              <a:buAutoNum type="arabicPeriod"/>
            </a:pPr>
            <a:r>
              <a:rPr lang="en-US" sz="2000" b="1" dirty="0" smtClean="0">
                <a:latin typeface="Times New Roman" pitchFamily="18" charset="0"/>
                <a:cs typeface="Times New Roman" pitchFamily="18" charset="0"/>
              </a:rPr>
              <a:t>KNN</a:t>
            </a:r>
          </a:p>
          <a:p>
            <a:pPr marL="514350" indent="-514350" algn="just">
              <a:lnSpc>
                <a:spcPct val="150000"/>
              </a:lnSpc>
              <a:buFont typeface="+mj-lt"/>
              <a:buAutoNum type="arabicPeriod"/>
            </a:pPr>
            <a:r>
              <a:rPr lang="en-US" sz="2000" b="1" dirty="0" smtClean="0">
                <a:latin typeface="Times New Roman" pitchFamily="18" charset="0"/>
                <a:cs typeface="Times New Roman" pitchFamily="18" charset="0"/>
              </a:rPr>
              <a:t>SVM</a:t>
            </a:r>
          </a:p>
          <a:p>
            <a:pPr marL="514350" indent="-514350" algn="just">
              <a:lnSpc>
                <a:spcPct val="150000"/>
              </a:lnSpc>
              <a:buFont typeface="+mj-lt"/>
              <a:buAutoNum type="arabicPeriod"/>
            </a:pPr>
            <a:r>
              <a:rPr lang="en-US" sz="2000" b="1" dirty="0" smtClean="0">
                <a:latin typeface="Times New Roman" pitchFamily="18" charset="0"/>
                <a:cs typeface="Times New Roman" pitchFamily="18" charset="0"/>
              </a:rPr>
              <a:t>Random Forest</a:t>
            </a:r>
          </a:p>
          <a:p>
            <a:pPr marL="514350" indent="-514350" algn="just">
              <a:lnSpc>
                <a:spcPct val="150000"/>
              </a:lnSpc>
              <a:buFont typeface="+mj-lt"/>
              <a:buAutoNum type="arabicPeriod"/>
            </a:pPr>
            <a:r>
              <a:rPr lang="en-US" sz="2000" b="1" dirty="0" smtClean="0">
                <a:latin typeface="Times New Roman" pitchFamily="18" charset="0"/>
                <a:cs typeface="Times New Roman" pitchFamily="18" charset="0"/>
              </a:rPr>
              <a:t>Naïve Bays</a:t>
            </a:r>
          </a:p>
          <a:p>
            <a:pPr marL="0" indent="0" algn="just">
              <a:lnSpc>
                <a:spcPct val="150000"/>
              </a:lnSpc>
              <a:buNone/>
            </a:pPr>
            <a:r>
              <a:rPr lang="en-US" sz="2000" b="1" dirty="0" smtClean="0">
                <a:latin typeface="Times New Roman" pitchFamily="18" charset="0"/>
                <a:cs typeface="Times New Roman" pitchFamily="18" charset="0"/>
              </a:rPr>
              <a:t>List of Modules:</a:t>
            </a:r>
          </a:p>
          <a:p>
            <a:pPr marL="457200" indent="-457200" algn="just">
              <a:lnSpc>
                <a:spcPct val="150000"/>
              </a:lnSpc>
              <a:buFont typeface="+mj-lt"/>
              <a:buAutoNum type="arabicPeriod"/>
            </a:pPr>
            <a:r>
              <a:rPr lang="en-US" sz="2000" b="1" dirty="0" smtClean="0">
                <a:latin typeface="Times New Roman" pitchFamily="18" charset="0"/>
                <a:cs typeface="Times New Roman" pitchFamily="18" charset="0"/>
              </a:rPr>
              <a:t>Registration Module</a:t>
            </a:r>
          </a:p>
          <a:p>
            <a:pPr marL="457200" indent="-457200" algn="just">
              <a:lnSpc>
                <a:spcPct val="150000"/>
              </a:lnSpc>
              <a:buFont typeface="+mj-lt"/>
              <a:buAutoNum type="arabicPeriod"/>
            </a:pPr>
            <a:r>
              <a:rPr lang="en-US" sz="2000" b="1" dirty="0" smtClean="0">
                <a:latin typeface="Times New Roman" pitchFamily="18" charset="0"/>
                <a:cs typeface="Times New Roman" pitchFamily="18" charset="0"/>
              </a:rPr>
              <a:t>Login Module</a:t>
            </a:r>
          </a:p>
          <a:p>
            <a:pPr marL="457200" indent="-457200" algn="just">
              <a:lnSpc>
                <a:spcPct val="150000"/>
              </a:lnSpc>
              <a:buFont typeface="+mj-lt"/>
              <a:buAutoNum type="arabicPeriod"/>
            </a:pPr>
            <a:r>
              <a:rPr lang="en-US" sz="2000" b="1" dirty="0" smtClean="0">
                <a:latin typeface="Times New Roman" pitchFamily="18" charset="0"/>
                <a:cs typeface="Times New Roman" pitchFamily="18" charset="0"/>
              </a:rPr>
              <a:t>Prediction Module</a:t>
            </a:r>
          </a:p>
          <a:p>
            <a:pPr marL="457200" indent="-457200" algn="just">
              <a:lnSpc>
                <a:spcPct val="150000"/>
              </a:lnSpc>
              <a:buFont typeface="+mj-lt"/>
              <a:buAutoNum type="arabicPeriod"/>
            </a:pPr>
            <a:endParaRPr lang="en-US" sz="2000" b="1" dirty="0" smtClean="0">
              <a:latin typeface="Times New Roman" pitchFamily="18" charset="0"/>
              <a:cs typeface="Times New Roman" pitchFamily="18" charset="0"/>
            </a:endParaRPr>
          </a:p>
          <a:p>
            <a:pPr marL="514350" indent="-514350">
              <a:buFont typeface="+mj-lt"/>
              <a:buAutoNum type="arabicPeriod"/>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2675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b="1" u="sng" dirty="0" smtClean="0">
                <a:latin typeface="Times New Roman" pitchFamily="18" charset="0"/>
                <a:cs typeface="Times New Roman" pitchFamily="18" charset="0"/>
              </a:rPr>
              <a:t/>
            </a:r>
            <a:br>
              <a:rPr lang="en-US" sz="2800" b="1" u="sng" dirty="0" smtClean="0">
                <a:latin typeface="Times New Roman" pitchFamily="18" charset="0"/>
                <a:cs typeface="Times New Roman" pitchFamily="18" charset="0"/>
              </a:rPr>
            </a:br>
            <a:r>
              <a:rPr lang="en-US" sz="2800" b="1" u="sng" dirty="0">
                <a:latin typeface="Times New Roman" pitchFamily="18" charset="0"/>
                <a:cs typeface="Times New Roman" pitchFamily="18" charset="0"/>
              </a:rPr>
              <a:t/>
            </a:r>
            <a:br>
              <a:rPr lang="en-US" sz="2800" b="1" u="sng" dirty="0">
                <a:latin typeface="Times New Roman" pitchFamily="18" charset="0"/>
                <a:cs typeface="Times New Roman" pitchFamily="18" charset="0"/>
              </a:rPr>
            </a:br>
            <a:r>
              <a:rPr lang="en-US" sz="3100" b="1" dirty="0" smtClean="0">
                <a:latin typeface="Times New Roman" pitchFamily="18" charset="0"/>
                <a:cs typeface="Times New Roman" pitchFamily="18" charset="0"/>
              </a:rPr>
              <a:t>SYSTEM </a:t>
            </a:r>
            <a:r>
              <a:rPr lang="en-US" sz="3100" b="1" dirty="0">
                <a:latin typeface="Times New Roman" pitchFamily="18" charset="0"/>
                <a:cs typeface="Times New Roman" pitchFamily="18" charset="0"/>
              </a:rPr>
              <a:t>ARCHITECTURE</a:t>
            </a: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pic>
        <p:nvPicPr>
          <p:cNvPr id="4" name="Content Placeholder 3" descr="architecture.png"/>
          <p:cNvPicPr>
            <a:picLocks noGrp="1"/>
          </p:cNvPicPr>
          <p:nvPr>
            <p:ph idx="1"/>
          </p:nvPr>
        </p:nvPicPr>
        <p:blipFill>
          <a:blip r:embed="rId2" cstate="print"/>
          <a:stretch>
            <a:fillRect/>
          </a:stretch>
        </p:blipFill>
        <p:spPr>
          <a:xfrm>
            <a:off x="381000" y="1719756"/>
            <a:ext cx="8001532" cy="4681043"/>
          </a:xfrm>
          <a:prstGeom prst="rect">
            <a:avLst/>
          </a:prstGeom>
        </p:spPr>
      </p:pic>
    </p:spTree>
    <p:extLst>
      <p:ext uri="{BB962C8B-B14F-4D97-AF65-F5344CB8AC3E}">
        <p14:creationId xmlns:p14="http://schemas.microsoft.com/office/powerpoint/2010/main" val="3074082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sz="3100" b="1" dirty="0" smtClean="0">
                <a:latin typeface="Times New Roman" pitchFamily="18" charset="0"/>
                <a:cs typeface="Times New Roman" pitchFamily="18" charset="0"/>
              </a:rPr>
              <a:t>CONCLUSION</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paper has examined the performance of Random Forest model. A real-life B2C dataset on credit card transactions is used in our experiment. Although Random Forest obtains good results on small set data, there are still some problems such as imbalanced data. Our future work will focus on solving these problems. The algorithm of random forest itself should be improved. For example, the voting mechanism assumes that each of base classifiers has equal weight, but some of them may be more important than others. Therefore, we also try to make some improvement for this algorithm.</a:t>
            </a:r>
          </a:p>
          <a:p>
            <a:endParaRPr lang="en-US" dirty="0"/>
          </a:p>
          <a:p>
            <a:pPr marL="0" indent="0">
              <a:buNone/>
            </a:pPr>
            <a:endParaRPr lang="en-US" dirty="0"/>
          </a:p>
        </p:txBody>
      </p:sp>
    </p:spTree>
    <p:extLst>
      <p:ext uri="{BB962C8B-B14F-4D97-AF65-F5344CB8AC3E}">
        <p14:creationId xmlns:p14="http://schemas.microsoft.com/office/powerpoint/2010/main" val="170084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b="1" u="sng" dirty="0" smtClean="0">
                <a:latin typeface="Times New Roman" pitchFamily="18" charset="0"/>
                <a:cs typeface="Times New Roman" pitchFamily="18" charset="0"/>
              </a:rPr>
              <a:t/>
            </a:r>
            <a:br>
              <a:rPr lang="en-US" sz="2800" b="1" u="sng" dirty="0" smtClean="0">
                <a:latin typeface="Times New Roman" pitchFamily="18" charset="0"/>
                <a:cs typeface="Times New Roman" pitchFamily="18" charset="0"/>
              </a:rPr>
            </a:br>
            <a:r>
              <a:rPr lang="en-US" sz="2800" b="1" u="sng" dirty="0">
                <a:latin typeface="Times New Roman" pitchFamily="18" charset="0"/>
                <a:cs typeface="Times New Roman" pitchFamily="18" charset="0"/>
              </a:rPr>
              <a:t/>
            </a:r>
            <a:br>
              <a:rPr lang="en-US" sz="2800" b="1" u="sng" dirty="0">
                <a:latin typeface="Times New Roman" pitchFamily="18" charset="0"/>
                <a:cs typeface="Times New Roman" pitchFamily="18" charset="0"/>
              </a:rPr>
            </a:br>
            <a:r>
              <a:rPr lang="en-US" sz="3100" b="1" dirty="0" smtClean="0">
                <a:latin typeface="Times New Roman" pitchFamily="18" charset="0"/>
                <a:cs typeface="Times New Roman" pitchFamily="18" charset="0"/>
              </a:rPr>
              <a:t>ABSTRACT</a:t>
            </a: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a:latin typeface="Times New Roman" pitchFamily="18" charset="0"/>
                <a:cs typeface="Times New Roman" pitchFamily="18" charset="0"/>
              </a:rPr>
              <a:t>Credit card fraud events take place frequently and then result in huge financial losses.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Criminals </a:t>
            </a:r>
            <a:r>
              <a:rPr lang="en-US" sz="2000" dirty="0">
                <a:latin typeface="Times New Roman" pitchFamily="18" charset="0"/>
                <a:cs typeface="Times New Roman" pitchFamily="18" charset="0"/>
              </a:rPr>
              <a:t>can use some technologies such as Trojan or Phishing to steal the information of other people’s credit cards. Therefore, an effective fraud detection method is important since it can identify a fraud in time when</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 criminal uses a stolen card to consume</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One method is to</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make full use of the historical transaction data including normal</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transactions and fraud ones to obtain normal/fraud </a:t>
            </a:r>
            <a:r>
              <a:rPr lang="en-US" sz="2000" dirty="0" smtClean="0">
                <a:latin typeface="Times New Roman" pitchFamily="18" charset="0"/>
                <a:cs typeface="Times New Roman" pitchFamily="18" charset="0"/>
              </a:rPr>
              <a:t>behavior--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96427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200" y="2971800"/>
            <a:ext cx="2438400" cy="838200"/>
          </a:xfrm>
        </p:spPr>
        <p:txBody>
          <a:bodyPr>
            <a:normAutofit fontScale="92500"/>
          </a:bodyPr>
          <a:lstStyle/>
          <a:p>
            <a:pPr marL="0" indent="0">
              <a:buNone/>
            </a:pPr>
            <a:r>
              <a:rPr lang="en-US" sz="4000" b="1" dirty="0" smtClean="0">
                <a:latin typeface="Times New Roman" pitchFamily="18" charset="0"/>
                <a:cs typeface="Times New Roman" pitchFamily="18" charset="0"/>
              </a:rPr>
              <a:t>Thank you</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50485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400050" lvl="1" indent="0" algn="just">
              <a:lnSpc>
                <a:spcPct val="150000"/>
              </a:lnSpc>
              <a:buNone/>
            </a:pPr>
            <a:r>
              <a:rPr lang="en-US" sz="2000" dirty="0" smtClean="0">
                <a:latin typeface="Times New Roman" pitchFamily="18" charset="0"/>
                <a:cs typeface="Times New Roman" pitchFamily="18" charset="0"/>
              </a:rPr>
              <a:t>--features based on machine learning techniques, and then utilize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these features to check if a transaction is fraud or not.</a:t>
            </a:r>
          </a:p>
          <a:p>
            <a:pPr algn="just">
              <a:lnSpc>
                <a:spcPct val="150000"/>
              </a:lnSpc>
            </a:pPr>
            <a:r>
              <a:rPr lang="en-US" sz="2000" dirty="0" smtClean="0">
                <a:latin typeface="Times New Roman" pitchFamily="18" charset="0"/>
                <a:cs typeface="Times New Roman" pitchFamily="18" charset="0"/>
              </a:rPr>
              <a:t> In</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this paper, Random Forest is used to train the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behavior features of normal and abnormal transactions. We analyze the performance on credit</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fraud detection. The data used in our experiments come from</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 e-commerce company in China.</a:t>
            </a:r>
          </a:p>
          <a:p>
            <a:pPr marL="0" indent="0">
              <a:buNone/>
            </a:pPr>
            <a:endParaRPr lang="en-US" sz="2000" dirty="0"/>
          </a:p>
        </p:txBody>
      </p:sp>
    </p:spTree>
    <p:extLst>
      <p:ext uri="{BB962C8B-B14F-4D97-AF65-F5344CB8AC3E}">
        <p14:creationId xmlns:p14="http://schemas.microsoft.com/office/powerpoint/2010/main" val="233818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1570038"/>
          </a:xfrm>
        </p:spPr>
        <p:txBody>
          <a:bodyPr>
            <a:normAutofit fontScale="90000"/>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3100" b="1" dirty="0">
                <a:latin typeface="Times New Roman" pitchFamily="18" charset="0"/>
                <a:cs typeface="Times New Roman" pitchFamily="18" charset="0"/>
              </a:rPr>
              <a:t/>
            </a:r>
            <a:br>
              <a:rPr lang="en-US" sz="3100" b="1" dirty="0">
                <a:latin typeface="Times New Roman" pitchFamily="18" charset="0"/>
                <a:cs typeface="Times New Roman" pitchFamily="18" charset="0"/>
              </a:rPr>
            </a:br>
            <a:r>
              <a:rPr lang="en-US" sz="3100" b="1" dirty="0" smtClean="0">
                <a:latin typeface="Times New Roman" pitchFamily="18" charset="0"/>
                <a:cs typeface="Times New Roman" pitchFamily="18" charset="0"/>
              </a:rPr>
              <a:t>INTRODUCTION</a:t>
            </a: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a:xfrm>
            <a:off x="19594" y="1600200"/>
            <a:ext cx="9220200" cy="5638800"/>
          </a:xfrm>
        </p:spPr>
        <p:txBody>
          <a:bodyPr>
            <a:normAutofit/>
          </a:bodyPr>
          <a:lstStyle/>
          <a:p>
            <a:pPr algn="just">
              <a:lnSpc>
                <a:spcPct val="150000"/>
              </a:lnSpc>
            </a:pPr>
            <a:r>
              <a:rPr lang="en-US" sz="2000" dirty="0">
                <a:latin typeface="Times New Roman" pitchFamily="18" charset="0"/>
                <a:cs typeface="Times New Roman" pitchFamily="18" charset="0"/>
              </a:rPr>
              <a:t>Credit cards are widely used due to the popularization of ecommerce and the development of mobile intelligent devices.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Credit </a:t>
            </a:r>
            <a:r>
              <a:rPr lang="en-US" sz="2000" dirty="0">
                <a:latin typeface="Times New Roman" pitchFamily="18" charset="0"/>
                <a:cs typeface="Times New Roman" pitchFamily="18" charset="0"/>
              </a:rPr>
              <a:t>card has made an online transaction easier and more convenient. However, there is a growing trend of transaction frauds resulting in a great losses of money every year</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It is estimated that losses are increased yearly at double digit rates by 2020. Since the physical card is not needed in the online transaction environment and the card’s information is enough to complete a payment, it is easier to conduct a fraud than before</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60498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lnSpc>
                <a:spcPct val="150000"/>
              </a:lnSpc>
            </a:pPr>
            <a:r>
              <a:rPr lang="en-US" dirty="0" smtClean="0"/>
              <a:t> </a:t>
            </a:r>
            <a:r>
              <a:rPr lang="en-US" sz="2200" dirty="0" smtClean="0">
                <a:latin typeface="Times New Roman" pitchFamily="18" charset="0"/>
                <a:cs typeface="Times New Roman" pitchFamily="18" charset="0"/>
              </a:rPr>
              <a:t>Transaction fraud has become a top barrier to the development of e-commerce and has a dramatic influence on the economy. Hence, fraud detection is essential and necessary.</a:t>
            </a:r>
          </a:p>
          <a:p>
            <a:pPr algn="just">
              <a:lnSpc>
                <a:spcPct val="150000"/>
              </a:lnSpc>
            </a:pPr>
            <a:r>
              <a:rPr lang="en-US" sz="2200" dirty="0" smtClean="0">
                <a:latin typeface="Times New Roman" pitchFamily="18" charset="0"/>
                <a:cs typeface="Times New Roman" pitchFamily="18" charset="0"/>
              </a:rPr>
              <a:t> Fraud detection is a process of monitoring the transaction behavior of a cardholder in order to detect whether an incoming transaction is done by the cardholder or others. </a:t>
            </a:r>
          </a:p>
          <a:p>
            <a:pPr algn="just">
              <a:lnSpc>
                <a:spcPct val="150000"/>
              </a:lnSpc>
            </a:pPr>
            <a:r>
              <a:rPr lang="en-US" sz="2200" dirty="0" smtClean="0">
                <a:latin typeface="Times New Roman" pitchFamily="18" charset="0"/>
                <a:cs typeface="Times New Roman" pitchFamily="18" charset="0"/>
              </a:rPr>
              <a:t>Generally, there are two kinds of methods for fraud detection: misuse detection and anomaly detection. Misuse detection uses classification methods to determine whether an incoming transaction is fraud or not. Usually, such an approach has to know about the existing types of fraud to make models by learning the various fraud patterns.</a:t>
            </a:r>
          </a:p>
          <a:p>
            <a:pPr algn="just">
              <a:lnSpc>
                <a:spcPct val="150000"/>
              </a:lnSpc>
            </a:pPr>
            <a:endParaRPr lang="en-US" sz="2200"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69747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algn="just">
              <a:lnSpc>
                <a:spcPct val="150000"/>
              </a:lnSpc>
            </a:pPr>
            <a:r>
              <a:rPr lang="en-US" sz="2000" dirty="0" smtClean="0">
                <a:latin typeface="Times New Roman" pitchFamily="18" charset="0"/>
                <a:cs typeface="Times New Roman" pitchFamily="18" charset="0"/>
              </a:rPr>
              <a:t>Anomaly detection is to build the profile of normal transaction behavior of a cardholder based on his/her historical transaction data, and decide a newly transaction as a potential fraud if it deviates from the normal transaction behavior. </a:t>
            </a:r>
          </a:p>
          <a:p>
            <a:pPr algn="just">
              <a:lnSpc>
                <a:spcPct val="150000"/>
              </a:lnSpc>
            </a:pPr>
            <a:r>
              <a:rPr lang="en-US" sz="2000" dirty="0" smtClean="0">
                <a:latin typeface="Times New Roman" pitchFamily="18" charset="0"/>
                <a:cs typeface="Times New Roman" pitchFamily="18" charset="0"/>
              </a:rPr>
              <a:t>However, an anomaly detection method needs enough successive sample data to characterize the normal transaction behavior of a cardholder.</a:t>
            </a:r>
          </a:p>
          <a:p>
            <a:pPr algn="just">
              <a:lnSpc>
                <a:spcPct val="150000"/>
              </a:lnSpc>
            </a:pPr>
            <a:r>
              <a:rPr lang="en-US" sz="2000" dirty="0" smtClean="0">
                <a:latin typeface="Times New Roman" pitchFamily="18" charset="0"/>
                <a:cs typeface="Times New Roman" pitchFamily="18" charset="0"/>
              </a:rPr>
              <a:t> This paper is about misuse method. We use random forest to train the normal and fraud behavior features. Random forest is a classification algorithm based on the votes of all base classifiers. </a:t>
            </a:r>
          </a:p>
          <a:p>
            <a:pPr marL="0" indent="0" algn="just">
              <a:lnSpc>
                <a:spcPct val="150000"/>
              </a:lnSpc>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14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467600" cy="5364163"/>
          </a:xfrm>
        </p:spPr>
        <p:txBody>
          <a:bodyPr>
            <a:normAutofit/>
          </a:bodyPr>
          <a:lstStyle/>
          <a:p>
            <a:pPr marL="0" indent="0" algn="just">
              <a:lnSpc>
                <a:spcPct val="150000"/>
              </a:lnSpc>
              <a:buNone/>
            </a:pPr>
            <a:r>
              <a:rPr lang="en-US" sz="1800" dirty="0" smtClean="0">
                <a:latin typeface="Times New Roman" pitchFamily="18" charset="0"/>
                <a:cs typeface="Times New Roman" pitchFamily="18" charset="0"/>
              </a:rPr>
              <a:t>The major contributions of this paper are summarized as follows. </a:t>
            </a:r>
          </a:p>
          <a:p>
            <a:pPr marL="0" indent="0" algn="just">
              <a:lnSpc>
                <a:spcPct val="150000"/>
              </a:lnSpc>
              <a:buNone/>
            </a:pPr>
            <a:r>
              <a:rPr lang="en-US" sz="1800" dirty="0" smtClean="0">
                <a:latin typeface="Times New Roman" pitchFamily="18" charset="0"/>
                <a:cs typeface="Times New Roman" pitchFamily="18" charset="0"/>
              </a:rPr>
              <a:t>1) To deal with normal/fraud detection problem, the Random Forest algorithm is used to train the normal/fraud behavior features. </a:t>
            </a:r>
          </a:p>
          <a:p>
            <a:pPr marL="0" indent="0" algn="just">
              <a:lnSpc>
                <a:spcPct val="150000"/>
              </a:lnSpc>
              <a:buNone/>
            </a:pPr>
            <a:r>
              <a:rPr lang="en-US" sz="1800" dirty="0" smtClean="0">
                <a:latin typeface="Times New Roman" pitchFamily="18" charset="0"/>
                <a:cs typeface="Times New Roman" pitchFamily="18" charset="0"/>
              </a:rPr>
              <a:t>2) From the result of experiments, some conclusions are made which would be helpful for future work.</a:t>
            </a:r>
          </a:p>
          <a:p>
            <a:pPr marL="0" indent="0" algn="just">
              <a:lnSpc>
                <a:spcPct val="150000"/>
              </a:lnSpc>
              <a:buNone/>
            </a:pPr>
            <a:r>
              <a:rPr lang="en-US" sz="1800" dirty="0" smtClean="0">
                <a:latin typeface="Times New Roman" pitchFamily="18" charset="0"/>
                <a:cs typeface="Times New Roman" pitchFamily="18" charset="0"/>
              </a:rPr>
              <a:t> </a:t>
            </a:r>
          </a:p>
          <a:p>
            <a:endParaRPr lang="en-US" sz="1800" dirty="0"/>
          </a:p>
        </p:txBody>
      </p:sp>
    </p:spTree>
    <p:extLst>
      <p:ext uri="{BB962C8B-B14F-4D97-AF65-F5344CB8AC3E}">
        <p14:creationId xmlns:p14="http://schemas.microsoft.com/office/powerpoint/2010/main" val="82677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1143000"/>
          </a:xfrm>
        </p:spPr>
        <p:txBody>
          <a:bodyPr>
            <a:normAutofit fontScale="90000"/>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3100" b="1" dirty="0" smtClean="0">
                <a:latin typeface="Times New Roman" pitchFamily="18" charset="0"/>
                <a:cs typeface="Times New Roman" pitchFamily="18" charset="0"/>
              </a:rPr>
              <a:t>LITERATURE </a:t>
            </a:r>
            <a:r>
              <a:rPr lang="en-US" sz="3100" b="1" dirty="0">
                <a:latin typeface="Times New Roman" pitchFamily="18" charset="0"/>
                <a:cs typeface="Times New Roman" pitchFamily="18" charset="0"/>
              </a:rPr>
              <a:t>SURVEY</a:t>
            </a: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1066800"/>
            <a:ext cx="7848600" cy="4572000"/>
          </a:xfrm>
        </p:spPr>
        <p:txBody>
          <a:bodyPr>
            <a:noAutofit/>
          </a:bodyPr>
          <a:lstStyle/>
          <a:p>
            <a:pPr marL="457200" indent="-457200" algn="just">
              <a:lnSpc>
                <a:spcPct val="150000"/>
              </a:lnSpc>
              <a:buAutoNum type="arabicPeriod"/>
            </a:pPr>
            <a:r>
              <a:rPr lang="en-US" sz="1800" b="1" dirty="0" smtClean="0">
                <a:latin typeface="Times New Roman" pitchFamily="18" charset="0"/>
                <a:ea typeface="Tahoma" pitchFamily="34" charset="0"/>
                <a:cs typeface="Times New Roman" pitchFamily="18" charset="0"/>
              </a:rPr>
              <a:t>A </a:t>
            </a:r>
            <a:r>
              <a:rPr lang="en-US" sz="1800" b="1" dirty="0">
                <a:latin typeface="Times New Roman" pitchFamily="18" charset="0"/>
                <a:ea typeface="Tahoma" pitchFamily="34" charset="0"/>
                <a:cs typeface="Times New Roman" pitchFamily="18" charset="0"/>
              </a:rPr>
              <a:t>New Framework for Credit Card Transactions Involving Mutual Authentication between Cardholder and </a:t>
            </a:r>
            <a:r>
              <a:rPr lang="en-US" sz="1800" b="1" dirty="0" smtClean="0">
                <a:latin typeface="Times New Roman" pitchFamily="18" charset="0"/>
                <a:ea typeface="Tahoma" pitchFamily="34" charset="0"/>
                <a:cs typeface="Times New Roman" pitchFamily="18" charset="0"/>
              </a:rPr>
              <a:t>Merchant</a:t>
            </a:r>
            <a:endParaRPr lang="en-US" sz="1800" b="1" dirty="0">
              <a:latin typeface="Times New Roman" pitchFamily="18" charset="0"/>
              <a:ea typeface="Tahoma" pitchFamily="34" charset="0"/>
              <a:cs typeface="Times New Roman" pitchFamily="18" charset="0"/>
            </a:endParaRPr>
          </a:p>
          <a:p>
            <a:pPr marL="0" indent="0" algn="just">
              <a:lnSpc>
                <a:spcPct val="150000"/>
              </a:lnSpc>
              <a:buNone/>
            </a:pPr>
            <a:r>
              <a:rPr lang="en-US" sz="1800" dirty="0">
                <a:latin typeface="Times New Roman" pitchFamily="18" charset="0"/>
                <a:ea typeface="Tahoma" pitchFamily="34" charset="0"/>
                <a:cs typeface="Times New Roman" pitchFamily="18" charset="0"/>
              </a:rPr>
              <a:t>Electronic Commerce (e-Commerce) and ease in the onsite transactions have led to the exponential growth in the acceptance of credit cards among consumers of all the </a:t>
            </a:r>
            <a:r>
              <a:rPr lang="en-US" sz="1800" dirty="0" smtClean="0">
                <a:latin typeface="Times New Roman" pitchFamily="18" charset="0"/>
                <a:ea typeface="Tahoma" pitchFamily="34" charset="0"/>
                <a:cs typeface="Times New Roman" pitchFamily="18" charset="0"/>
              </a:rPr>
              <a:t>sections. In </a:t>
            </a:r>
            <a:r>
              <a:rPr lang="en-US" sz="1800" dirty="0">
                <a:latin typeface="Times New Roman" pitchFamily="18" charset="0"/>
                <a:ea typeface="Tahoma" pitchFamily="34" charset="0"/>
                <a:cs typeface="Times New Roman" pitchFamily="18" charset="0"/>
              </a:rPr>
              <a:t>this paper, we discuss and analyze the current developments in online authentication procedures including biometrics, one-time-password systems and use of mobile device and Public Switched Telephone Network for cardholder authentication. Then we propose a complete new framework for both onsite and online (Internet shopping) credit card transactions. </a:t>
            </a:r>
            <a:r>
              <a:rPr lang="en-US" sz="1800" dirty="0">
                <a:latin typeface="Times New Roman" pitchFamily="18" charset="0"/>
                <a:cs typeface="Times New Roman" pitchFamily="18" charset="0"/>
              </a:rPr>
              <a:t>This framework is more secure, robust, enhances user privacy and does not involve the deployment of special hardware systems at the customer's site.</a:t>
            </a:r>
          </a:p>
          <a:p>
            <a:pPr marL="0" indent="0" algn="just">
              <a:lnSpc>
                <a:spcPct val="150000"/>
              </a:lnSpc>
              <a:buNone/>
            </a:pPr>
            <a:endParaRPr lang="en-US" sz="18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218059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066800"/>
            <a:ext cx="7086600" cy="5592763"/>
          </a:xfrm>
        </p:spPr>
        <p:txBody>
          <a:bodyPr>
            <a:normAutofit/>
          </a:bodyPr>
          <a:lstStyle/>
          <a:p>
            <a:pPr marL="0" indent="0" algn="just">
              <a:buNone/>
            </a:pPr>
            <a:r>
              <a:rPr lang="en-US" sz="1800" b="1" dirty="0">
                <a:latin typeface="Times New Roman" pitchFamily="18" charset="0"/>
                <a:cs typeface="Times New Roman" pitchFamily="18" charset="0"/>
              </a:rPr>
              <a:t>2. Random forest for credit card fraud </a:t>
            </a:r>
            <a:r>
              <a:rPr lang="en-US" sz="1800" b="1" dirty="0" smtClean="0">
                <a:latin typeface="Times New Roman" pitchFamily="18" charset="0"/>
                <a:cs typeface="Times New Roman" pitchFamily="18" charset="0"/>
              </a:rPr>
              <a:t>detection</a:t>
            </a:r>
          </a:p>
          <a:p>
            <a:pPr marL="0" indent="0" algn="just">
              <a:buNone/>
            </a:pPr>
            <a:endParaRPr lang="en-US" sz="1800"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Credit card fraud events take place frequently and then result in huge financial losses. Criminals can use some technologies such as Trojan or Phishing to steal the information of other people's credit cards. </a:t>
            </a:r>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this paper, two kinds of random forests are used to train the behavior features of normal and abnormal transactions. We make a comparison of the two random forests which are different in their base classifiers, and analyze their performance on credit fraud detection. The data used in our experiments come from an e-commerce company in China.</a:t>
            </a:r>
          </a:p>
          <a:p>
            <a:pPr marL="0" indent="0" algn="just">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614567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1302</Words>
  <Application>Microsoft Office PowerPoint</Application>
  <PresentationFormat>On-screen Show (4:3)</PresentationFormat>
  <Paragraphs>78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RANDOM FOREST FOR CREDIT CARD FRAUD DETECTION </vt:lpstr>
      <vt:lpstr>  ABSTRACT </vt:lpstr>
      <vt:lpstr>PowerPoint Presentation</vt:lpstr>
      <vt:lpstr>  INTRODUCTION </vt:lpstr>
      <vt:lpstr>PowerPoint Presentation</vt:lpstr>
      <vt:lpstr>PowerPoint Presentation</vt:lpstr>
      <vt:lpstr>PowerPoint Presentation</vt:lpstr>
      <vt:lpstr>  LITERATURE SURVEY </vt:lpstr>
      <vt:lpstr>PowerPoint Presentation</vt:lpstr>
      <vt:lpstr>PowerPoint Presentation</vt:lpstr>
      <vt:lpstr>   EXHISTING SYSTEM    </vt:lpstr>
      <vt:lpstr>  PROBLEM STATEMENT </vt:lpstr>
      <vt:lpstr>  OBJECTIVES </vt:lpstr>
      <vt:lpstr>  PROPOSED SYSTEM </vt:lpstr>
      <vt:lpstr>     HARDWARE &amp; SOFTWARE REQUIRMENT     </vt:lpstr>
      <vt:lpstr>PowerPoint Presentation</vt:lpstr>
      <vt:lpstr>  METHODOLOGY </vt:lpstr>
      <vt:lpstr>  SYSTEM ARCHITECTURE </vt:lpstr>
      <vt:lpstr> 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dc:creator>
  <cp:lastModifiedBy>knowx1</cp:lastModifiedBy>
  <cp:revision>46</cp:revision>
  <dcterms:created xsi:type="dcterms:W3CDTF">2019-10-31T00:54:34Z</dcterms:created>
  <dcterms:modified xsi:type="dcterms:W3CDTF">2019-11-21T18:01:42Z</dcterms:modified>
</cp:coreProperties>
</file>