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63" r:id="rId3"/>
    <p:sldId id="265" r:id="rId4"/>
    <p:sldId id="264" r:id="rId5"/>
    <p:sldId id="262" r:id="rId6"/>
    <p:sldId id="261" r:id="rId7"/>
    <p:sldId id="286" r:id="rId8"/>
    <p:sldId id="288" r:id="rId9"/>
    <p:sldId id="289" r:id="rId10"/>
    <p:sldId id="290" r:id="rId11"/>
    <p:sldId id="267" r:id="rId12"/>
    <p:sldId id="260" r:id="rId13"/>
    <p:sldId id="269" r:id="rId14"/>
    <p:sldId id="272" r:id="rId15"/>
    <p:sldId id="284" r:id="rId16"/>
    <p:sldId id="276" r:id="rId17"/>
    <p:sldId id="277" r:id="rId18"/>
    <p:sldId id="279" r:id="rId19"/>
    <p:sldId id="280" r:id="rId20"/>
    <p:sldId id="292" r:id="rId21"/>
    <p:sldId id="291" r:id="rId22"/>
    <p:sldId id="282" r:id="rId23"/>
    <p:sldId id="283" r:id="rId24"/>
    <p:sldId id="293" r:id="rId25"/>
    <p:sldId id="294" r:id="rId26"/>
    <p:sldId id="285" r:id="rId27"/>
    <p:sldId id="258" r:id="rId28"/>
  </p:sldIdLst>
  <p:sldSz cx="9144000" cy="5143500" type="screen16x9"/>
  <p:notesSz cx="6858000" cy="9144000"/>
  <p:embeddedFontLst>
    <p:embeddedFont>
      <p:font typeface="Segoe UI Historic" panose="020B0502040204020203" pitchFamily="34" charset="0"/>
      <p:regular r:id="rId30"/>
    </p:embeddedFont>
    <p:embeddedFont>
      <p:font typeface="Montserrat" panose="020B0604020202020204" charset="0"/>
      <p:regular r:id="rId31"/>
      <p:bold r:id="rId32"/>
      <p:italic r:id="rId33"/>
      <p:boldItalic r:id="rId34"/>
    </p:embeddedFont>
    <p:embeddedFont>
      <p:font typeface="Segoe UI Semilight" panose="020B0402040204020203"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5995" autoAdjust="0"/>
  </p:normalViewPr>
  <p:slideViewPr>
    <p:cSldViewPr snapToGrid="0">
      <p:cViewPr varScale="1">
        <p:scale>
          <a:sx n="95" d="100"/>
          <a:sy n="95" d="100"/>
        </p:scale>
        <p:origin x="1085"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292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031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834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08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513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253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9230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9570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9602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358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669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6134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9541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6551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856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613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7137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901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2907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233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206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121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519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365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482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3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62054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a:t>
            </a:r>
            <a:r>
              <a:rPr lang="en-GB" sz="4200" b="1" smtClean="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IN" sz="3600" b="1" dirty="0" smtClean="0">
                <a:solidFill>
                  <a:schemeClr val="lt1"/>
                </a:solidFill>
                <a:latin typeface="Montserrat"/>
                <a:ea typeface="Montserrat"/>
                <a:cs typeface="Montserrat"/>
                <a:sym typeface="Montserrat"/>
              </a:rPr>
              <a:t>Rental Bike Demand Prediction</a:t>
            </a:r>
            <a:endParaRPr sz="36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itle 1"/>
          <p:cNvSpPr>
            <a:spLocks noGrp="1"/>
          </p:cNvSpPr>
          <p:nvPr>
            <p:ph type="ctrTitle"/>
          </p:nvPr>
        </p:nvSpPr>
        <p:spPr>
          <a:xfrm>
            <a:off x="311708" y="0"/>
            <a:ext cx="8520600" cy="976744"/>
          </a:xfrm>
        </p:spPr>
        <p:txBody>
          <a:bodyPr/>
          <a:lstStyle/>
          <a:p>
            <a:r>
              <a:rPr lang="en-IN" sz="4400" b="1" dirty="0" smtClean="0">
                <a:latin typeface="Montserrat" panose="020B0604020202020204" charset="0"/>
              </a:rPr>
              <a:t>EDA</a:t>
            </a:r>
            <a:endParaRPr lang="en-IN" sz="4400" b="1" dirty="0">
              <a:latin typeface="Montserrat" panose="020B0604020202020204" charset="0"/>
            </a:endParaRPr>
          </a:p>
        </p:txBody>
      </p:sp>
      <p:sp>
        <p:nvSpPr>
          <p:cNvPr id="5" name="TextBox 4"/>
          <p:cNvSpPr txBox="1"/>
          <p:nvPr/>
        </p:nvSpPr>
        <p:spPr>
          <a:xfrm>
            <a:off x="655320" y="4018307"/>
            <a:ext cx="7692396" cy="707886"/>
          </a:xfrm>
          <a:prstGeom prst="rect">
            <a:avLst/>
          </a:prstGeom>
          <a:noFill/>
        </p:spPr>
        <p:txBody>
          <a:bodyPr wrap="square" rtlCol="0">
            <a:spAutoFit/>
          </a:bodyPr>
          <a:lstStyle/>
          <a:p>
            <a:pPr algn="ctr"/>
            <a:r>
              <a:rPr lang="en-IN" sz="2000" dirty="0" smtClean="0">
                <a:latin typeface="Segoe UI Historic" panose="020B0502040204020203" pitchFamily="34" charset="0"/>
                <a:ea typeface="Segoe UI Historic" panose="020B0502040204020203" pitchFamily="34" charset="0"/>
                <a:cs typeface="Segoe UI Historic" panose="020B0502040204020203" pitchFamily="34" charset="0"/>
              </a:rPr>
              <a:t>Most bikes are rented when the temperature exceeds 20𐩑. </a:t>
            </a:r>
          </a:p>
          <a:p>
            <a:pPr algn="ctr"/>
            <a:r>
              <a:rPr lang="en-IN" sz="2000" dirty="0" smtClean="0">
                <a:latin typeface="Segoe UI Historic" panose="020B0502040204020203" pitchFamily="34" charset="0"/>
                <a:ea typeface="Segoe UI Historic" panose="020B0502040204020203" pitchFamily="34" charset="0"/>
                <a:cs typeface="Segoe UI Historic" panose="020B0502040204020203" pitchFamily="34" charset="0"/>
              </a:rPr>
              <a:t>Summer season is when most bikes are rented.</a:t>
            </a:r>
            <a:endParaRPr lang="en-IN"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5118" r="22471"/>
          <a:stretch/>
        </p:blipFill>
        <p:spPr>
          <a:xfrm>
            <a:off x="311708" y="1264920"/>
            <a:ext cx="3734009" cy="246521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26294" r="53677"/>
          <a:stretch/>
        </p:blipFill>
        <p:spPr>
          <a:xfrm>
            <a:off x="4455249" y="1247772"/>
            <a:ext cx="3936098" cy="2499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451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61438"/>
            <a:ext cx="8512500" cy="3532861"/>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DISTRIBUTION PLOT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44" y="981307"/>
            <a:ext cx="8251902" cy="4002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776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61438"/>
            <a:ext cx="8512500" cy="4267761"/>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CORRELATION HEATMAP</a:t>
            </a:r>
            <a:endParaRPr lang="en-IN" sz="40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667" y="944880"/>
            <a:ext cx="6294665" cy="400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557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61438"/>
            <a:ext cx="8512500" cy="4382062"/>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BOX PLOT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01" y="853440"/>
            <a:ext cx="3613179" cy="39243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471" y="853441"/>
            <a:ext cx="3247269" cy="39242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10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61438"/>
            <a:ext cx="8512500" cy="2933333"/>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DATA PREPROCESSING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184" y="1115489"/>
            <a:ext cx="5913632" cy="1112616"/>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184" y="2510727"/>
            <a:ext cx="5197290" cy="1447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280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28191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MACHINE LEARNING</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3600" b="1" dirty="0" smtClean="0">
                <a:solidFill>
                  <a:schemeClr val="lt1"/>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88112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937261"/>
            <a:ext cx="8512500" cy="3530662"/>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584775"/>
          </a:xfrm>
          <a:prstGeom prst="rect">
            <a:avLst/>
          </a:prstGeom>
        </p:spPr>
        <p:txBody>
          <a:bodyPr wrap="square">
            <a:spAutoFit/>
          </a:bodyPr>
          <a:lstStyle/>
          <a:p>
            <a:pPr algn="ctr"/>
            <a:r>
              <a:rPr lang="en-IN" sz="3200" b="1" dirty="0" smtClean="0">
                <a:solidFill>
                  <a:schemeClr val="tx1"/>
                </a:solidFill>
                <a:latin typeface="Montserrat" panose="020B0604020202020204" charset="0"/>
              </a:rPr>
              <a:t>SUPPORT VECTOR MACHINE</a:t>
            </a:r>
          </a:p>
        </p:txBody>
      </p:sp>
      <p:sp>
        <p:nvSpPr>
          <p:cNvPr id="2" name="Rectangle 1"/>
          <p:cNvSpPr/>
          <p:nvPr/>
        </p:nvSpPr>
        <p:spPr>
          <a:xfrm>
            <a:off x="579863" y="991827"/>
            <a:ext cx="4780157" cy="2893100"/>
          </a:xfrm>
          <a:prstGeom prst="rect">
            <a:avLst/>
          </a:prstGeom>
        </p:spPr>
        <p:txBody>
          <a:bodyPr wrap="square">
            <a:spAutoFit/>
          </a:bodyPr>
          <a:lstStyle/>
          <a:p>
            <a:pPr marL="285750" lvl="0" indent="-285750">
              <a:buFont typeface="Arial" panose="020B0604020202020204" pitchFamily="34" charset="0"/>
              <a:buChar char="•"/>
            </a:pPr>
            <a:r>
              <a:rPr lang="en-US" dirty="0"/>
              <a:t>Support Vector Machine or SVM is one of the most popular Supervised Learning algorithms, which is used for Classification as well as Regression problems.</a:t>
            </a:r>
          </a:p>
          <a:p>
            <a:pPr marL="285750" lvl="0" indent="-285750">
              <a:buFont typeface="Arial" panose="020B0604020202020204" pitchFamily="34" charset="0"/>
              <a:buChar char="•"/>
            </a:pPr>
            <a:r>
              <a:rPr lang="en-US"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285750" lvl="0" indent="-285750">
              <a:buFont typeface="Arial" panose="020B0604020202020204" pitchFamily="34" charset="0"/>
              <a:buChar char="•"/>
            </a:pPr>
            <a:r>
              <a:rPr lang="en-US" dirty="0"/>
              <a:t>SVM chooses the extreme points/vectors that help in creating the hyperplane. These extreme cases are called as support vectors, and hence algorithm is termed as Support Vector Machine.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869" y="991827"/>
            <a:ext cx="3322491" cy="38161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255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4157092"/>
            <a:ext cx="8512500" cy="1054988"/>
          </a:xfrm>
          <a:prstGeom prst="rect">
            <a:avLst/>
          </a:prstGeom>
          <a:noFill/>
          <a:ln>
            <a:noFill/>
          </a:ln>
        </p:spPr>
        <p:txBody>
          <a:bodyPr spcFirstLastPara="1" wrap="square" lIns="91425" tIns="91425" rIns="91425" bIns="91425" anchor="b" anchorCtr="0">
            <a:noAutofit/>
          </a:bodyPr>
          <a:lstStyle/>
          <a:p>
            <a:pPr lvl="0"/>
            <a:r>
              <a:rPr lang="en-US" sz="2000" dirty="0"/>
              <a:t>Train R2 score of optimal SVR model is </a:t>
            </a:r>
            <a:r>
              <a:rPr lang="en-US" sz="2000" dirty="0" smtClean="0"/>
              <a:t>81.78 %</a:t>
            </a:r>
            <a:br>
              <a:rPr lang="en-US" sz="2000" dirty="0" smtClean="0"/>
            </a:br>
            <a:r>
              <a:rPr lang="en-US" sz="2000" dirty="0" smtClean="0"/>
              <a:t>Test </a:t>
            </a:r>
            <a:r>
              <a:rPr lang="en-US" sz="2000" dirty="0"/>
              <a:t>R2 score of optimal SVR model is </a:t>
            </a:r>
            <a:r>
              <a:rPr lang="en-US" sz="2000" dirty="0" smtClean="0"/>
              <a:t>81.24</a:t>
            </a:r>
            <a:r>
              <a:rPr lang="en-IN" sz="2000" dirty="0" smtClean="0"/>
              <a:t> %</a:t>
            </a:r>
            <a:endParaRPr sz="20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SVM</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3243"/>
          <a:stretch/>
        </p:blipFill>
        <p:spPr>
          <a:xfrm>
            <a:off x="2826178" y="879931"/>
            <a:ext cx="3429297" cy="3158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862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1118277"/>
            <a:ext cx="8512500" cy="3349645"/>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KNEAREST NEIGHBORS</a:t>
            </a:r>
          </a:p>
        </p:txBody>
      </p:sp>
      <p:sp>
        <p:nvSpPr>
          <p:cNvPr id="3" name="Rectangle 2"/>
          <p:cNvSpPr/>
          <p:nvPr/>
        </p:nvSpPr>
        <p:spPr>
          <a:xfrm>
            <a:off x="765464" y="1118277"/>
            <a:ext cx="7380316" cy="2462213"/>
          </a:xfrm>
          <a:prstGeom prst="rect">
            <a:avLst/>
          </a:prstGeom>
        </p:spPr>
        <p:txBody>
          <a:bodyPr wrap="square">
            <a:spAutoFit/>
          </a:bodyPr>
          <a:lstStyle/>
          <a:p>
            <a:pPr algn="just">
              <a:buFont typeface="Arial" panose="020B0604020202020204" pitchFamily="34" charset="0"/>
              <a:buChar char="•"/>
            </a:pPr>
            <a:r>
              <a:rPr lang="en-US" dirty="0">
                <a:latin typeface="inter-regular"/>
              </a:rPr>
              <a:t>K-NN algorithm assumes the similarity between the new case/data and available cases and put the new case into the category that is most similar to the available categories</a:t>
            </a:r>
            <a:r>
              <a:rPr lang="en-US" dirty="0" smtClean="0">
                <a:latin typeface="inter-regular"/>
              </a:rPr>
              <a:t>.</a:t>
            </a: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r>
              <a:rPr lang="en-US" dirty="0">
                <a:latin typeface="inter-regular"/>
              </a:rPr>
              <a:t>K-NN algorithm stores all the available data and classifies a new data point based on the similarity. This means when new data appears then it can be easily classified into a well suite category by using K- NN algorithm</a:t>
            </a:r>
            <a:r>
              <a:rPr lang="en-US" dirty="0" smtClean="0">
                <a:latin typeface="inter-regular"/>
              </a:rPr>
              <a:t>.</a:t>
            </a: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r>
              <a:rPr lang="en-US" dirty="0">
                <a:latin typeface="inter-regular"/>
              </a:rPr>
              <a:t>K-NN algorithm can be used for Regression as well as for Classification </a:t>
            </a:r>
            <a:r>
              <a:rPr lang="en-US" dirty="0" smtClean="0">
                <a:latin typeface="inter-regular"/>
              </a:rPr>
              <a:t>.</a:t>
            </a:r>
          </a:p>
          <a:p>
            <a:pPr algn="just"/>
            <a:endParaRPr lang="en-US" dirty="0" smtClean="0">
              <a:latin typeface="inter-regular"/>
            </a:endParaRPr>
          </a:p>
          <a:p>
            <a:pPr algn="just">
              <a:buFont typeface="Arial" panose="020B0604020202020204" pitchFamily="34" charset="0"/>
              <a:buChar char="•"/>
            </a:pPr>
            <a:r>
              <a:rPr lang="en-US" dirty="0" smtClean="0">
                <a:latin typeface="inter-regular"/>
              </a:rPr>
              <a:t>K-NN </a:t>
            </a:r>
            <a:r>
              <a:rPr lang="en-US" dirty="0">
                <a:latin typeface="inter-regular"/>
              </a:rPr>
              <a:t>is a </a:t>
            </a:r>
            <a:r>
              <a:rPr lang="en-US" dirty="0">
                <a:latin typeface="inter-bold"/>
              </a:rPr>
              <a:t>non-parametric</a:t>
            </a:r>
            <a:r>
              <a:rPr lang="en-US" b="1" dirty="0">
                <a:latin typeface="inter-bold"/>
              </a:rPr>
              <a:t> </a:t>
            </a:r>
            <a:r>
              <a:rPr lang="en-US" dirty="0">
                <a:latin typeface="inter-bold"/>
              </a:rPr>
              <a:t>algorithm</a:t>
            </a:r>
            <a:r>
              <a:rPr lang="en-US" dirty="0">
                <a:latin typeface="inter-regular"/>
              </a:rPr>
              <a:t>, which means it does not make any assumption on underlying data.</a:t>
            </a:r>
          </a:p>
        </p:txBody>
      </p:sp>
    </p:spTree>
    <p:extLst>
      <p:ext uri="{BB962C8B-B14F-4D97-AF65-F5344CB8AC3E}">
        <p14:creationId xmlns:p14="http://schemas.microsoft.com/office/powerpoint/2010/main" val="169492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1118277"/>
            <a:ext cx="8512500" cy="3349645"/>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KNEAREST NEIGHBORS</a:t>
            </a:r>
          </a:p>
        </p:txBody>
      </p:sp>
      <p:sp>
        <p:nvSpPr>
          <p:cNvPr id="7" name="TextBox 6"/>
          <p:cNvSpPr txBox="1"/>
          <p:nvPr/>
        </p:nvSpPr>
        <p:spPr>
          <a:xfrm>
            <a:off x="832253" y="4467922"/>
            <a:ext cx="7196252" cy="584775"/>
          </a:xfrm>
          <a:prstGeom prst="rect">
            <a:avLst/>
          </a:prstGeom>
          <a:noFill/>
        </p:spPr>
        <p:txBody>
          <a:bodyPr wrap="square" rtlCol="0">
            <a:spAutoFit/>
          </a:bodyPr>
          <a:lstStyle/>
          <a:p>
            <a:pPr algn="ctr"/>
            <a:r>
              <a:rPr lang="en-US" sz="1600" dirty="0">
                <a:solidFill>
                  <a:srgbClr val="FF0000"/>
                </a:solidFill>
              </a:rPr>
              <a:t>Train R2 score of optimal </a:t>
            </a:r>
            <a:r>
              <a:rPr lang="en-US" sz="1600" dirty="0" err="1">
                <a:solidFill>
                  <a:srgbClr val="FF0000"/>
                </a:solidFill>
              </a:rPr>
              <a:t>knn</a:t>
            </a:r>
            <a:r>
              <a:rPr lang="en-US" sz="1600" dirty="0">
                <a:solidFill>
                  <a:srgbClr val="FF0000"/>
                </a:solidFill>
              </a:rPr>
              <a:t> model is </a:t>
            </a:r>
            <a:r>
              <a:rPr lang="en-US" sz="1600" dirty="0" smtClean="0">
                <a:solidFill>
                  <a:srgbClr val="FF0000"/>
                </a:solidFill>
              </a:rPr>
              <a:t>83.7 %</a:t>
            </a:r>
          </a:p>
          <a:p>
            <a:pPr algn="ctr"/>
            <a:r>
              <a:rPr lang="en-US" sz="1600" dirty="0" smtClean="0">
                <a:solidFill>
                  <a:srgbClr val="FF0000"/>
                </a:solidFill>
              </a:rPr>
              <a:t>Test </a:t>
            </a:r>
            <a:r>
              <a:rPr lang="en-US" sz="1600" dirty="0">
                <a:solidFill>
                  <a:srgbClr val="FF0000"/>
                </a:solidFill>
              </a:rPr>
              <a:t>R2 score of optimal </a:t>
            </a:r>
            <a:r>
              <a:rPr lang="en-US" sz="1600" dirty="0" err="1">
                <a:solidFill>
                  <a:srgbClr val="FF0000"/>
                </a:solidFill>
              </a:rPr>
              <a:t>knn</a:t>
            </a:r>
            <a:r>
              <a:rPr lang="en-US" sz="1600" dirty="0">
                <a:solidFill>
                  <a:srgbClr val="FF0000"/>
                </a:solidFill>
              </a:rPr>
              <a:t> model is </a:t>
            </a:r>
            <a:r>
              <a:rPr lang="en-US" sz="1600" dirty="0" smtClean="0">
                <a:solidFill>
                  <a:srgbClr val="FF0000"/>
                </a:solidFill>
              </a:rPr>
              <a:t>80.61 %</a:t>
            </a:r>
            <a:endParaRPr lang="en-IN" sz="160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440" y="761439"/>
            <a:ext cx="5006774" cy="3581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25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142320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IN" sz="3600" b="1" dirty="0" smtClean="0">
                <a:solidFill>
                  <a:schemeClr val="bg1"/>
                </a:solidFill>
                <a:latin typeface="Montserrat"/>
                <a:ea typeface="Montserrat"/>
                <a:cs typeface="Montserrat"/>
                <a:sym typeface="Montserrat"/>
              </a:rPr>
              <a:t/>
            </a:r>
            <a:br>
              <a:rPr lang="en-IN" sz="3600" b="1" dirty="0" smtClean="0">
                <a:solidFill>
                  <a:schemeClr val="bg1"/>
                </a:solidFill>
                <a:latin typeface="Montserrat"/>
                <a:ea typeface="Montserrat"/>
                <a:cs typeface="Montserrat"/>
                <a:sym typeface="Montserrat"/>
              </a:rPr>
            </a:br>
            <a:r>
              <a:rPr lang="en-IN" sz="3600" b="1" dirty="0">
                <a:solidFill>
                  <a:schemeClr val="bg1"/>
                </a:solidFill>
                <a:latin typeface="Montserrat"/>
                <a:ea typeface="Montserrat"/>
                <a:cs typeface="Montserrat"/>
                <a:sym typeface="Montserrat"/>
              </a:rPr>
              <a:t/>
            </a:r>
            <a:br>
              <a:rPr lang="en-IN" sz="3600" b="1" dirty="0">
                <a:solidFill>
                  <a:schemeClr val="bg1"/>
                </a:solidFill>
                <a:latin typeface="Montserrat"/>
                <a:ea typeface="Montserrat"/>
                <a:cs typeface="Montserrat"/>
                <a:sym typeface="Montserrat"/>
              </a:rPr>
            </a:br>
            <a:r>
              <a:rPr lang="en-IN" sz="3600" b="1" dirty="0" smtClean="0">
                <a:solidFill>
                  <a:schemeClr val="bg1"/>
                </a:solidFill>
                <a:latin typeface="Montserrat"/>
                <a:ea typeface="Montserrat"/>
                <a:cs typeface="Montserrat"/>
                <a:sym typeface="Montserrat"/>
              </a:rPr>
              <a:t>AGENDA</a:t>
            </a:r>
            <a:endParaRPr sz="3600" b="1" dirty="0" smtClean="0">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
        <p:nvSpPr>
          <p:cNvPr id="2" name="TextBox 1"/>
          <p:cNvSpPr txBox="1"/>
          <p:nvPr/>
        </p:nvSpPr>
        <p:spPr>
          <a:xfrm>
            <a:off x="561110" y="1932709"/>
            <a:ext cx="7765472" cy="230832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INTRODUCTION</a:t>
            </a:r>
          </a:p>
          <a:p>
            <a:pPr marL="342900" indent="-342900">
              <a:buFont typeface="Wingdings" panose="05000000000000000000" pitchFamily="2" charset="2"/>
              <a:buChar char="Ø"/>
            </a:pPr>
            <a:r>
              <a:rPr lang="en-IN" sz="2400" dirty="0" smtClean="0"/>
              <a:t>PROBLEM STATEMENT</a:t>
            </a:r>
          </a:p>
          <a:p>
            <a:pPr marL="342900" indent="-342900">
              <a:buFont typeface="Wingdings" panose="05000000000000000000" pitchFamily="2" charset="2"/>
              <a:buChar char="Ø"/>
            </a:pPr>
            <a:r>
              <a:rPr lang="en-IN" sz="2400" dirty="0" smtClean="0"/>
              <a:t>EDA</a:t>
            </a:r>
          </a:p>
          <a:p>
            <a:pPr marL="342900" indent="-342900">
              <a:buFont typeface="Wingdings" panose="05000000000000000000" pitchFamily="2" charset="2"/>
              <a:buChar char="Ø"/>
            </a:pPr>
            <a:r>
              <a:rPr lang="en-IN" sz="2400" dirty="0" smtClean="0"/>
              <a:t>DATA PREPROCESSING</a:t>
            </a:r>
          </a:p>
          <a:p>
            <a:pPr marL="342900" indent="-342900">
              <a:buFont typeface="Wingdings" panose="05000000000000000000" pitchFamily="2" charset="2"/>
              <a:buChar char="Ø"/>
            </a:pPr>
            <a:r>
              <a:rPr lang="en-IN" sz="2400" dirty="0" smtClean="0"/>
              <a:t>MACHINE LEARNING</a:t>
            </a:r>
          </a:p>
          <a:p>
            <a:pPr marL="342900" indent="-342900">
              <a:buFont typeface="Wingdings" panose="05000000000000000000" pitchFamily="2" charset="2"/>
              <a:buChar char="Ø"/>
            </a:pPr>
            <a:r>
              <a:rPr lang="en-IN" sz="2400" dirty="0" smtClean="0"/>
              <a:t>SUMMARY</a:t>
            </a:r>
            <a:endParaRPr lang="en-IN" sz="2400" dirty="0"/>
          </a:p>
        </p:txBody>
      </p:sp>
    </p:spTree>
    <p:extLst>
      <p:ext uri="{BB962C8B-B14F-4D97-AF65-F5344CB8AC3E}">
        <p14:creationId xmlns:p14="http://schemas.microsoft.com/office/powerpoint/2010/main" val="213115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678180"/>
            <a:ext cx="8512500" cy="4160519"/>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DECISION TREES</a:t>
            </a:r>
          </a:p>
        </p:txBody>
      </p:sp>
      <p:sp>
        <p:nvSpPr>
          <p:cNvPr id="2" name="Rectangle 1"/>
          <p:cNvSpPr/>
          <p:nvPr/>
        </p:nvSpPr>
        <p:spPr>
          <a:xfrm>
            <a:off x="286014" y="761439"/>
            <a:ext cx="4572000" cy="3932295"/>
          </a:xfrm>
          <a:prstGeom prst="rect">
            <a:avLst/>
          </a:prstGeom>
        </p:spPr>
        <p:txBody>
          <a:bodyPr>
            <a:spAutoFit/>
          </a:bodyPr>
          <a:lstStyle/>
          <a:p>
            <a:pPr marL="342900" lvl="0" indent="-342900" algn="just">
              <a:lnSpc>
                <a:spcPts val="1875"/>
              </a:lnSpc>
              <a:spcBef>
                <a:spcPts val="300"/>
              </a:spcBef>
              <a:spcAft>
                <a:spcPts val="500"/>
              </a:spcAft>
              <a:buFont typeface="Arial" panose="020B0604020202020204" pitchFamily="34" charset="0"/>
              <a:buChar char="•"/>
            </a:pPr>
            <a:r>
              <a:rPr lang="en-US" dirty="0">
                <a:latin typeface="+mn-lt"/>
              </a:rPr>
              <a:t>Decision Tree is a Supervised learning technique that can be used for both classification and Regression problems. It is a tree-structured classifier, where internal nodes represent the features of a dataset, branches represent the decision rules and each leaf node represents the outcome.</a:t>
            </a:r>
            <a:endParaRPr lang="en-US" sz="1050" dirty="0">
              <a:latin typeface="+mn-lt"/>
            </a:endParaRPr>
          </a:p>
          <a:p>
            <a:pPr marL="342900" lvl="0" indent="-342900" algn="just">
              <a:lnSpc>
                <a:spcPts val="1875"/>
              </a:lnSpc>
              <a:spcBef>
                <a:spcPts val="300"/>
              </a:spcBef>
              <a:spcAft>
                <a:spcPts val="500"/>
              </a:spcAft>
              <a:buFont typeface="Arial" panose="020B0604020202020204" pitchFamily="34" charset="0"/>
              <a:buChar char="•"/>
            </a:pPr>
            <a:r>
              <a:rPr lang="en-US" dirty="0">
                <a:latin typeface="+mn-lt"/>
              </a:rPr>
              <a:t>In a Decision tree, there are two nodes, which are the Decision node and Leaf node. Decision nodes are used to make any decision and have multiple branches, whereas Leaf nodes are the output of those decisions and do not contain any further branches.</a:t>
            </a:r>
            <a:endParaRPr lang="en-US" sz="1050" dirty="0">
              <a:latin typeface="+mn-lt"/>
            </a:endParaRPr>
          </a:p>
          <a:p>
            <a:pPr marL="342900" lvl="0" indent="-342900" algn="just">
              <a:lnSpc>
                <a:spcPts val="1875"/>
              </a:lnSpc>
              <a:spcBef>
                <a:spcPts val="300"/>
              </a:spcBef>
              <a:spcAft>
                <a:spcPts val="500"/>
              </a:spcAft>
              <a:buFont typeface="Arial" panose="020B0604020202020204" pitchFamily="34" charset="0"/>
              <a:buChar char="•"/>
            </a:pPr>
            <a:r>
              <a:rPr lang="en-US" dirty="0">
                <a:latin typeface="+mn-lt"/>
              </a:rPr>
              <a:t>The decisions or the test are performed on the basis of features of the given dataset</a:t>
            </a:r>
            <a:r>
              <a:rPr lang="en-US" dirty="0" smtClean="0">
                <a:latin typeface="+mn-lt"/>
              </a:rPr>
              <a:t>.</a:t>
            </a:r>
            <a:endParaRPr lang="en-US" sz="1050"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952500"/>
            <a:ext cx="4053840" cy="2689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409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DECISION TREES</a:t>
            </a:r>
          </a:p>
        </p:txBody>
      </p:sp>
      <p:sp>
        <p:nvSpPr>
          <p:cNvPr id="7" name="TextBox 6"/>
          <p:cNvSpPr txBox="1"/>
          <p:nvPr/>
        </p:nvSpPr>
        <p:spPr>
          <a:xfrm>
            <a:off x="832253" y="4467922"/>
            <a:ext cx="7196252" cy="584775"/>
          </a:xfrm>
          <a:prstGeom prst="rect">
            <a:avLst/>
          </a:prstGeom>
          <a:noFill/>
        </p:spPr>
        <p:txBody>
          <a:bodyPr wrap="square" rtlCol="0">
            <a:spAutoFit/>
          </a:bodyPr>
          <a:lstStyle/>
          <a:p>
            <a:pPr algn="ctr"/>
            <a:r>
              <a:rPr lang="en-US" sz="1600" dirty="0">
                <a:solidFill>
                  <a:srgbClr val="FF0000"/>
                </a:solidFill>
              </a:rPr>
              <a:t>Train R2 score of optimal </a:t>
            </a:r>
            <a:r>
              <a:rPr lang="en-US" sz="1600" dirty="0" smtClean="0">
                <a:solidFill>
                  <a:srgbClr val="FF0000"/>
                </a:solidFill>
              </a:rPr>
              <a:t>Decision tree </a:t>
            </a:r>
            <a:r>
              <a:rPr lang="en-US" sz="1600" dirty="0">
                <a:solidFill>
                  <a:srgbClr val="FF0000"/>
                </a:solidFill>
              </a:rPr>
              <a:t>model is </a:t>
            </a:r>
            <a:r>
              <a:rPr lang="en-US" sz="1600" dirty="0" smtClean="0">
                <a:solidFill>
                  <a:srgbClr val="FF0000"/>
                </a:solidFill>
              </a:rPr>
              <a:t>80.9 %</a:t>
            </a:r>
          </a:p>
          <a:p>
            <a:pPr algn="ctr"/>
            <a:r>
              <a:rPr lang="en-US" sz="1600" dirty="0" smtClean="0">
                <a:solidFill>
                  <a:srgbClr val="FF0000"/>
                </a:solidFill>
              </a:rPr>
              <a:t>Test </a:t>
            </a:r>
            <a:r>
              <a:rPr lang="en-US" sz="1600" dirty="0">
                <a:solidFill>
                  <a:srgbClr val="FF0000"/>
                </a:solidFill>
              </a:rPr>
              <a:t>R2 score of </a:t>
            </a:r>
            <a:r>
              <a:rPr lang="en-US" sz="1600" dirty="0" smtClean="0">
                <a:solidFill>
                  <a:srgbClr val="FF0000"/>
                </a:solidFill>
              </a:rPr>
              <a:t>optimal</a:t>
            </a:r>
            <a:r>
              <a:rPr lang="en-US" sz="1600" dirty="0">
                <a:solidFill>
                  <a:srgbClr val="FF0000"/>
                </a:solidFill>
              </a:rPr>
              <a:t> Decision tree </a:t>
            </a:r>
            <a:r>
              <a:rPr lang="en-US" sz="1600" dirty="0" smtClean="0">
                <a:solidFill>
                  <a:srgbClr val="FF0000"/>
                </a:solidFill>
              </a:rPr>
              <a:t>model </a:t>
            </a:r>
            <a:r>
              <a:rPr lang="en-US" sz="1600" dirty="0">
                <a:solidFill>
                  <a:srgbClr val="FF0000"/>
                </a:solidFill>
              </a:rPr>
              <a:t>is </a:t>
            </a:r>
            <a:r>
              <a:rPr lang="en-US" sz="1600" dirty="0" smtClean="0">
                <a:solidFill>
                  <a:srgbClr val="FF0000"/>
                </a:solidFill>
              </a:rPr>
              <a:t>77.5 %</a:t>
            </a:r>
            <a:endParaRPr lang="en-IN" sz="1600"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9" y="832874"/>
            <a:ext cx="4396948" cy="355884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7244"/>
          <a:stretch/>
        </p:blipFill>
        <p:spPr>
          <a:xfrm>
            <a:off x="4842038" y="978262"/>
            <a:ext cx="4157182" cy="22099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009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1118277"/>
            <a:ext cx="8512500" cy="3349645"/>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400110"/>
          </a:xfrm>
          <a:prstGeom prst="rect">
            <a:avLst/>
          </a:prstGeom>
        </p:spPr>
        <p:txBody>
          <a:bodyPr wrap="square">
            <a:spAutoFit/>
          </a:bodyPr>
          <a:lstStyle/>
          <a:p>
            <a:pPr algn="ctr"/>
            <a:r>
              <a:rPr lang="en-IN" sz="2000" b="1" dirty="0" smtClean="0">
                <a:solidFill>
                  <a:schemeClr val="tx1"/>
                </a:solidFill>
                <a:latin typeface="Montserrat" panose="020B0604020202020204" charset="0"/>
              </a:rPr>
              <a:t>RANDOM FOREST REGRESSOR</a:t>
            </a:r>
          </a:p>
        </p:txBody>
      </p:sp>
      <p:sp>
        <p:nvSpPr>
          <p:cNvPr id="2" name="Rectangle 1"/>
          <p:cNvSpPr/>
          <p:nvPr/>
        </p:nvSpPr>
        <p:spPr>
          <a:xfrm>
            <a:off x="457200" y="731337"/>
            <a:ext cx="4572000" cy="3539430"/>
          </a:xfrm>
          <a:prstGeom prst="rect">
            <a:avLst/>
          </a:prstGeom>
        </p:spPr>
        <p:txBody>
          <a:bodyPr>
            <a:spAutoFit/>
          </a:bodyPr>
          <a:lstStyle/>
          <a:p>
            <a:pPr marL="285750" indent="-285750" algn="just">
              <a:buFont typeface="Arial" panose="020B0604020202020204" pitchFamily="34" charset="0"/>
              <a:buChar char="•"/>
            </a:pPr>
            <a:r>
              <a:rPr lang="en-US" dirty="0">
                <a:solidFill>
                  <a:srgbClr val="333333"/>
                </a:solidFill>
                <a:latin typeface="inter-regular"/>
              </a:rPr>
              <a:t>Random Forest is a popular machine learning algorithm that belongs to the supervised learning technique. It can be used for both Classification and Regression problems in ML. It is based on the concept of </a:t>
            </a:r>
            <a:r>
              <a:rPr lang="en-US" dirty="0">
                <a:solidFill>
                  <a:srgbClr val="333333"/>
                </a:solidFill>
                <a:latin typeface="inter-bold"/>
              </a:rPr>
              <a:t>ensemble learning,</a:t>
            </a:r>
            <a:r>
              <a:rPr lang="en-US" dirty="0">
                <a:solidFill>
                  <a:srgbClr val="333333"/>
                </a:solidFill>
                <a:latin typeface="inter-regular"/>
              </a:rPr>
              <a:t> which is a process of combining multiple classifiers to solve a complex problem and to improve the performance of the model.</a:t>
            </a:r>
          </a:p>
          <a:p>
            <a:pPr marL="285750" indent="-285750" algn="just">
              <a:buFont typeface="Arial" panose="020B0604020202020204" pitchFamily="34" charset="0"/>
              <a:buChar char="•"/>
            </a:pPr>
            <a:r>
              <a:rPr lang="en-US" dirty="0" smtClean="0">
                <a:solidFill>
                  <a:srgbClr val="333333"/>
                </a:solidFill>
                <a:latin typeface="inter-regular"/>
              </a:rPr>
              <a:t>As the name suggests, </a:t>
            </a:r>
            <a:r>
              <a:rPr lang="en-US" dirty="0" smtClean="0">
                <a:solidFill>
                  <a:srgbClr val="333333"/>
                </a:solidFill>
                <a:latin typeface="inter-bold"/>
              </a:rPr>
              <a:t>"Random Forest is an algorithm that contains a number of decision trees on various subsets of the given dataset and takes the average to improve the predictive accuracy of that dataset."</a:t>
            </a:r>
            <a:r>
              <a:rPr lang="en-US" dirty="0" smtClean="0">
                <a:solidFill>
                  <a:srgbClr val="333333"/>
                </a:solidFill>
                <a:latin typeface="inter-regular"/>
              </a:rPr>
              <a:t> Instead of relying on one decision tree, the random forest takes the prediction from each tree and based on the majority votes of predictions, and it predicts the final output.</a:t>
            </a:r>
            <a:endParaRPr lang="en-US" dirty="0">
              <a:solidFill>
                <a:srgbClr val="333333"/>
              </a:solidFill>
              <a:latin typeface="inter-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386" y="731337"/>
            <a:ext cx="3653682" cy="3882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38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1118277"/>
            <a:ext cx="8512500" cy="3349645"/>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765464" y="53553"/>
            <a:ext cx="7550726" cy="400110"/>
          </a:xfrm>
          <a:prstGeom prst="rect">
            <a:avLst/>
          </a:prstGeom>
        </p:spPr>
        <p:txBody>
          <a:bodyPr wrap="square">
            <a:spAutoFit/>
          </a:bodyPr>
          <a:lstStyle/>
          <a:p>
            <a:pPr algn="ctr"/>
            <a:r>
              <a:rPr lang="en-IN" sz="2000" b="1" dirty="0" smtClean="0">
                <a:solidFill>
                  <a:schemeClr val="tx1"/>
                </a:solidFill>
                <a:latin typeface="Montserrat" panose="020B0604020202020204" charset="0"/>
              </a:rPr>
              <a:t>RANDOM FOREST REGRESSOR</a:t>
            </a:r>
          </a:p>
        </p:txBody>
      </p:sp>
      <p:sp>
        <p:nvSpPr>
          <p:cNvPr id="7" name="TextBox 6"/>
          <p:cNvSpPr txBox="1"/>
          <p:nvPr/>
        </p:nvSpPr>
        <p:spPr>
          <a:xfrm>
            <a:off x="703836" y="4603785"/>
            <a:ext cx="7736327" cy="523220"/>
          </a:xfrm>
          <a:prstGeom prst="rect">
            <a:avLst/>
          </a:prstGeom>
          <a:noFill/>
        </p:spPr>
        <p:txBody>
          <a:bodyPr wrap="square" rtlCol="0">
            <a:spAutoFit/>
          </a:bodyPr>
          <a:lstStyle/>
          <a:p>
            <a:pPr algn="ctr"/>
            <a:r>
              <a:rPr lang="en-US" dirty="0">
                <a:solidFill>
                  <a:srgbClr val="FF0000"/>
                </a:solidFill>
              </a:rPr>
              <a:t>Train R2 score of optimal </a:t>
            </a:r>
            <a:r>
              <a:rPr lang="en-US" dirty="0" smtClean="0">
                <a:solidFill>
                  <a:srgbClr val="FF0000"/>
                </a:solidFill>
              </a:rPr>
              <a:t>Random forest  </a:t>
            </a:r>
            <a:r>
              <a:rPr lang="en-US" dirty="0">
                <a:solidFill>
                  <a:srgbClr val="FF0000"/>
                </a:solidFill>
              </a:rPr>
              <a:t>model is </a:t>
            </a:r>
            <a:r>
              <a:rPr lang="en-US" dirty="0" smtClean="0">
                <a:solidFill>
                  <a:srgbClr val="FF0000"/>
                </a:solidFill>
              </a:rPr>
              <a:t>83.9 </a:t>
            </a:r>
            <a:r>
              <a:rPr lang="en-US" dirty="0">
                <a:solidFill>
                  <a:srgbClr val="FF0000"/>
                </a:solidFill>
              </a:rPr>
              <a:t>%</a:t>
            </a:r>
          </a:p>
          <a:p>
            <a:pPr algn="ctr"/>
            <a:r>
              <a:rPr lang="en-US" dirty="0">
                <a:solidFill>
                  <a:srgbClr val="FF0000"/>
                </a:solidFill>
              </a:rPr>
              <a:t>Test R2 score of optimal Random forest </a:t>
            </a:r>
            <a:r>
              <a:rPr lang="en-US" dirty="0" smtClean="0">
                <a:solidFill>
                  <a:srgbClr val="FF0000"/>
                </a:solidFill>
              </a:rPr>
              <a:t>model </a:t>
            </a:r>
            <a:r>
              <a:rPr lang="en-US" dirty="0">
                <a:solidFill>
                  <a:srgbClr val="FF0000"/>
                </a:solidFill>
              </a:rPr>
              <a:t>is </a:t>
            </a:r>
            <a:r>
              <a:rPr lang="en-US" dirty="0" smtClean="0">
                <a:solidFill>
                  <a:srgbClr val="FF0000"/>
                </a:solidFill>
              </a:rPr>
              <a:t>82.23 </a:t>
            </a:r>
            <a:r>
              <a:rPr lang="en-US" dirty="0">
                <a:solidFill>
                  <a:srgbClr val="FF0000"/>
                </a:solidFill>
              </a:rPr>
              <a:t>%</a:t>
            </a:r>
            <a:endParaRPr lang="en-IN"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785" y="519766"/>
            <a:ext cx="5616427" cy="3846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928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6014" y="453663"/>
            <a:ext cx="8512500" cy="4014259"/>
          </a:xfrm>
          <a:prstGeom prst="rect">
            <a:avLst/>
          </a:prstGeom>
          <a:noFill/>
          <a:ln>
            <a:noFill/>
          </a:ln>
        </p:spPr>
        <p:txBody>
          <a:bodyPr spcFirstLastPara="1" wrap="square" lIns="91425" tIns="91425" rIns="91425" bIns="91425" anchor="b" anchorCtr="0">
            <a:noAutofit/>
          </a:bodyPr>
          <a:lstStyle/>
          <a:p>
            <a:pPr lvl="0" algn="l">
              <a:buClrTx/>
              <a:buSzPct val="100000"/>
            </a:pPr>
            <a:r>
              <a:rPr lang="en-US" sz="1600" dirty="0">
                <a:solidFill>
                  <a:schemeClr val="accent2"/>
                </a:solidFill>
              </a:rPr>
              <a:t>XGBoost is an ensemble learning method. Sometimes, it may not be sufficient to rely upon the results of just one machine learning model. </a:t>
            </a:r>
            <a:r>
              <a:rPr lang="en-US" sz="1600" dirty="0" smtClean="0">
                <a:solidFill>
                  <a:schemeClr val="accent2"/>
                </a:solidFill>
              </a:rPr>
              <a:t>Ensemble </a:t>
            </a:r>
            <a:r>
              <a:rPr lang="en-US" sz="1600" dirty="0">
                <a:solidFill>
                  <a:schemeClr val="accent2"/>
                </a:solidFill>
              </a:rPr>
              <a:t>learning offers a systematic solution to combine the predictive power of multiple learners. The resultant is a single model which gives the aggregated output from several </a:t>
            </a:r>
            <a:r>
              <a:rPr lang="en-US" sz="1600" dirty="0" smtClean="0">
                <a:solidFill>
                  <a:schemeClr val="accent2"/>
                </a:solidFill>
              </a:rPr>
              <a:t>models.</a:t>
            </a:r>
            <a:br>
              <a:rPr lang="en-US" sz="1600" dirty="0" smtClean="0">
                <a:solidFill>
                  <a:schemeClr val="accent2"/>
                </a:solidFill>
              </a:rPr>
            </a:br>
            <a:r>
              <a:rPr lang="en-US" sz="1600" dirty="0" smtClean="0">
                <a:solidFill>
                  <a:schemeClr val="accent2"/>
                </a:solidFill>
              </a:rPr>
              <a:t/>
            </a:r>
            <a:br>
              <a:rPr lang="en-US" sz="1600" dirty="0" smtClean="0">
                <a:solidFill>
                  <a:schemeClr val="accent2"/>
                </a:solidFill>
              </a:rPr>
            </a:br>
            <a:r>
              <a:rPr lang="en-US" sz="1600" dirty="0" smtClean="0">
                <a:solidFill>
                  <a:schemeClr val="accent2"/>
                </a:solidFill>
              </a:rPr>
              <a:t>XGBoost </a:t>
            </a:r>
            <a:r>
              <a:rPr lang="en-US" sz="1600" dirty="0">
                <a:solidFill>
                  <a:schemeClr val="accent2"/>
                </a:solidFill>
              </a:rPr>
              <a:t>is one of the fastest implementations of gradient boosting trees. It does this by tackling one of the major inefficiencies of gradient boosted trees: considering the potential loss for all possible splits to create a new branch (especially if you consider the case where there are thousands of features, and therefore thousands of possible splits</a:t>
            </a:r>
            <a:r>
              <a:rPr lang="en-US" sz="1600" dirty="0" smtClean="0">
                <a:solidFill>
                  <a:schemeClr val="accent2"/>
                </a:solidFill>
              </a:rPr>
              <a:t>).</a:t>
            </a:r>
            <a:br>
              <a:rPr lang="en-US" sz="1600" dirty="0" smtClean="0">
                <a:solidFill>
                  <a:schemeClr val="accent2"/>
                </a:solidFill>
              </a:rPr>
            </a:br>
            <a:r>
              <a:rPr lang="en-US" sz="1600" dirty="0" smtClean="0">
                <a:solidFill>
                  <a:schemeClr val="accent2"/>
                </a:solidFill>
              </a:rPr>
              <a:t/>
            </a:r>
            <a:br>
              <a:rPr lang="en-US" sz="1600" dirty="0" smtClean="0">
                <a:solidFill>
                  <a:schemeClr val="accent2"/>
                </a:solidFill>
              </a:rPr>
            </a:br>
            <a:r>
              <a:rPr lang="en-US" sz="1600" dirty="0" smtClean="0">
                <a:solidFill>
                  <a:schemeClr val="accent2"/>
                </a:solidFill>
              </a:rPr>
              <a:t> XGBoost </a:t>
            </a:r>
            <a:r>
              <a:rPr lang="en-US" sz="1600" dirty="0">
                <a:solidFill>
                  <a:schemeClr val="accent2"/>
                </a:solidFill>
              </a:rPr>
              <a:t>tackles this inefficiency by looking at the distribution of features across all data points in a leaf and using this information to reduce the search space of possible feature splits.</a:t>
            </a:r>
            <a:endParaRPr sz="1600" b="1" dirty="0">
              <a:solidFill>
                <a:schemeClr val="accent2"/>
              </a:solidFill>
              <a:latin typeface="Montserrat"/>
              <a:ea typeface="Montserrat"/>
              <a:cs typeface="Montserrat"/>
              <a:sym typeface="Montserrat"/>
            </a:endParaRPr>
          </a:p>
        </p:txBody>
      </p:sp>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XGBOOST</a:t>
            </a:r>
          </a:p>
        </p:txBody>
      </p:sp>
    </p:spTree>
    <p:extLst>
      <p:ext uri="{BB962C8B-B14F-4D97-AF65-F5344CB8AC3E}">
        <p14:creationId xmlns:p14="http://schemas.microsoft.com/office/powerpoint/2010/main" val="49011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 name="Rectangle 4"/>
          <p:cNvSpPr/>
          <p:nvPr/>
        </p:nvSpPr>
        <p:spPr>
          <a:xfrm>
            <a:off x="765464" y="53553"/>
            <a:ext cx="7550726" cy="707886"/>
          </a:xfrm>
          <a:prstGeom prst="rect">
            <a:avLst/>
          </a:prstGeom>
        </p:spPr>
        <p:txBody>
          <a:bodyPr wrap="square">
            <a:spAutoFit/>
          </a:bodyPr>
          <a:lstStyle/>
          <a:p>
            <a:pPr algn="ctr"/>
            <a:r>
              <a:rPr lang="en-IN" sz="4000" b="1" dirty="0" smtClean="0">
                <a:solidFill>
                  <a:schemeClr val="tx1"/>
                </a:solidFill>
                <a:latin typeface="Montserrat" panose="020B0604020202020204" charset="0"/>
              </a:rPr>
              <a:t>XGBOOST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830581"/>
            <a:ext cx="7620000" cy="360426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03836" y="4603785"/>
            <a:ext cx="7736327" cy="523220"/>
          </a:xfrm>
          <a:prstGeom prst="rect">
            <a:avLst/>
          </a:prstGeom>
          <a:noFill/>
        </p:spPr>
        <p:txBody>
          <a:bodyPr wrap="square" rtlCol="0">
            <a:spAutoFit/>
          </a:bodyPr>
          <a:lstStyle/>
          <a:p>
            <a:pPr algn="ctr"/>
            <a:r>
              <a:rPr lang="en-US" dirty="0">
                <a:solidFill>
                  <a:srgbClr val="FF0000"/>
                </a:solidFill>
              </a:rPr>
              <a:t>Train R2 score of optimal </a:t>
            </a:r>
            <a:r>
              <a:rPr lang="en-US" dirty="0" smtClean="0">
                <a:solidFill>
                  <a:srgbClr val="FF0000"/>
                </a:solidFill>
              </a:rPr>
              <a:t>XGBoost model </a:t>
            </a:r>
            <a:r>
              <a:rPr lang="en-US" dirty="0">
                <a:solidFill>
                  <a:srgbClr val="FF0000"/>
                </a:solidFill>
              </a:rPr>
              <a:t>is </a:t>
            </a:r>
            <a:r>
              <a:rPr lang="en-US" dirty="0" smtClean="0">
                <a:solidFill>
                  <a:srgbClr val="FF0000"/>
                </a:solidFill>
              </a:rPr>
              <a:t>84.3 </a:t>
            </a:r>
            <a:r>
              <a:rPr lang="en-US" dirty="0">
                <a:solidFill>
                  <a:srgbClr val="FF0000"/>
                </a:solidFill>
              </a:rPr>
              <a:t>%</a:t>
            </a:r>
          </a:p>
          <a:p>
            <a:pPr algn="ctr"/>
            <a:r>
              <a:rPr lang="en-US" dirty="0">
                <a:solidFill>
                  <a:srgbClr val="FF0000"/>
                </a:solidFill>
              </a:rPr>
              <a:t>Test R2 score of optimal </a:t>
            </a:r>
            <a:r>
              <a:rPr lang="en-US" dirty="0" smtClean="0">
                <a:solidFill>
                  <a:srgbClr val="FF0000"/>
                </a:solidFill>
              </a:rPr>
              <a:t>XGBoost model </a:t>
            </a:r>
            <a:r>
              <a:rPr lang="en-US" dirty="0">
                <a:solidFill>
                  <a:srgbClr val="FF0000"/>
                </a:solidFill>
              </a:rPr>
              <a:t>is </a:t>
            </a:r>
            <a:r>
              <a:rPr lang="en-US" dirty="0" smtClean="0">
                <a:solidFill>
                  <a:srgbClr val="FF0000"/>
                </a:solidFill>
              </a:rPr>
              <a:t>81.64 </a:t>
            </a: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246883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04078"/>
            <a:ext cx="8512500" cy="4861932"/>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dirty="0" smtClean="0"/>
              <a:t/>
            </a:r>
            <a:br>
              <a:rPr lang="en-US" dirty="0" smtClean="0"/>
            </a:b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4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66907" y="104078"/>
            <a:ext cx="8556703" cy="4678204"/>
          </a:xfrm>
          <a:prstGeom prst="rect">
            <a:avLst/>
          </a:prstGeom>
          <a:noFill/>
        </p:spPr>
        <p:txBody>
          <a:bodyPr wrap="square" rtlCol="0">
            <a:spAutoFit/>
          </a:bodyPr>
          <a:lstStyle/>
          <a:p>
            <a:pPr lvl="0" algn="ctr">
              <a:buSzPts val="5200"/>
            </a:pPr>
            <a:r>
              <a:rPr lang="en-US" sz="4200" b="1" dirty="0">
                <a:solidFill>
                  <a:srgbClr val="CC0000"/>
                </a:solidFill>
                <a:latin typeface="Montserrat"/>
                <a:ea typeface="Montserrat"/>
                <a:cs typeface="Montserrat"/>
                <a:sym typeface="Montserrat"/>
              </a:rPr>
              <a:t> </a:t>
            </a:r>
            <a:r>
              <a:rPr lang="en-US" sz="3600" b="1" dirty="0" smtClean="0">
                <a:solidFill>
                  <a:srgbClr val="CC0000"/>
                </a:solidFill>
                <a:latin typeface="Montserrat"/>
                <a:ea typeface="Montserrat"/>
                <a:cs typeface="Montserrat"/>
                <a:sym typeface="Montserrat"/>
              </a:rPr>
              <a:t>SUMMARY</a:t>
            </a:r>
          </a:p>
          <a:p>
            <a:pPr lvl="0">
              <a:buSzPts val="5200"/>
            </a:pPr>
            <a:r>
              <a:rPr lang="en-US" sz="1200" dirty="0" smtClean="0"/>
              <a:t>1</a:t>
            </a:r>
            <a:r>
              <a:rPr lang="en-US" sz="1200" dirty="0"/>
              <a:t>. Performed Exploratory Data Analysis on the data to gain some insights</a:t>
            </a:r>
            <a:r>
              <a:rPr lang="en-US" sz="1200" dirty="0" smtClean="0"/>
              <a:t>.</a:t>
            </a:r>
          </a:p>
          <a:p>
            <a:endParaRPr lang="en-US" sz="1200" dirty="0"/>
          </a:p>
          <a:p>
            <a:r>
              <a:rPr lang="en-US" sz="1200" dirty="0" smtClean="0"/>
              <a:t>2.Treated the outliers using log transformation.</a:t>
            </a:r>
          </a:p>
          <a:p>
            <a:endParaRPr lang="en-US" sz="1200" dirty="0"/>
          </a:p>
          <a:p>
            <a:r>
              <a:rPr lang="en-US" sz="1200" dirty="0" smtClean="0"/>
              <a:t>3</a:t>
            </a:r>
            <a:r>
              <a:rPr lang="en-US" sz="1200" dirty="0"/>
              <a:t>. Label encoding was done for categorical variables.</a:t>
            </a:r>
          </a:p>
          <a:p>
            <a:r>
              <a:rPr lang="en-US" sz="1200" dirty="0"/>
              <a:t/>
            </a:r>
            <a:br>
              <a:rPr lang="en-US" sz="1200" dirty="0"/>
            </a:br>
            <a:r>
              <a:rPr lang="en-US" sz="1200" dirty="0" smtClean="0"/>
              <a:t>4.Standard</a:t>
            </a:r>
            <a:r>
              <a:rPr lang="en-US" sz="1200" dirty="0"/>
              <a:t> Scaler was used to scale down the data.</a:t>
            </a:r>
          </a:p>
          <a:p>
            <a:r>
              <a:rPr lang="en-US" sz="1200" dirty="0"/>
              <a:t/>
            </a:r>
            <a:br>
              <a:rPr lang="en-US" sz="1200" dirty="0"/>
            </a:br>
            <a:r>
              <a:rPr lang="en-US" sz="1200" dirty="0" smtClean="0"/>
              <a:t>5.Applied</a:t>
            </a:r>
            <a:r>
              <a:rPr lang="en-US" sz="1200" dirty="0"/>
              <a:t> 5 machine learning models on the dataset </a:t>
            </a:r>
            <a:r>
              <a:rPr lang="en-US" sz="1200" dirty="0" err="1"/>
              <a:t>i.e</a:t>
            </a:r>
            <a:r>
              <a:rPr lang="en-US" sz="1200" dirty="0"/>
              <a:t>,</a:t>
            </a:r>
          </a:p>
          <a:p>
            <a:r>
              <a:rPr lang="en-US" sz="1200" dirty="0"/>
              <a:t/>
            </a:r>
            <a:br>
              <a:rPr lang="en-US" sz="1200" dirty="0"/>
            </a:br>
            <a:r>
              <a:rPr lang="en-US" sz="1200" dirty="0" smtClean="0"/>
              <a:t>-</a:t>
            </a:r>
            <a:r>
              <a:rPr lang="en-US" sz="1200" dirty="0"/>
              <a:t> Support Vector Machine.</a:t>
            </a:r>
          </a:p>
          <a:p>
            <a:r>
              <a:rPr lang="en-US" sz="1200" dirty="0" smtClean="0"/>
              <a:t>-</a:t>
            </a:r>
            <a:r>
              <a:rPr lang="en-US" sz="1200" dirty="0"/>
              <a:t> K Nearest Neighbor.</a:t>
            </a:r>
          </a:p>
          <a:p>
            <a:r>
              <a:rPr lang="en-US" sz="1200" dirty="0" smtClean="0"/>
              <a:t>-</a:t>
            </a:r>
            <a:r>
              <a:rPr lang="en-US" sz="1200" dirty="0"/>
              <a:t> Decision Tree.</a:t>
            </a:r>
          </a:p>
          <a:p>
            <a:r>
              <a:rPr lang="en-US" sz="1200" dirty="0" smtClean="0"/>
              <a:t>-</a:t>
            </a:r>
            <a:r>
              <a:rPr lang="en-US" sz="1200" dirty="0"/>
              <a:t> Random Forest Classifier.</a:t>
            </a:r>
          </a:p>
          <a:p>
            <a:r>
              <a:rPr lang="en-US" sz="1200" dirty="0" smtClean="0"/>
              <a:t>-</a:t>
            </a:r>
            <a:r>
              <a:rPr lang="en-US" sz="1200" dirty="0"/>
              <a:t> XGBoost</a:t>
            </a:r>
            <a:r>
              <a:rPr lang="en-US" sz="1200" dirty="0" smtClean="0"/>
              <a:t>.</a:t>
            </a:r>
          </a:p>
          <a:p>
            <a:endParaRPr lang="en-US" sz="1200" dirty="0"/>
          </a:p>
          <a:p>
            <a:r>
              <a:rPr lang="en-US" sz="1200" dirty="0" smtClean="0"/>
              <a:t>6.Hyperparameter</a:t>
            </a:r>
            <a:r>
              <a:rPr lang="en-US" sz="1200" dirty="0"/>
              <a:t> tuning was performed on all the models using Grid Search CV to get best parameters and best scores</a:t>
            </a:r>
            <a:r>
              <a:rPr lang="en-US" sz="1200" dirty="0" smtClean="0"/>
              <a:t>.</a:t>
            </a:r>
          </a:p>
          <a:p>
            <a:endParaRPr lang="en-US" sz="1200" dirty="0"/>
          </a:p>
          <a:p>
            <a:r>
              <a:rPr lang="en-US" sz="1200" dirty="0" smtClean="0"/>
              <a:t>7.Random</a:t>
            </a:r>
            <a:r>
              <a:rPr lang="en-US" sz="1200" dirty="0"/>
              <a:t> Forest Model performed best among the five models with train R2 score of 83.9 % and test R2 score of 82.23 %.</a:t>
            </a:r>
          </a:p>
          <a:p>
            <a:r>
              <a:rPr lang="en-US" dirty="0"/>
              <a:t/>
            </a:r>
            <a:br>
              <a:rPr lang="en-US" dirty="0"/>
            </a:br>
            <a:endParaRPr lang="en-US" dirty="0"/>
          </a:p>
        </p:txBody>
      </p:sp>
    </p:spTree>
    <p:extLst>
      <p:ext uri="{BB962C8B-B14F-4D97-AF65-F5344CB8AC3E}">
        <p14:creationId xmlns:p14="http://schemas.microsoft.com/office/powerpoint/2010/main" val="212023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p:cNvSpPr txBox="1"/>
          <p:nvPr/>
        </p:nvSpPr>
        <p:spPr>
          <a:xfrm>
            <a:off x="1620645" y="2133600"/>
            <a:ext cx="6363628" cy="646331"/>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IN" sz="3600" b="1" spc="50" dirty="0" smtClean="0">
                <a:ln w="0"/>
                <a:solidFill>
                  <a:schemeClr val="bg2"/>
                </a:solidFill>
                <a:effectLst>
                  <a:innerShdw blurRad="63500" dist="50800" dir="13500000">
                    <a:srgbClr val="000000">
                      <a:alpha val="50000"/>
                    </a:srgbClr>
                  </a:innerShdw>
                </a:effectLst>
              </a:rPr>
              <a:t>             THANK YOU</a:t>
            </a:r>
            <a:endParaRPr lang="en-IN" sz="36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87126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166566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INTRODUCTION</a:t>
            </a:r>
            <a:endParaRPr sz="36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15750" y="1620290"/>
            <a:ext cx="7809941"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The present scenario is about how good is the customer service in any industry as the number of options at the customer’s disposal are unlimited. </a:t>
            </a:r>
            <a:endParaRPr lang="en-US" sz="2000" dirty="0" smtClean="0">
              <a:latin typeface="Segoe UI Historic" panose="020B0502040204020203" pitchFamily="34" charset="0"/>
              <a:ea typeface="Segoe UI Historic" panose="020B0502040204020203" pitchFamily="34" charset="0"/>
              <a:cs typeface="Segoe UI Historic" panose="020B0502040204020203" pitchFamily="34" charset="0"/>
            </a:endParaRPr>
          </a:p>
          <a:p>
            <a:pPr marL="342900" indent="-342900">
              <a:buFont typeface="Wingdings" panose="05000000000000000000" pitchFamily="2" charset="2"/>
              <a:buChar char="Ø"/>
            </a:pPr>
            <a:r>
              <a:rPr lang="en-US" sz="2000" dirty="0" smtClean="0">
                <a:latin typeface="Segoe UI Historic" panose="020B0502040204020203" pitchFamily="34" charset="0"/>
                <a:ea typeface="Segoe UI Historic" panose="020B0502040204020203" pitchFamily="34" charset="0"/>
                <a:cs typeface="Segoe UI Historic" panose="020B0502040204020203" pitchFamily="34" charset="0"/>
              </a:rPr>
              <a:t>So</a:t>
            </a: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 it becomes extremely important to make sure that the customers will not be made to wait for the rental bikes. </a:t>
            </a:r>
            <a:endParaRPr lang="en-US" sz="2000" dirty="0" smtClean="0">
              <a:latin typeface="Segoe UI Historic" panose="020B0502040204020203" pitchFamily="34" charset="0"/>
              <a:ea typeface="Segoe UI Historic" panose="020B0502040204020203" pitchFamily="34" charset="0"/>
              <a:cs typeface="Segoe UI Historic" panose="020B0502040204020203" pitchFamily="34" charset="0"/>
            </a:endParaRPr>
          </a:p>
          <a:p>
            <a:pPr marL="342900" indent="-342900">
              <a:buFont typeface="Wingdings" panose="05000000000000000000" pitchFamily="2" charset="2"/>
              <a:buChar char="Ø"/>
            </a:pPr>
            <a:r>
              <a:rPr lang="en-US" sz="2000" dirty="0" smtClean="0">
                <a:latin typeface="Segoe UI Historic" panose="020B0502040204020203" pitchFamily="34" charset="0"/>
                <a:ea typeface="Segoe UI Historic" panose="020B0502040204020203" pitchFamily="34" charset="0"/>
                <a:cs typeface="Segoe UI Historic" panose="020B0502040204020203" pitchFamily="34" charset="0"/>
              </a:rPr>
              <a:t>It </a:t>
            </a:r>
            <a:r>
              <a:rPr lang="en-US" sz="2000" dirty="0">
                <a:latin typeface="Segoe UI Historic" panose="020B0502040204020203" pitchFamily="34" charset="0"/>
                <a:ea typeface="Segoe UI Historic" panose="020B0502040204020203" pitchFamily="34" charset="0"/>
                <a:cs typeface="Segoe UI Historic" panose="020B0502040204020203" pitchFamily="34" charset="0"/>
              </a:rPr>
              <a:t>would also not be practical to keep lot of bikes even when the demand is low. Hence , with the help of machine learning, this project aims at predicting the rental bike demand so that no problems arise.</a:t>
            </a:r>
          </a:p>
        </p:txBody>
      </p:sp>
    </p:spTree>
    <p:extLst>
      <p:ext uri="{BB962C8B-B14F-4D97-AF65-F5344CB8AC3E}">
        <p14:creationId xmlns:p14="http://schemas.microsoft.com/office/powerpoint/2010/main" val="48961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180420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PROBLEM STATEMENT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15750" y="1925782"/>
            <a:ext cx="8571941" cy="954107"/>
          </a:xfrm>
          <a:prstGeom prst="rect">
            <a:avLst/>
          </a:prstGeom>
          <a:noFill/>
        </p:spPr>
        <p:txBody>
          <a:bodyPr wrap="square" rtlCol="0">
            <a:spAutoFit/>
          </a:bodyPr>
          <a:lstStyle/>
          <a:p>
            <a:pPr algn="just"/>
            <a:r>
              <a:rPr lang="en-US" sz="2800" dirty="0" smtClean="0">
                <a:latin typeface="Segoe UI Semilight" panose="020B0402040204020203" pitchFamily="34" charset="0"/>
                <a:cs typeface="Segoe UI Semilight" panose="020B0402040204020203" pitchFamily="34" charset="0"/>
              </a:rPr>
              <a:t>The project goal is to predict number of rental bikes required at a particular time of the day.</a:t>
            </a:r>
          </a:p>
        </p:txBody>
      </p:sp>
    </p:spTree>
    <p:extLst>
      <p:ext uri="{BB962C8B-B14F-4D97-AF65-F5344CB8AC3E}">
        <p14:creationId xmlns:p14="http://schemas.microsoft.com/office/powerpoint/2010/main" val="144650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135523" cy="508809"/>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Data Description</a:t>
            </a:r>
            <a:endParaRPr sz="36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4000" b="1" dirty="0" smtClean="0">
                <a:solidFill>
                  <a:schemeClr val="lt1"/>
                </a:solidFill>
                <a:latin typeface="Montserrat"/>
                <a:ea typeface="Montserrat"/>
                <a:cs typeface="Montserrat"/>
                <a:sym typeface="Montserrat"/>
              </a:rPr>
              <a:t>DATA DESCRIPTION</a:t>
            </a:r>
            <a:endParaRPr sz="4000" b="1" dirty="0">
              <a:solidFill>
                <a:schemeClr val="lt1"/>
              </a:solidFill>
              <a:latin typeface="Montserrat"/>
              <a:ea typeface="Montserrat"/>
              <a:cs typeface="Montserrat"/>
              <a:sym typeface="Montserrat"/>
            </a:endParaRPr>
          </a:p>
        </p:txBody>
      </p:sp>
      <p:sp>
        <p:nvSpPr>
          <p:cNvPr id="2" name="TextBox 1"/>
          <p:cNvSpPr txBox="1"/>
          <p:nvPr/>
        </p:nvSpPr>
        <p:spPr>
          <a:xfrm>
            <a:off x="367145" y="1122218"/>
            <a:ext cx="8395855" cy="353943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Date : year-month-day</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Rented Bike count - Count of bikes rented at each hour</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Hour - Hour of the day</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Temperature-Temperature in Celsius</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Humidity - %</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Wind speed - m/s</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Visibility - 10m</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Dew point temperature - Celsius</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Solar radiation - MJ/m2</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Rainfall - mm</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Snowfall - cm</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Seasons - Winter, Spring, Summer, Autumn</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Holiday - Holiday/No holiday</a:t>
            </a:r>
          </a:p>
          <a:p>
            <a:pPr marL="285750" lvl="0" indent="-285750">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Functional Day - </a:t>
            </a:r>
            <a:r>
              <a:rPr lang="en-US" sz="1600" dirty="0" err="1">
                <a:latin typeface="Segoe UI Historic" panose="020B0502040204020203" pitchFamily="34" charset="0"/>
                <a:ea typeface="Segoe UI Historic" panose="020B0502040204020203" pitchFamily="34" charset="0"/>
                <a:cs typeface="Segoe UI Historic" panose="020B0502040204020203" pitchFamily="34" charset="0"/>
              </a:rPr>
              <a:t>NoFunc</a:t>
            </a: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(Non Functional Hours), Fun(Functional hours)</a:t>
            </a:r>
          </a:p>
        </p:txBody>
      </p:sp>
    </p:spTree>
    <p:extLst>
      <p:ext uri="{BB962C8B-B14F-4D97-AF65-F5344CB8AC3E}">
        <p14:creationId xmlns:p14="http://schemas.microsoft.com/office/powerpoint/2010/main" val="123618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itle 1"/>
          <p:cNvSpPr>
            <a:spLocks noGrp="1"/>
          </p:cNvSpPr>
          <p:nvPr>
            <p:ph type="ctrTitle"/>
          </p:nvPr>
        </p:nvSpPr>
        <p:spPr>
          <a:xfrm>
            <a:off x="311708" y="0"/>
            <a:ext cx="8520600" cy="976744"/>
          </a:xfrm>
        </p:spPr>
        <p:txBody>
          <a:bodyPr/>
          <a:lstStyle/>
          <a:p>
            <a:r>
              <a:rPr lang="en-IN" sz="4400" b="1" dirty="0" smtClean="0">
                <a:latin typeface="Montserrat" panose="020B0604020202020204" charset="0"/>
              </a:rPr>
              <a:t>EDA</a:t>
            </a:r>
            <a:endParaRPr lang="en-IN" sz="4400" b="1" dirty="0">
              <a:latin typeface="Montserrat"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8" y="1529069"/>
            <a:ext cx="8468019" cy="3078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469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itle 1"/>
          <p:cNvSpPr>
            <a:spLocks noGrp="1"/>
          </p:cNvSpPr>
          <p:nvPr>
            <p:ph type="ctrTitle"/>
          </p:nvPr>
        </p:nvSpPr>
        <p:spPr>
          <a:xfrm>
            <a:off x="311708" y="0"/>
            <a:ext cx="8520600" cy="976744"/>
          </a:xfrm>
        </p:spPr>
        <p:txBody>
          <a:bodyPr/>
          <a:lstStyle/>
          <a:p>
            <a:r>
              <a:rPr lang="en-IN" sz="4400" b="1" dirty="0" smtClean="0">
                <a:latin typeface="Montserrat" panose="020B0604020202020204" charset="0"/>
              </a:rPr>
              <a:t>EDA</a:t>
            </a:r>
            <a:endParaRPr lang="en-IN" sz="4400" b="1" dirty="0">
              <a:latin typeface="Montserrat" panose="020B060402020202020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40" t="24767" r="340" b="195"/>
          <a:stretch/>
        </p:blipFill>
        <p:spPr>
          <a:xfrm>
            <a:off x="1150337" y="1234440"/>
            <a:ext cx="6721422" cy="292780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69620" y="4320540"/>
            <a:ext cx="7551420" cy="400110"/>
          </a:xfrm>
          <a:prstGeom prst="rect">
            <a:avLst/>
          </a:prstGeom>
          <a:noFill/>
        </p:spPr>
        <p:txBody>
          <a:bodyPr wrap="square" rtlCol="0">
            <a:spAutoFit/>
          </a:bodyPr>
          <a:lstStyle/>
          <a:p>
            <a:pPr algn="ctr"/>
            <a:r>
              <a:rPr lang="en-IN" sz="2000" dirty="0" smtClean="0">
                <a:latin typeface="Segoe UI Historic" panose="020B0502040204020203" pitchFamily="34" charset="0"/>
                <a:ea typeface="Segoe UI Historic" panose="020B0502040204020203" pitchFamily="34" charset="0"/>
                <a:cs typeface="Segoe UI Historic" panose="020B0502040204020203" pitchFamily="34" charset="0"/>
              </a:rPr>
              <a:t>June has the highest rented bike count followed by July</a:t>
            </a:r>
            <a:endParaRPr lang="en-IN"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682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itle 1"/>
          <p:cNvSpPr>
            <a:spLocks noGrp="1"/>
          </p:cNvSpPr>
          <p:nvPr>
            <p:ph type="ctrTitle"/>
          </p:nvPr>
        </p:nvSpPr>
        <p:spPr>
          <a:xfrm>
            <a:off x="311708" y="0"/>
            <a:ext cx="8520600" cy="976744"/>
          </a:xfrm>
        </p:spPr>
        <p:txBody>
          <a:bodyPr/>
          <a:lstStyle/>
          <a:p>
            <a:r>
              <a:rPr lang="en-IN" sz="4400" b="1" dirty="0" smtClean="0">
                <a:latin typeface="Montserrat" panose="020B0604020202020204" charset="0"/>
              </a:rPr>
              <a:t>EDA</a:t>
            </a:r>
            <a:endParaRPr lang="en-IN" sz="4400" b="1" dirty="0">
              <a:latin typeface="Montserrat" panose="020B060402020202020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1818"/>
          <a:stretch/>
        </p:blipFill>
        <p:spPr>
          <a:xfrm>
            <a:off x="620694" y="976744"/>
            <a:ext cx="7902625" cy="34139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96297" y="4586043"/>
            <a:ext cx="7551420" cy="400110"/>
          </a:xfrm>
          <a:prstGeom prst="rect">
            <a:avLst/>
          </a:prstGeom>
          <a:noFill/>
        </p:spPr>
        <p:txBody>
          <a:bodyPr wrap="square" rtlCol="0">
            <a:spAutoFit/>
          </a:bodyPr>
          <a:lstStyle/>
          <a:p>
            <a:pPr algn="ctr"/>
            <a:r>
              <a:rPr lang="en-IN" sz="2000" dirty="0" smtClean="0">
                <a:latin typeface="Segoe UI Historic" panose="020B0502040204020203" pitchFamily="34" charset="0"/>
                <a:ea typeface="Segoe UI Historic" panose="020B0502040204020203" pitchFamily="34" charset="0"/>
                <a:cs typeface="Segoe UI Historic" panose="020B0502040204020203" pitchFamily="34" charset="0"/>
              </a:rPr>
              <a:t>6pm is the time where most number of rental bikes are needed.</a:t>
            </a:r>
            <a:endParaRPr lang="en-IN"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13592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itle 1"/>
          <p:cNvSpPr>
            <a:spLocks noGrp="1"/>
          </p:cNvSpPr>
          <p:nvPr>
            <p:ph type="ctrTitle"/>
          </p:nvPr>
        </p:nvSpPr>
        <p:spPr>
          <a:xfrm>
            <a:off x="311708" y="0"/>
            <a:ext cx="8520600" cy="976744"/>
          </a:xfrm>
        </p:spPr>
        <p:txBody>
          <a:bodyPr/>
          <a:lstStyle/>
          <a:p>
            <a:r>
              <a:rPr lang="en-IN" sz="4400" b="1" dirty="0" smtClean="0">
                <a:latin typeface="Montserrat" panose="020B0604020202020204" charset="0"/>
              </a:rPr>
              <a:t>EDA</a:t>
            </a:r>
            <a:endParaRPr lang="en-IN" sz="4400" b="1" dirty="0">
              <a:latin typeface="Montserrat" panose="020B0604020202020204" charset="0"/>
            </a:endParaRPr>
          </a:p>
        </p:txBody>
      </p:sp>
      <p:sp>
        <p:nvSpPr>
          <p:cNvPr id="5" name="TextBox 4"/>
          <p:cNvSpPr txBox="1"/>
          <p:nvPr/>
        </p:nvSpPr>
        <p:spPr>
          <a:xfrm>
            <a:off x="796296" y="4426023"/>
            <a:ext cx="7551420" cy="400110"/>
          </a:xfrm>
          <a:prstGeom prst="rect">
            <a:avLst/>
          </a:prstGeom>
          <a:noFill/>
        </p:spPr>
        <p:txBody>
          <a:bodyPr wrap="square" rtlCol="0">
            <a:spAutoFit/>
          </a:bodyPr>
          <a:lstStyle/>
          <a:p>
            <a:pPr algn="ctr"/>
            <a:r>
              <a:rPr lang="en-IN" sz="2000" dirty="0" smtClean="0">
                <a:latin typeface="Segoe UI Historic" panose="020B0502040204020203" pitchFamily="34" charset="0"/>
                <a:ea typeface="Segoe UI Historic" panose="020B0502040204020203" pitchFamily="34" charset="0"/>
                <a:cs typeface="Segoe UI Historic" panose="020B0502040204020203" pitchFamily="34" charset="0"/>
              </a:rPr>
              <a:t>Summer season is when most bikes are rented.</a:t>
            </a:r>
            <a:endParaRPr lang="en-IN"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4428"/>
          <a:stretch/>
        </p:blipFill>
        <p:spPr>
          <a:xfrm>
            <a:off x="1706638" y="1150620"/>
            <a:ext cx="5730737" cy="3006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77751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1248</Words>
  <Application>Microsoft Office PowerPoint</Application>
  <PresentationFormat>On-screen Show (16:9)</PresentationFormat>
  <Paragraphs>118</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inter-regular</vt:lpstr>
      <vt:lpstr>Segoe UI Historic</vt:lpstr>
      <vt:lpstr>Wingdings</vt:lpstr>
      <vt:lpstr>Montserrat</vt:lpstr>
      <vt:lpstr>inter-bold</vt:lpstr>
      <vt:lpstr>Segoe UI Semilight</vt:lpstr>
      <vt:lpstr>Simple Light</vt:lpstr>
      <vt:lpstr>         Capstone Project - 2 Rental Bike Demand Prediction   </vt:lpstr>
      <vt:lpstr>  AGENDA  </vt:lpstr>
      <vt:lpstr>           INTRODUCTION   </vt:lpstr>
      <vt:lpstr> PROBLEM STATEMENT   </vt:lpstr>
      <vt:lpstr>           Data Description   DATA DESCRIPTION</vt:lpstr>
      <vt:lpstr>EDA</vt:lpstr>
      <vt:lpstr>EDA</vt:lpstr>
      <vt:lpstr>EDA</vt:lpstr>
      <vt:lpstr>EDA</vt:lpstr>
      <vt:lpstr>EDA</vt:lpstr>
      <vt:lpstr>           </vt:lpstr>
      <vt:lpstr>           </vt:lpstr>
      <vt:lpstr>           </vt:lpstr>
      <vt:lpstr>           </vt:lpstr>
      <vt:lpstr>       MACHINE LEARNING    </vt:lpstr>
      <vt:lpstr>           </vt:lpstr>
      <vt:lpstr>Train R2 score of optimal SVR model is 81.78 % Test R2 score of optimal SVR model is 81.24 % </vt:lpstr>
      <vt:lpstr>           </vt:lpstr>
      <vt:lpstr>           </vt:lpstr>
      <vt:lpstr>           </vt:lpstr>
      <vt:lpstr>PowerPoint Presentation</vt:lpstr>
      <vt:lpstr>           </vt:lpstr>
      <vt:lpstr>           </vt:lpstr>
      <vt:lpstr>XGBoost is an ensemble learning method. Sometimes, it may not be sufficient to rely upon the results of just one machine learning model. Ensemble learning offers a systematic solution to combine the predictive power of multiple learners. The resultant is a single model which gives the aggregated output from several models.  XGBoost is one of the fastest implementations of gradient boosting trees. It does this by tackling one of the major inefficiencies of gradient boosted trees: considering the potential loss for all possible splits to create a new branch (especially if you consider the case where there are thousands of features, and therefore thousands of possible splits).   XGBoost tackles this inefficiency by looking at the distribution of features across all data points in a leaf and using this information to reduce the search space of possible feature splits.</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Project  Cardiovascular Risk Prediction</dc:title>
  <dc:creator>suhas tantri</dc:creator>
  <cp:lastModifiedBy>suhas tantri</cp:lastModifiedBy>
  <cp:revision>27</cp:revision>
  <dcterms:modified xsi:type="dcterms:W3CDTF">2021-10-01T11:17:42Z</dcterms:modified>
</cp:coreProperties>
</file>