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61" r:id="rId7"/>
    <p:sldId id="262" r:id="rId8"/>
    <p:sldId id="282" r:id="rId9"/>
    <p:sldId id="283" r:id="rId10"/>
    <p:sldId id="284" r:id="rId11"/>
    <p:sldId id="27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78" d="100"/>
          <a:sy n="78" d="100"/>
        </p:scale>
        <p:origin x="96" y="22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9/30/2022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9/30/2022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9/30/2022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9/30/2022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9/30/2022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9/30/2022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9/30/2022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9/30/2022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9/30/2022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9/30/2022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9/30/2022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9/30/2022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Suhas.gys1996@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12782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4719112" cy="2492990"/>
          </a:xfrm>
          <a:prstGeom prst="rect">
            <a:avLst/>
          </a:prstGeom>
          <a:solidFill>
            <a:schemeClr val="bg2">
              <a:lumMod val="25000"/>
            </a:schemeClr>
          </a:solidFill>
        </p:spPr>
        <p:txBody>
          <a:bodyPr wrap="none" rtlCol="0">
            <a:spAutoFit/>
          </a:bodyPr>
          <a:lstStyle/>
          <a:p>
            <a:r>
              <a:rPr lang="en-US" sz="6600" dirty="0">
                <a:solidFill>
                  <a:srgbClr val="FF6600"/>
                </a:solidFill>
              </a:rPr>
              <a:t>Final Report  </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30-September-2022</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D71C90-6DC7-38C0-EA3D-469E8059CDD9}"/>
              </a:ext>
            </a:extLst>
          </p:cNvPr>
          <p:cNvSpPr/>
          <p:nvPr/>
        </p:nvSpPr>
        <p:spPr>
          <a:xfrm>
            <a:off x="0" y="-56747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Persistency dependent on </a:t>
            </a:r>
            <a:r>
              <a:rPr lang="en-US" sz="4200" b="1" dirty="0" err="1">
                <a:solidFill>
                  <a:schemeClr val="accent2"/>
                </a:solidFill>
                <a:latin typeface="+mj-lt"/>
              </a:rPr>
              <a:t>Dexa</a:t>
            </a:r>
            <a:r>
              <a:rPr lang="en-US" sz="4200" b="1" dirty="0">
                <a:solidFill>
                  <a:schemeClr val="accent2"/>
                </a:solidFill>
                <a:latin typeface="+mj-lt"/>
              </a:rPr>
              <a:t> Frequency </a:t>
            </a:r>
            <a:endParaRPr lang="en-US" sz="4200" dirty="0">
              <a:solidFill>
                <a:schemeClr val="accent2"/>
              </a:solidFill>
              <a:latin typeface="+mj-lt"/>
            </a:endParaRPr>
          </a:p>
        </p:txBody>
      </p:sp>
      <p:pic>
        <p:nvPicPr>
          <p:cNvPr id="6" name="Picture 5">
            <a:extLst>
              <a:ext uri="{FF2B5EF4-FFF2-40B4-BE49-F238E27FC236}">
                <a16:creationId xmlns:a16="http://schemas.microsoft.com/office/drawing/2014/main" id="{8BE03B93-DD2B-BA1A-C415-DB420D444346}"/>
              </a:ext>
            </a:extLst>
          </p:cNvPr>
          <p:cNvPicPr>
            <a:picLocks noChangeAspect="1"/>
          </p:cNvPicPr>
          <p:nvPr/>
        </p:nvPicPr>
        <p:blipFill>
          <a:blip r:embed="rId2"/>
          <a:stretch>
            <a:fillRect/>
          </a:stretch>
        </p:blipFill>
        <p:spPr>
          <a:xfrm>
            <a:off x="2202426" y="1898392"/>
            <a:ext cx="8091948" cy="3283208"/>
          </a:xfrm>
          <a:prstGeom prst="rect">
            <a:avLst/>
          </a:prstGeom>
        </p:spPr>
      </p:pic>
    </p:spTree>
    <p:extLst>
      <p:ext uri="{BB962C8B-B14F-4D97-AF65-F5344CB8AC3E}">
        <p14:creationId xmlns:p14="http://schemas.microsoft.com/office/powerpoint/2010/main" val="176721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624348" y="2411098"/>
            <a:ext cx="11430000" cy="2800767"/>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representations shows that the risk counts are very high for the numerical 1 and 2 with the persistency level is not followed as per the doctor prescription.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other risk factors like sugar, blood pressure also may vary and would lead to major health problem.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Persistency is dependent on the </a:t>
            </a:r>
            <a:r>
              <a:rPr lang="en-US" sz="2000" dirty="0" err="1"/>
              <a:t>dexa_frequency</a:t>
            </a:r>
            <a:r>
              <a:rPr lang="en-US" sz="2000" dirty="0"/>
              <a:t> factor and with the older once have a higher risks if medication is not followed.</a:t>
            </a:r>
          </a:p>
          <a:p>
            <a:pPr marL="285750" indent="-285750">
              <a:buFont typeface="Arial" panose="020B0604020202020204" pitchFamily="34" charset="0"/>
              <a:buChar char="•"/>
            </a:pPr>
            <a:r>
              <a:rPr lang="en-US" sz="2000" dirty="0"/>
              <a:t>Linear Model would the increase of risk factor based on </a:t>
            </a:r>
            <a:r>
              <a:rPr lang="en-US" sz="2000" dirty="0" err="1"/>
              <a:t>Dexa_Frequency</a:t>
            </a:r>
            <a:r>
              <a:rPr lang="en-US" sz="2000" dirty="0"/>
              <a:t>.</a:t>
            </a:r>
          </a:p>
          <a:p>
            <a:pPr marL="285750" indent="-285750">
              <a:buFont typeface="Arial" panose="020B0604020202020204" pitchFamily="34" charset="0"/>
              <a:buChar char="•"/>
            </a:pP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2605549"/>
            <a:ext cx="10515600" cy="2664542"/>
          </a:xfrm>
        </p:spPr>
        <p:txBody>
          <a:bodyPr>
            <a:normAutofit/>
          </a:bodyPr>
          <a:lstStyle/>
          <a:p>
            <a:pPr marL="0" indent="0" algn="ctr">
              <a:buNone/>
            </a:pPr>
            <a:r>
              <a:rPr lang="en-US" sz="2400" dirty="0"/>
              <a:t>Name – Suhas Yogeshwara </a:t>
            </a:r>
          </a:p>
          <a:p>
            <a:pPr marL="0" indent="0" algn="ctr">
              <a:buNone/>
            </a:pPr>
            <a:r>
              <a:rPr lang="en-US" sz="2400" dirty="0"/>
              <a:t>Email – </a:t>
            </a:r>
            <a:r>
              <a:rPr lang="en-US" sz="2400" dirty="0">
                <a:hlinkClick r:id="rId2"/>
              </a:rPr>
              <a:t>Suhas.gys1996@gmail.com</a:t>
            </a:r>
            <a:endParaRPr lang="en-US" sz="2400" dirty="0"/>
          </a:p>
          <a:p>
            <a:pPr marL="0" indent="0" algn="ctr">
              <a:buNone/>
            </a:pPr>
            <a:r>
              <a:rPr lang="en-US" sz="2400" dirty="0"/>
              <a:t>Country – Germany </a:t>
            </a:r>
          </a:p>
          <a:p>
            <a:pPr marL="0" indent="0" algn="ctr">
              <a:buNone/>
            </a:pPr>
            <a:r>
              <a:rPr lang="en-US" sz="2400" dirty="0"/>
              <a:t>College – SRH University of Applied Sciences Berlin</a:t>
            </a:r>
          </a:p>
          <a:p>
            <a:pPr marL="0" indent="0" algn="ctr">
              <a:buNone/>
            </a:pPr>
            <a:r>
              <a:rPr lang="en-US" sz="2400" dirty="0"/>
              <a:t>Specialization – Data Science</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Team Member Details </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473206" cy="923330"/>
          </a:xfrm>
          <a:prstGeom prst="rect">
            <a:avLst/>
          </a:prstGeom>
          <a:noFill/>
        </p:spPr>
        <p:txBody>
          <a:bodyPr wrap="none" rtlCol="0">
            <a:spAutoFit/>
          </a:bodyPr>
          <a:lstStyle/>
          <a:p>
            <a:pPr marL="285750" indent="-285750">
              <a:buFont typeface="Arial" panose="020B0604020202020204" pitchFamily="34" charset="0"/>
              <a:buChar char="•"/>
            </a:pPr>
            <a:endParaRPr lang="en-US" dirty="0"/>
          </a:p>
          <a:p>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latin typeface="+mn-lt"/>
              </a:rPr>
              <a:t>Objective</a:t>
            </a:r>
          </a:p>
        </p:txBody>
      </p:sp>
      <p:sp>
        <p:nvSpPr>
          <p:cNvPr id="3" name="TextBox 2">
            <a:extLst>
              <a:ext uri="{FF2B5EF4-FFF2-40B4-BE49-F238E27FC236}">
                <a16:creationId xmlns:a16="http://schemas.microsoft.com/office/drawing/2014/main" id="{CD41D2A3-9021-1C1D-E05F-19BB4F42BB3C}"/>
              </a:ext>
            </a:extLst>
          </p:cNvPr>
          <p:cNvSpPr txBox="1"/>
          <p:nvPr/>
        </p:nvSpPr>
        <p:spPr>
          <a:xfrm>
            <a:off x="973393" y="1861798"/>
            <a:ext cx="10415699" cy="3170099"/>
          </a:xfrm>
          <a:prstGeom prst="rect">
            <a:avLst/>
          </a:prstGeom>
          <a:noFill/>
        </p:spPr>
        <p:txBody>
          <a:bodyPr wrap="square">
            <a:spAutoFit/>
          </a:bodyPr>
          <a:lstStyle/>
          <a:p>
            <a:pPr algn="l"/>
            <a:r>
              <a:rPr lang="en-US" sz="2000" b="1" i="0" u="sng" dirty="0">
                <a:solidFill>
                  <a:srgbClr val="2D3B45"/>
                </a:solidFill>
                <a:effectLst/>
                <a:latin typeface="Calibri" panose="020F0502020204030204" pitchFamily="34" charset="0"/>
                <a:cs typeface="Calibri" panose="020F0502020204030204" pitchFamily="34" charset="0"/>
              </a:rPr>
              <a:t>Problem Statement:</a:t>
            </a:r>
            <a:endParaRPr lang="en-US" sz="2000" b="0" i="0" dirty="0">
              <a:solidFill>
                <a:srgbClr val="2D3B45"/>
              </a:solidFill>
              <a:effectLst/>
              <a:latin typeface="Calibri" panose="020F0502020204030204" pitchFamily="34" charset="0"/>
              <a:cs typeface="Calibri" panose="020F0502020204030204" pitchFamily="34" charset="0"/>
            </a:endParaRPr>
          </a:p>
          <a:p>
            <a:pPr algn="l"/>
            <a:r>
              <a:rPr lang="en-US" sz="2000" b="0" i="0" dirty="0">
                <a:solidFill>
                  <a:srgbClr val="2D3B45"/>
                </a:solidFill>
                <a:effectLst/>
                <a:latin typeface="Calibri" panose="020F0502020204030204" pitchFamily="34" charset="0"/>
                <a:cs typeface="Calibri" panose="020F0502020204030204" pitchFamily="34" charset="0"/>
              </a:rPr>
              <a:t>One of the challenge for all Pharmaceutical companies is to understand the persistency of drug as per the physician prescription. To solve this problem ABC pharma company approached an analytics company to automate this process of identification.</a:t>
            </a:r>
          </a:p>
          <a:p>
            <a:pPr algn="l"/>
            <a:endParaRPr lang="en-US" sz="2000" b="1" i="0" dirty="0">
              <a:solidFill>
                <a:srgbClr val="2D3B45"/>
              </a:solidFill>
              <a:effectLst/>
              <a:latin typeface="Calibri" panose="020F0502020204030204" pitchFamily="34" charset="0"/>
              <a:cs typeface="Calibri" panose="020F0502020204030204" pitchFamily="34" charset="0"/>
            </a:endParaRPr>
          </a:p>
          <a:p>
            <a:pPr algn="l"/>
            <a:r>
              <a:rPr lang="en-US" sz="2000" b="1" i="0" dirty="0">
                <a:solidFill>
                  <a:srgbClr val="2D3B45"/>
                </a:solidFill>
                <a:effectLst/>
                <a:latin typeface="Calibri" panose="020F0502020204030204" pitchFamily="34" charset="0"/>
                <a:cs typeface="Calibri" panose="020F0502020204030204" pitchFamily="34" charset="0"/>
              </a:rPr>
              <a:t>ML Problem:</a:t>
            </a:r>
            <a:endParaRPr lang="en-US" sz="2000" b="0" i="0" dirty="0">
              <a:solidFill>
                <a:srgbClr val="2D3B45"/>
              </a:solidFill>
              <a:effectLst/>
              <a:latin typeface="Calibri" panose="020F0502020204030204" pitchFamily="34" charset="0"/>
              <a:cs typeface="Calibri" panose="020F0502020204030204" pitchFamily="34" charset="0"/>
            </a:endParaRPr>
          </a:p>
          <a:p>
            <a:pPr algn="l"/>
            <a:r>
              <a:rPr lang="en-US" sz="2000" b="0" i="0" dirty="0">
                <a:solidFill>
                  <a:srgbClr val="2D3B45"/>
                </a:solidFill>
                <a:effectLst/>
                <a:latin typeface="Calibri" panose="020F0502020204030204" pitchFamily="34" charset="0"/>
                <a:cs typeface="Calibri" panose="020F0502020204030204" pitchFamily="34" charset="0"/>
              </a:rPr>
              <a:t>With an objective to gather insights on the factors that are impacting the persistency, build a classification for the given dataset.</a:t>
            </a:r>
          </a:p>
          <a:p>
            <a:pPr algn="l"/>
            <a:endParaRPr lang="en-US" sz="2000" b="1" i="0" dirty="0">
              <a:solidFill>
                <a:srgbClr val="2D3B45"/>
              </a:solidFill>
              <a:effectLst/>
              <a:latin typeface="Calibri" panose="020F0502020204030204" pitchFamily="34" charset="0"/>
              <a:cs typeface="Calibri" panose="020F0502020204030204" pitchFamily="34" charset="0"/>
            </a:endParaRPr>
          </a:p>
          <a:p>
            <a:pPr algn="l"/>
            <a:r>
              <a:rPr lang="en-US" sz="2000" b="1" i="0" dirty="0">
                <a:solidFill>
                  <a:srgbClr val="2D3B45"/>
                </a:solidFill>
                <a:effectLst/>
                <a:latin typeface="Calibri" panose="020F0502020204030204" pitchFamily="34" charset="0"/>
                <a:cs typeface="Calibri" panose="020F0502020204030204" pitchFamily="34" charset="0"/>
              </a:rPr>
              <a:t>Target Variable:</a:t>
            </a:r>
            <a:r>
              <a:rPr lang="en-US" sz="2000" b="0" i="0" dirty="0">
                <a:solidFill>
                  <a:srgbClr val="2D3B45"/>
                </a:solidFill>
                <a:effectLst/>
                <a:latin typeface="Calibri" panose="020F0502020204030204" pitchFamily="34" charset="0"/>
                <a:cs typeface="Calibri" panose="020F0502020204030204" pitchFamily="34" charset="0"/>
              </a:rPr>
              <a:t> Persistency Flag</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6981"/>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Data Exploration</a:t>
            </a:r>
            <a:endParaRPr lang="en-US" sz="4400" b="1" dirty="0">
              <a:solidFill>
                <a:schemeClr val="bg2">
                  <a:lumMod val="25000"/>
                </a:schemeClr>
              </a:solidFill>
              <a:latin typeface="+mj-lt"/>
            </a:endParaRPr>
          </a:p>
        </p:txBody>
      </p:sp>
      <p:sp>
        <p:nvSpPr>
          <p:cNvPr id="5" name="TextBox 4">
            <a:extLst>
              <a:ext uri="{FF2B5EF4-FFF2-40B4-BE49-F238E27FC236}">
                <a16:creationId xmlns:a16="http://schemas.microsoft.com/office/drawing/2014/main" id="{106547EB-1547-9558-F2A7-C6FD87839271}"/>
              </a:ext>
            </a:extLst>
          </p:cNvPr>
          <p:cNvSpPr txBox="1"/>
          <p:nvPr/>
        </p:nvSpPr>
        <p:spPr>
          <a:xfrm>
            <a:off x="1209368" y="1622323"/>
            <a:ext cx="9674942" cy="4031873"/>
          </a:xfrm>
          <a:prstGeom prst="rect">
            <a:avLst/>
          </a:prstGeom>
          <a:noFill/>
        </p:spPr>
        <p:txBody>
          <a:bodyPr wrap="square" rtlCol="0">
            <a:spAutoFit/>
          </a:bodyPr>
          <a:lstStyle/>
          <a:p>
            <a:r>
              <a:rPr lang="en-US" sz="2000" dirty="0"/>
              <a:t>Dataset – Healthcare </a:t>
            </a:r>
          </a:p>
          <a:p>
            <a:r>
              <a:rPr lang="en-US" sz="2000" dirty="0"/>
              <a:t>Data – 3424 rows x 69 columns </a:t>
            </a:r>
          </a:p>
          <a:p>
            <a:r>
              <a:rPr lang="en-US" sz="2000" dirty="0"/>
              <a:t>Size – 899 kb</a:t>
            </a:r>
          </a:p>
          <a:p>
            <a:r>
              <a:rPr lang="en-US" sz="2000" dirty="0"/>
              <a:t>Type – Excel (.csv)</a:t>
            </a:r>
          </a:p>
          <a:p>
            <a:r>
              <a:rPr lang="en-US" sz="2000" dirty="0"/>
              <a:t>NULL values – N/A</a:t>
            </a:r>
          </a:p>
          <a:p>
            <a:r>
              <a:rPr lang="en-US" sz="2000" dirty="0"/>
              <a:t>Outliers – N/A</a:t>
            </a:r>
          </a:p>
          <a:p>
            <a:endParaRPr lang="en-US" sz="2000" dirty="0"/>
          </a:p>
          <a:p>
            <a:endParaRPr lang="en-US" sz="2000" dirty="0"/>
          </a:p>
          <a:p>
            <a:r>
              <a:rPr lang="en-US" sz="2000" dirty="0"/>
              <a:t>Assumptions:</a:t>
            </a:r>
          </a:p>
          <a:p>
            <a:pPr marL="285750" indent="-285750">
              <a:buFont typeface="Arial" panose="020B0604020202020204" pitchFamily="34" charset="0"/>
              <a:buChar char="•"/>
            </a:pPr>
            <a:r>
              <a:rPr lang="en-US" sz="2000" dirty="0"/>
              <a:t>The race and ethnicity columns are irrelevant to the main objective of the project.</a:t>
            </a:r>
          </a:p>
          <a:p>
            <a:pPr marL="285750" indent="-285750">
              <a:buFont typeface="Arial" panose="020B0604020202020204" pitchFamily="34" charset="0"/>
              <a:buChar char="•"/>
            </a:pPr>
            <a:r>
              <a:rPr lang="en-US" sz="2000" dirty="0"/>
              <a:t>The risk factor to be mainly focused regardless of their Age.</a:t>
            </a:r>
          </a:p>
          <a:p>
            <a:endParaRPr lang="en-US" dirty="0"/>
          </a:p>
          <a:p>
            <a:endParaRPr lang="en-IN" dirty="0"/>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Count of risks</a:t>
            </a:r>
          </a:p>
        </p:txBody>
      </p:sp>
      <p:pic>
        <p:nvPicPr>
          <p:cNvPr id="6" name="Picture 5">
            <a:extLst>
              <a:ext uri="{FF2B5EF4-FFF2-40B4-BE49-F238E27FC236}">
                <a16:creationId xmlns:a16="http://schemas.microsoft.com/office/drawing/2014/main" id="{F2D2F444-4581-8ACA-AA7E-DC6613A47421}"/>
              </a:ext>
            </a:extLst>
          </p:cNvPr>
          <p:cNvPicPr>
            <a:picLocks noChangeAspect="1"/>
          </p:cNvPicPr>
          <p:nvPr/>
        </p:nvPicPr>
        <p:blipFill>
          <a:blip r:embed="rId2"/>
          <a:stretch>
            <a:fillRect/>
          </a:stretch>
        </p:blipFill>
        <p:spPr>
          <a:xfrm>
            <a:off x="2507226" y="2407191"/>
            <a:ext cx="6744929" cy="3610151"/>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17698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Count of Risks</a:t>
            </a:r>
            <a:endParaRPr lang="en-US" sz="4400" dirty="0">
              <a:solidFill>
                <a:schemeClr val="accent2"/>
              </a:solidFill>
              <a:latin typeface="+mj-lt"/>
            </a:endParaRPr>
          </a:p>
        </p:txBody>
      </p:sp>
      <p:pic>
        <p:nvPicPr>
          <p:cNvPr id="4" name="Picture 3">
            <a:extLst>
              <a:ext uri="{FF2B5EF4-FFF2-40B4-BE49-F238E27FC236}">
                <a16:creationId xmlns:a16="http://schemas.microsoft.com/office/drawing/2014/main" id="{21B4D5DA-33B7-A3F1-D09A-AABE42AE6720}"/>
              </a:ext>
            </a:extLst>
          </p:cNvPr>
          <p:cNvPicPr>
            <a:picLocks noChangeAspect="1"/>
          </p:cNvPicPr>
          <p:nvPr/>
        </p:nvPicPr>
        <p:blipFill>
          <a:blip r:embed="rId2"/>
          <a:stretch>
            <a:fillRect/>
          </a:stretch>
        </p:blipFill>
        <p:spPr>
          <a:xfrm>
            <a:off x="2467897" y="2247131"/>
            <a:ext cx="7128387" cy="3868534"/>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21351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Count of risks </a:t>
            </a:r>
            <a:endParaRPr lang="en-US" sz="4200" dirty="0">
              <a:solidFill>
                <a:schemeClr val="accent2"/>
              </a:solidFill>
              <a:latin typeface="+mj-lt"/>
            </a:endParaRPr>
          </a:p>
        </p:txBody>
      </p:sp>
      <p:pic>
        <p:nvPicPr>
          <p:cNvPr id="7" name="Picture 6">
            <a:extLst>
              <a:ext uri="{FF2B5EF4-FFF2-40B4-BE49-F238E27FC236}">
                <a16:creationId xmlns:a16="http://schemas.microsoft.com/office/drawing/2014/main" id="{9310355D-E8DD-D4E8-F7FF-59EFA7BDC365}"/>
              </a:ext>
            </a:extLst>
          </p:cNvPr>
          <p:cNvPicPr>
            <a:picLocks noChangeAspect="1"/>
          </p:cNvPicPr>
          <p:nvPr/>
        </p:nvPicPr>
        <p:blipFill>
          <a:blip r:embed="rId2"/>
          <a:stretch>
            <a:fillRect/>
          </a:stretch>
        </p:blipFill>
        <p:spPr>
          <a:xfrm>
            <a:off x="2231923" y="2021230"/>
            <a:ext cx="7482347" cy="4182925"/>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3E0AFD7-0A7E-B809-8EE9-D31AC1EF501E}"/>
              </a:ext>
            </a:extLst>
          </p:cNvPr>
          <p:cNvPicPr>
            <a:picLocks noGrp="1" noChangeAspect="1"/>
          </p:cNvPicPr>
          <p:nvPr>
            <p:ph idx="1"/>
          </p:nvPr>
        </p:nvPicPr>
        <p:blipFill>
          <a:blip r:embed="rId2"/>
          <a:stretch>
            <a:fillRect/>
          </a:stretch>
        </p:blipFill>
        <p:spPr>
          <a:xfrm>
            <a:off x="2487560" y="1769638"/>
            <a:ext cx="6361471" cy="3539781"/>
          </a:xfrm>
        </p:spPr>
      </p:pic>
      <p:sp>
        <p:nvSpPr>
          <p:cNvPr id="4" name="Rectangle 3">
            <a:extLst>
              <a:ext uri="{FF2B5EF4-FFF2-40B4-BE49-F238E27FC236}">
                <a16:creationId xmlns:a16="http://schemas.microsoft.com/office/drawing/2014/main" id="{0E730712-8BBA-448D-0E7A-06EFAFF9F226}"/>
              </a:ext>
            </a:extLst>
          </p:cNvPr>
          <p:cNvSpPr/>
          <p:nvPr/>
        </p:nvSpPr>
        <p:spPr>
          <a:xfrm>
            <a:off x="0" y="-21351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Count of Risks Based on Age Factor </a:t>
            </a:r>
            <a:endParaRPr lang="en-US" sz="4200" dirty="0">
              <a:solidFill>
                <a:schemeClr val="accent2"/>
              </a:solidFill>
              <a:latin typeface="+mj-lt"/>
            </a:endParaRPr>
          </a:p>
        </p:txBody>
      </p:sp>
    </p:spTree>
    <p:extLst>
      <p:ext uri="{BB962C8B-B14F-4D97-AF65-F5344CB8AC3E}">
        <p14:creationId xmlns:p14="http://schemas.microsoft.com/office/powerpoint/2010/main" val="325494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2A593A-CFA3-4B5E-BE4B-3C65C6FFE99F}"/>
              </a:ext>
            </a:extLst>
          </p:cNvPr>
          <p:cNvSpPr/>
          <p:nvPr/>
        </p:nvSpPr>
        <p:spPr>
          <a:xfrm>
            <a:off x="0" y="-56747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Persistency dependent on </a:t>
            </a:r>
            <a:r>
              <a:rPr lang="en-US" sz="4200" b="1" dirty="0" err="1">
                <a:solidFill>
                  <a:schemeClr val="accent2"/>
                </a:solidFill>
                <a:latin typeface="+mj-lt"/>
              </a:rPr>
              <a:t>Dexa</a:t>
            </a:r>
            <a:r>
              <a:rPr lang="en-US" sz="4200" b="1" dirty="0">
                <a:solidFill>
                  <a:schemeClr val="accent2"/>
                </a:solidFill>
                <a:latin typeface="+mj-lt"/>
              </a:rPr>
              <a:t> Frequency </a:t>
            </a:r>
            <a:endParaRPr lang="en-US" sz="4200" dirty="0">
              <a:solidFill>
                <a:schemeClr val="accent2"/>
              </a:solidFill>
              <a:latin typeface="+mj-lt"/>
            </a:endParaRPr>
          </a:p>
        </p:txBody>
      </p:sp>
      <p:pic>
        <p:nvPicPr>
          <p:cNvPr id="6" name="Picture 5">
            <a:extLst>
              <a:ext uri="{FF2B5EF4-FFF2-40B4-BE49-F238E27FC236}">
                <a16:creationId xmlns:a16="http://schemas.microsoft.com/office/drawing/2014/main" id="{D5BECF35-7FA1-64F9-EDE9-3FC31CED2239}"/>
              </a:ext>
            </a:extLst>
          </p:cNvPr>
          <p:cNvPicPr>
            <a:picLocks noChangeAspect="1"/>
          </p:cNvPicPr>
          <p:nvPr/>
        </p:nvPicPr>
        <p:blipFill>
          <a:blip r:embed="rId2"/>
          <a:stretch>
            <a:fillRect/>
          </a:stretch>
        </p:blipFill>
        <p:spPr>
          <a:xfrm>
            <a:off x="2831690" y="1778940"/>
            <a:ext cx="6233652" cy="3648466"/>
          </a:xfrm>
          <a:prstGeom prst="rect">
            <a:avLst/>
          </a:prstGeom>
        </p:spPr>
      </p:pic>
    </p:spTree>
    <p:extLst>
      <p:ext uri="{BB962C8B-B14F-4D97-AF65-F5344CB8AC3E}">
        <p14:creationId xmlns:p14="http://schemas.microsoft.com/office/powerpoint/2010/main" val="83297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4248</TotalTime>
  <Words>298</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Team Member Details </vt:lpstr>
      <vt:lpstr>Objective</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Suhas Yogeshwara</cp:lastModifiedBy>
  <cp:revision>148</cp:revision>
  <cp:lastPrinted>2019-08-24T08:13:50Z</cp:lastPrinted>
  <dcterms:created xsi:type="dcterms:W3CDTF">2019-08-19T15:39:24Z</dcterms:created>
  <dcterms:modified xsi:type="dcterms:W3CDTF">2022-09-30T10:09:21Z</dcterms:modified>
</cp:coreProperties>
</file>