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72"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22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9/16/2022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9/16/2022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Suhas.gys1996@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12782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350008" cy="2492990"/>
          </a:xfrm>
          <a:prstGeom prst="rect">
            <a:avLst/>
          </a:prstGeom>
          <a:solidFill>
            <a:schemeClr val="bg2">
              <a:lumMod val="25000"/>
            </a:schemeClr>
          </a:solidFill>
        </p:spPr>
        <p:txBody>
          <a:bodyPr wrap="none" rtlCol="0">
            <a:spAutoFit/>
          </a:bodyPr>
          <a:lstStyle/>
          <a:p>
            <a:r>
              <a:rPr lang="en-US" sz="6600" dirty="0">
                <a:solidFill>
                  <a:srgbClr val="FF6600"/>
                </a:solidFill>
              </a:rPr>
              <a:t>EDA Presentation </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16-September-2021</a:t>
            </a:r>
          </a:p>
        </p:txBody>
      </p:sp>
    </p:spTree>
    <p:extLst>
      <p:ext uri="{BB962C8B-B14F-4D97-AF65-F5344CB8AC3E}">
        <p14:creationId xmlns:p14="http://schemas.microsoft.com/office/powerpoint/2010/main" val="1491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2605549"/>
            <a:ext cx="10515600" cy="2664542"/>
          </a:xfrm>
        </p:spPr>
        <p:txBody>
          <a:bodyPr>
            <a:normAutofit/>
          </a:bodyPr>
          <a:lstStyle/>
          <a:p>
            <a:pPr marL="0" indent="0" algn="ctr">
              <a:buNone/>
            </a:pPr>
            <a:r>
              <a:rPr lang="en-US" sz="2400" dirty="0"/>
              <a:t>Name – Suhas Yogeshwara </a:t>
            </a:r>
          </a:p>
          <a:p>
            <a:pPr marL="0" indent="0" algn="ctr">
              <a:buNone/>
            </a:pPr>
            <a:r>
              <a:rPr lang="en-US" sz="2400" dirty="0"/>
              <a:t>Email – </a:t>
            </a:r>
            <a:r>
              <a:rPr lang="en-US" sz="2400" dirty="0">
                <a:hlinkClick r:id="rId2"/>
              </a:rPr>
              <a:t>Suhas.gys1996@gmail.com</a:t>
            </a:r>
            <a:endParaRPr lang="en-US" sz="2400" dirty="0"/>
          </a:p>
          <a:p>
            <a:pPr marL="0" indent="0" algn="ctr">
              <a:buNone/>
            </a:pPr>
            <a:r>
              <a:rPr lang="en-US" sz="2400" dirty="0"/>
              <a:t>Country – Germany </a:t>
            </a:r>
          </a:p>
          <a:p>
            <a:pPr marL="0" indent="0" algn="ctr">
              <a:buNone/>
            </a:pPr>
            <a:r>
              <a:rPr lang="en-US" sz="2400" dirty="0"/>
              <a:t>College – SRH University of Applied Sciences Berlin</a:t>
            </a:r>
          </a:p>
          <a:p>
            <a:pPr marL="0" indent="0" algn="ctr">
              <a:buNone/>
            </a:pPr>
            <a:r>
              <a:rPr lang="en-US" sz="2400" dirty="0"/>
              <a:t>Specialization – Data Science</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Team Member Details </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923330"/>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mn-lt"/>
              </a:rPr>
              <a:t>Objective</a:t>
            </a:r>
          </a:p>
        </p:txBody>
      </p:sp>
      <p:sp>
        <p:nvSpPr>
          <p:cNvPr id="3" name="TextBox 2">
            <a:extLst>
              <a:ext uri="{FF2B5EF4-FFF2-40B4-BE49-F238E27FC236}">
                <a16:creationId xmlns:a16="http://schemas.microsoft.com/office/drawing/2014/main" id="{CD41D2A3-9021-1C1D-E05F-19BB4F42BB3C}"/>
              </a:ext>
            </a:extLst>
          </p:cNvPr>
          <p:cNvSpPr txBox="1"/>
          <p:nvPr/>
        </p:nvSpPr>
        <p:spPr>
          <a:xfrm>
            <a:off x="973393" y="1861798"/>
            <a:ext cx="10415699" cy="3170099"/>
          </a:xfrm>
          <a:prstGeom prst="rect">
            <a:avLst/>
          </a:prstGeom>
          <a:noFill/>
        </p:spPr>
        <p:txBody>
          <a:bodyPr wrap="square">
            <a:spAutoFit/>
          </a:bodyPr>
          <a:lstStyle/>
          <a:p>
            <a:pPr algn="l"/>
            <a:r>
              <a:rPr lang="en-US" sz="2000" b="1" i="0" u="sng" dirty="0">
                <a:solidFill>
                  <a:srgbClr val="2D3B45"/>
                </a:solidFill>
                <a:effectLst/>
                <a:latin typeface="Calibri" panose="020F0502020204030204" pitchFamily="34" charset="0"/>
                <a:cs typeface="Calibri" panose="020F0502020204030204" pitchFamily="34" charset="0"/>
              </a:rPr>
              <a:t>Problem Statement:</a:t>
            </a:r>
            <a:endParaRPr lang="en-US" sz="2000" b="0" i="0" dirty="0">
              <a:solidFill>
                <a:srgbClr val="2D3B45"/>
              </a:solidFill>
              <a:effectLst/>
              <a:latin typeface="Calibri" panose="020F0502020204030204" pitchFamily="34" charset="0"/>
              <a:cs typeface="Calibri" panose="020F0502020204030204" pitchFamily="34" charset="0"/>
            </a:endParaRPr>
          </a:p>
          <a:p>
            <a:pPr algn="l"/>
            <a:r>
              <a:rPr lang="en-US" sz="2000" b="0" i="0" dirty="0">
                <a:solidFill>
                  <a:srgbClr val="2D3B45"/>
                </a:solidFill>
                <a:effectLst/>
                <a:latin typeface="Calibri" panose="020F0502020204030204" pitchFamily="34" charset="0"/>
                <a:cs typeface="Calibri" panose="020F0502020204030204" pitchFamily="34" charset="0"/>
              </a:rPr>
              <a:t>One of the challenge for all Pharmaceutical companies is to understand the persistency of drug as per the physician prescription. To solve this problem ABC pharma company approached an analytics company to automate this process of identification.</a:t>
            </a:r>
          </a:p>
          <a:p>
            <a:pPr algn="l"/>
            <a:endParaRPr lang="en-US" sz="2000" b="1" i="0" dirty="0">
              <a:solidFill>
                <a:srgbClr val="2D3B45"/>
              </a:solidFill>
              <a:effectLst/>
              <a:latin typeface="Calibri" panose="020F0502020204030204" pitchFamily="34" charset="0"/>
              <a:cs typeface="Calibri" panose="020F0502020204030204" pitchFamily="34" charset="0"/>
            </a:endParaRPr>
          </a:p>
          <a:p>
            <a:pPr algn="l"/>
            <a:r>
              <a:rPr lang="en-US" sz="2000" b="1" i="0" dirty="0">
                <a:solidFill>
                  <a:srgbClr val="2D3B45"/>
                </a:solidFill>
                <a:effectLst/>
                <a:latin typeface="Calibri" panose="020F0502020204030204" pitchFamily="34" charset="0"/>
                <a:cs typeface="Calibri" panose="020F0502020204030204" pitchFamily="34" charset="0"/>
              </a:rPr>
              <a:t>ML Problem:</a:t>
            </a:r>
            <a:endParaRPr lang="en-US" sz="2000" b="0" i="0" dirty="0">
              <a:solidFill>
                <a:srgbClr val="2D3B45"/>
              </a:solidFill>
              <a:effectLst/>
              <a:latin typeface="Calibri" panose="020F0502020204030204" pitchFamily="34" charset="0"/>
              <a:cs typeface="Calibri" panose="020F0502020204030204" pitchFamily="34" charset="0"/>
            </a:endParaRPr>
          </a:p>
          <a:p>
            <a:pPr algn="l"/>
            <a:r>
              <a:rPr lang="en-US" sz="2000" b="0" i="0" dirty="0">
                <a:solidFill>
                  <a:srgbClr val="2D3B45"/>
                </a:solidFill>
                <a:effectLst/>
                <a:latin typeface="Calibri" panose="020F0502020204030204" pitchFamily="34" charset="0"/>
                <a:cs typeface="Calibri" panose="020F0502020204030204" pitchFamily="34" charset="0"/>
              </a:rPr>
              <a:t>With an objective to gather insights on the factors that are impacting the persistency, build a classification for the given dataset.</a:t>
            </a:r>
          </a:p>
          <a:p>
            <a:pPr algn="l"/>
            <a:endParaRPr lang="en-US" sz="2000" b="1" i="0" dirty="0">
              <a:solidFill>
                <a:srgbClr val="2D3B45"/>
              </a:solidFill>
              <a:effectLst/>
              <a:latin typeface="Calibri" panose="020F0502020204030204" pitchFamily="34" charset="0"/>
              <a:cs typeface="Calibri" panose="020F0502020204030204" pitchFamily="34" charset="0"/>
            </a:endParaRPr>
          </a:p>
          <a:p>
            <a:pPr algn="l"/>
            <a:r>
              <a:rPr lang="en-US" sz="2000" b="1" i="0" dirty="0">
                <a:solidFill>
                  <a:srgbClr val="2D3B45"/>
                </a:solidFill>
                <a:effectLst/>
                <a:latin typeface="Calibri" panose="020F0502020204030204" pitchFamily="34" charset="0"/>
                <a:cs typeface="Calibri" panose="020F0502020204030204" pitchFamily="34" charset="0"/>
              </a:rPr>
              <a:t>Target Variable:</a:t>
            </a:r>
            <a:r>
              <a:rPr lang="en-US" sz="2000" b="0" i="0" dirty="0">
                <a:solidFill>
                  <a:srgbClr val="2D3B45"/>
                </a:solidFill>
                <a:effectLst/>
                <a:latin typeface="Calibri" panose="020F0502020204030204" pitchFamily="34" charset="0"/>
                <a:cs typeface="Calibri" panose="020F0502020204030204" pitchFamily="34" charset="0"/>
              </a:rPr>
              <a:t> Persistency Flag</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698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Data Exploration</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06547EB-1547-9558-F2A7-C6FD87839271}"/>
              </a:ext>
            </a:extLst>
          </p:cNvPr>
          <p:cNvSpPr txBox="1"/>
          <p:nvPr/>
        </p:nvSpPr>
        <p:spPr>
          <a:xfrm>
            <a:off x="1209368" y="1622323"/>
            <a:ext cx="9674942" cy="4031873"/>
          </a:xfrm>
          <a:prstGeom prst="rect">
            <a:avLst/>
          </a:prstGeom>
          <a:noFill/>
        </p:spPr>
        <p:txBody>
          <a:bodyPr wrap="square" rtlCol="0">
            <a:spAutoFit/>
          </a:bodyPr>
          <a:lstStyle/>
          <a:p>
            <a:r>
              <a:rPr lang="en-US" sz="2000" dirty="0"/>
              <a:t>Dataset – </a:t>
            </a:r>
            <a:r>
              <a:rPr lang="en-US" sz="2000" dirty="0" err="1"/>
              <a:t>Heathcare</a:t>
            </a:r>
            <a:r>
              <a:rPr lang="en-US" sz="2000" dirty="0"/>
              <a:t> </a:t>
            </a:r>
          </a:p>
          <a:p>
            <a:r>
              <a:rPr lang="en-US" sz="2000" dirty="0"/>
              <a:t>Data – 3424 rows x 69 columns </a:t>
            </a:r>
          </a:p>
          <a:p>
            <a:r>
              <a:rPr lang="en-US" sz="2000" dirty="0"/>
              <a:t>Size – 899 kb</a:t>
            </a:r>
          </a:p>
          <a:p>
            <a:r>
              <a:rPr lang="en-US" sz="2000" dirty="0"/>
              <a:t>Type – Excel (.csv)</a:t>
            </a:r>
          </a:p>
          <a:p>
            <a:r>
              <a:rPr lang="en-US" sz="2000" dirty="0"/>
              <a:t>NULL values – N/A</a:t>
            </a:r>
          </a:p>
          <a:p>
            <a:r>
              <a:rPr lang="en-US" sz="2000" dirty="0"/>
              <a:t>Outliers – N/A</a:t>
            </a:r>
          </a:p>
          <a:p>
            <a:endParaRPr lang="en-US" sz="2000" dirty="0"/>
          </a:p>
          <a:p>
            <a:endParaRPr lang="en-US" sz="2000" dirty="0"/>
          </a:p>
          <a:p>
            <a:r>
              <a:rPr lang="en-US" sz="2000" dirty="0"/>
              <a:t>Assumptions:</a:t>
            </a:r>
          </a:p>
          <a:p>
            <a:pPr marL="285750" indent="-285750">
              <a:buFont typeface="Arial" panose="020B0604020202020204" pitchFamily="34" charset="0"/>
              <a:buChar char="•"/>
            </a:pPr>
            <a:r>
              <a:rPr lang="en-US" sz="2000" dirty="0"/>
              <a:t>The race and ethnicity columns are irrelevant to the main objective of the project.</a:t>
            </a:r>
          </a:p>
          <a:p>
            <a:pPr marL="285750" indent="-285750">
              <a:buFont typeface="Arial" panose="020B0604020202020204" pitchFamily="34" charset="0"/>
              <a:buChar char="•"/>
            </a:pPr>
            <a:r>
              <a:rPr lang="en-US" sz="2000" dirty="0"/>
              <a:t>The risk factor to be mainly focused regardless of their Age.</a:t>
            </a:r>
          </a:p>
          <a:p>
            <a:endParaRPr lang="en-US" dirty="0"/>
          </a:p>
          <a:p>
            <a:endParaRPr lang="en-IN"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Count of risks</a:t>
            </a:r>
          </a:p>
        </p:txBody>
      </p:sp>
      <p:pic>
        <p:nvPicPr>
          <p:cNvPr id="6" name="Picture 5">
            <a:extLst>
              <a:ext uri="{FF2B5EF4-FFF2-40B4-BE49-F238E27FC236}">
                <a16:creationId xmlns:a16="http://schemas.microsoft.com/office/drawing/2014/main" id="{F2D2F444-4581-8ACA-AA7E-DC6613A47421}"/>
              </a:ext>
            </a:extLst>
          </p:cNvPr>
          <p:cNvPicPr>
            <a:picLocks noChangeAspect="1"/>
          </p:cNvPicPr>
          <p:nvPr/>
        </p:nvPicPr>
        <p:blipFill>
          <a:blip r:embed="rId2"/>
          <a:stretch>
            <a:fillRect/>
          </a:stretch>
        </p:blipFill>
        <p:spPr>
          <a:xfrm>
            <a:off x="2507226" y="2407191"/>
            <a:ext cx="6744929" cy="3610151"/>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17698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Count of Risks</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21B4D5DA-33B7-A3F1-D09A-AABE42AE6720}"/>
              </a:ext>
            </a:extLst>
          </p:cNvPr>
          <p:cNvPicPr>
            <a:picLocks noChangeAspect="1"/>
          </p:cNvPicPr>
          <p:nvPr/>
        </p:nvPicPr>
        <p:blipFill>
          <a:blip r:embed="rId2"/>
          <a:stretch>
            <a:fillRect/>
          </a:stretch>
        </p:blipFill>
        <p:spPr>
          <a:xfrm>
            <a:off x="2467897" y="2247131"/>
            <a:ext cx="7128387" cy="386853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Count of risks </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9310355D-E8DD-D4E8-F7FF-59EFA7BDC365}"/>
              </a:ext>
            </a:extLst>
          </p:cNvPr>
          <p:cNvPicPr>
            <a:picLocks noChangeAspect="1"/>
          </p:cNvPicPr>
          <p:nvPr/>
        </p:nvPicPr>
        <p:blipFill>
          <a:blip r:embed="rId2"/>
          <a:stretch>
            <a:fillRect/>
          </a:stretch>
        </p:blipFill>
        <p:spPr>
          <a:xfrm>
            <a:off x="2231923" y="2021230"/>
            <a:ext cx="7482347" cy="4182925"/>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624348" y="2814221"/>
            <a:ext cx="11430000" cy="2492990"/>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representations shows that the risk counts are very high for the numerical 1 and 2 with the persistency level is not followed as per the doctor prescription.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other risk factors like sugar, blood pressure also may vary and would lead to major health problem.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Logistic Regression Model is recommended for the problem as the solution requires only Persistent or non-persistent.</a:t>
            </a:r>
          </a:p>
          <a:p>
            <a:pPr marL="285750" indent="-285750">
              <a:buFont typeface="Arial" panose="020B0604020202020204" pitchFamily="34" charset="0"/>
              <a:buChar char="•"/>
            </a:pP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4238</TotalTime>
  <Words>257</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Team Member Details </vt:lpstr>
      <vt:lpstr>Objective</vt:lpstr>
      <vt:lpstr>Profit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Suhas Yogeshwara</cp:lastModifiedBy>
  <cp:revision>147</cp:revision>
  <cp:lastPrinted>2019-08-24T08:13:50Z</cp:lastPrinted>
  <dcterms:created xsi:type="dcterms:W3CDTF">2019-08-19T15:39:24Z</dcterms:created>
  <dcterms:modified xsi:type="dcterms:W3CDTF">2022-09-16T13:06:41Z</dcterms:modified>
</cp:coreProperties>
</file>