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875EB-E1ED-49E8-BC43-3A9477067FDB}" type="datetimeFigureOut">
              <a:rPr lang="en-IN" smtClean="0"/>
              <a:t>02-10-2021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C6C90-5205-48F8-83C2-E6FDB8C1F60D}" type="slidenum">
              <a:rPr lang="en-IN" smtClean="0"/>
              <a:t>‹#›</a:t>
            </a:fld>
            <a:endParaRPr lang="en-IN"/>
          </a:p>
        </p:txBody>
      </p:sp>
    </p:spTree>
    <p:extLst>
      <p:ext uri="{BB962C8B-B14F-4D97-AF65-F5344CB8AC3E}">
        <p14:creationId xmlns:p14="http://schemas.microsoft.com/office/powerpoint/2010/main" val="125050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4B02DED-B022-47F5-8A3D-717CF262E3A1}" type="datetime1">
              <a:rPr lang="en-IN" smtClean="0"/>
              <a:t>02-10-2021</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r>
              <a:rPr lang="it-IT" smtClean="0"/>
              <a:t>I.SAI VIGHNESH AUDIT DATA EDA</a:t>
            </a:r>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875906BF-60BC-41BB-823C-AC416064503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0D099-8793-4FFA-A35E-B7F17DDEBD0E}" type="datetime1">
              <a:rPr lang="en-IN" smtClean="0"/>
              <a:t>02-10-2021</a:t>
            </a:fld>
            <a:endParaRPr lang="en-IN"/>
          </a:p>
        </p:txBody>
      </p:sp>
      <p:sp>
        <p:nvSpPr>
          <p:cNvPr id="5" name="Footer Placeholder 4"/>
          <p:cNvSpPr>
            <a:spLocks noGrp="1"/>
          </p:cNvSpPr>
          <p:nvPr>
            <p:ph type="ftr" sz="quarter" idx="11"/>
          </p:nvPr>
        </p:nvSpPr>
        <p:spPr/>
        <p:txBody>
          <a:bodyPr/>
          <a:lstStyle/>
          <a:p>
            <a:r>
              <a:rPr lang="it-IT" smtClean="0"/>
              <a:t>I.SAI VIGHNESH AUDIT DATA EDA</a:t>
            </a:r>
            <a:endParaRPr lang="en-IN"/>
          </a:p>
        </p:txBody>
      </p:sp>
      <p:sp>
        <p:nvSpPr>
          <p:cNvPr id="6" name="Slide Number Placeholder 5"/>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404153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924A8C-A909-47FA-8EED-741B31216145}" type="datetime1">
              <a:rPr lang="en-IN" smtClean="0"/>
              <a:t>02-10-2021</a:t>
            </a:fld>
            <a:endParaRPr lang="en-IN"/>
          </a:p>
        </p:txBody>
      </p:sp>
      <p:sp>
        <p:nvSpPr>
          <p:cNvPr id="5" name="Footer Placeholder 4"/>
          <p:cNvSpPr>
            <a:spLocks noGrp="1"/>
          </p:cNvSpPr>
          <p:nvPr>
            <p:ph type="ftr" sz="quarter" idx="11"/>
          </p:nvPr>
        </p:nvSpPr>
        <p:spPr/>
        <p:txBody>
          <a:bodyPr/>
          <a:lstStyle/>
          <a:p>
            <a:r>
              <a:rPr lang="it-IT" smtClean="0"/>
              <a:t>I.SAI VIGHNESH AUDIT DATA EDA</a:t>
            </a:r>
            <a:endParaRPr lang="en-IN"/>
          </a:p>
        </p:txBody>
      </p:sp>
      <p:sp>
        <p:nvSpPr>
          <p:cNvPr id="6" name="Slide Number Placeholder 5"/>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114852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AEB0-614E-40D9-A517-79FC9661A3EE}" type="datetime1">
              <a:rPr lang="en-IN" smtClean="0"/>
              <a:t>02-10-2021</a:t>
            </a:fld>
            <a:endParaRPr lang="en-IN"/>
          </a:p>
        </p:txBody>
      </p:sp>
      <p:sp>
        <p:nvSpPr>
          <p:cNvPr id="5" name="Footer Placeholder 4"/>
          <p:cNvSpPr>
            <a:spLocks noGrp="1"/>
          </p:cNvSpPr>
          <p:nvPr>
            <p:ph type="ftr" sz="quarter" idx="11"/>
          </p:nvPr>
        </p:nvSpPr>
        <p:spPr/>
        <p:txBody>
          <a:bodyPr/>
          <a:lstStyle/>
          <a:p>
            <a:r>
              <a:rPr lang="it-IT" smtClean="0"/>
              <a:t>I.SAI VIGHNESH AUDIT DATA EDA</a:t>
            </a:r>
            <a:endParaRPr lang="en-IN"/>
          </a:p>
        </p:txBody>
      </p:sp>
      <p:sp>
        <p:nvSpPr>
          <p:cNvPr id="6" name="Slide Number Placeholder 5"/>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1481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420DEF-6475-4465-BE11-8971A3D2D90B}" type="datetime1">
              <a:rPr lang="en-IN" smtClean="0"/>
              <a:t>02-10-2021</a:t>
            </a:fld>
            <a:endParaRPr lang="en-IN"/>
          </a:p>
        </p:txBody>
      </p:sp>
      <p:sp>
        <p:nvSpPr>
          <p:cNvPr id="5" name="Footer Placeholder 4"/>
          <p:cNvSpPr>
            <a:spLocks noGrp="1"/>
          </p:cNvSpPr>
          <p:nvPr>
            <p:ph type="ftr" sz="quarter" idx="11"/>
          </p:nvPr>
        </p:nvSpPr>
        <p:spPr/>
        <p:txBody>
          <a:bodyPr/>
          <a:lstStyle/>
          <a:p>
            <a:r>
              <a:rPr lang="it-IT" smtClean="0"/>
              <a:t>I.SAI VIGHNESH AUDIT DATA EDA</a:t>
            </a:r>
            <a:endParaRPr lang="en-IN"/>
          </a:p>
        </p:txBody>
      </p:sp>
      <p:sp>
        <p:nvSpPr>
          <p:cNvPr id="6" name="Slide Number Placeholder 5"/>
          <p:cNvSpPr>
            <a:spLocks noGrp="1"/>
          </p:cNvSpPr>
          <p:nvPr>
            <p:ph type="sldNum" sz="quarter" idx="12"/>
          </p:nvPr>
        </p:nvSpPr>
        <p:spPr/>
        <p:txBody>
          <a:bodyPr/>
          <a:lstStyle/>
          <a:p>
            <a:fld id="{875906BF-60BC-41BB-823C-AC416064503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6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2B15A2-9620-41D9-A023-174E41D9E8E4}" type="datetime1">
              <a:rPr lang="en-IN" smtClean="0"/>
              <a:t>02-10-2021</a:t>
            </a:fld>
            <a:endParaRPr lang="en-IN"/>
          </a:p>
        </p:txBody>
      </p:sp>
      <p:sp>
        <p:nvSpPr>
          <p:cNvPr id="6" name="Footer Placeholder 5"/>
          <p:cNvSpPr>
            <a:spLocks noGrp="1"/>
          </p:cNvSpPr>
          <p:nvPr>
            <p:ph type="ftr" sz="quarter" idx="11"/>
          </p:nvPr>
        </p:nvSpPr>
        <p:spPr/>
        <p:txBody>
          <a:bodyPr/>
          <a:lstStyle/>
          <a:p>
            <a:r>
              <a:rPr lang="it-IT" smtClean="0"/>
              <a:t>I.SAI VIGHNESH AUDIT DATA EDA</a:t>
            </a:r>
            <a:endParaRPr lang="en-IN"/>
          </a:p>
        </p:txBody>
      </p:sp>
      <p:sp>
        <p:nvSpPr>
          <p:cNvPr id="7" name="Slide Number Placeholder 6"/>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224306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75783A-DFFA-49E2-837C-6FC41332F957}" type="datetime1">
              <a:rPr lang="en-IN" smtClean="0"/>
              <a:t>02-10-2021</a:t>
            </a:fld>
            <a:endParaRPr lang="en-IN"/>
          </a:p>
        </p:txBody>
      </p:sp>
      <p:sp>
        <p:nvSpPr>
          <p:cNvPr id="8" name="Footer Placeholder 7"/>
          <p:cNvSpPr>
            <a:spLocks noGrp="1"/>
          </p:cNvSpPr>
          <p:nvPr>
            <p:ph type="ftr" sz="quarter" idx="11"/>
          </p:nvPr>
        </p:nvSpPr>
        <p:spPr/>
        <p:txBody>
          <a:bodyPr/>
          <a:lstStyle/>
          <a:p>
            <a:r>
              <a:rPr lang="it-IT" smtClean="0"/>
              <a:t>I.SAI VIGHNESH AUDIT DATA EDA</a:t>
            </a:r>
            <a:endParaRPr lang="en-IN"/>
          </a:p>
        </p:txBody>
      </p:sp>
      <p:sp>
        <p:nvSpPr>
          <p:cNvPr id="9" name="Slide Number Placeholder 8"/>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178624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B8D659-A5C4-430A-83D4-7B971A5F6470}" type="datetime1">
              <a:rPr lang="en-IN" smtClean="0"/>
              <a:t>02-10-2021</a:t>
            </a:fld>
            <a:endParaRPr lang="en-IN"/>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3070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C29F1-98DA-47BB-A706-CF379C7A4241}" type="datetime1">
              <a:rPr lang="en-IN" smtClean="0"/>
              <a:t>02-10-2021</a:t>
            </a:fld>
            <a:endParaRPr lang="en-IN"/>
          </a:p>
        </p:txBody>
      </p:sp>
      <p:sp>
        <p:nvSpPr>
          <p:cNvPr id="3" name="Footer Placeholder 2"/>
          <p:cNvSpPr>
            <a:spLocks noGrp="1"/>
          </p:cNvSpPr>
          <p:nvPr>
            <p:ph type="ftr" sz="quarter" idx="11"/>
          </p:nvPr>
        </p:nvSpPr>
        <p:spPr/>
        <p:txBody>
          <a:bodyPr/>
          <a:lstStyle/>
          <a:p>
            <a:r>
              <a:rPr lang="it-IT" smtClean="0"/>
              <a:t>I.SAI VIGHNESH AUDIT DATA EDA</a:t>
            </a:r>
            <a:endParaRPr lang="en-IN"/>
          </a:p>
        </p:txBody>
      </p:sp>
      <p:sp>
        <p:nvSpPr>
          <p:cNvPr id="4" name="Slide Number Placeholder 3"/>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287688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74945C-FFB8-4EFA-8454-A11475EEECAF}" type="datetime1">
              <a:rPr lang="en-IN" smtClean="0"/>
              <a:t>02-10-2021</a:t>
            </a:fld>
            <a:endParaRPr lang="en-IN"/>
          </a:p>
        </p:txBody>
      </p:sp>
      <p:sp>
        <p:nvSpPr>
          <p:cNvPr id="6" name="Footer Placeholder 5"/>
          <p:cNvSpPr>
            <a:spLocks noGrp="1"/>
          </p:cNvSpPr>
          <p:nvPr>
            <p:ph type="ftr" sz="quarter" idx="11"/>
          </p:nvPr>
        </p:nvSpPr>
        <p:spPr/>
        <p:txBody>
          <a:bodyPr/>
          <a:lstStyle/>
          <a:p>
            <a:r>
              <a:rPr lang="it-IT" smtClean="0"/>
              <a:t>I.SAI VIGHNESH AUDIT DATA EDA</a:t>
            </a:r>
            <a:endParaRPr lang="en-IN"/>
          </a:p>
        </p:txBody>
      </p:sp>
      <p:sp>
        <p:nvSpPr>
          <p:cNvPr id="7" name="Slide Number Placeholder 6"/>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126213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6AD44D-DC4D-4C80-9B9A-4A1FEC7073F0}" type="datetime1">
              <a:rPr lang="en-IN" smtClean="0"/>
              <a:t>02-10-2021</a:t>
            </a:fld>
            <a:endParaRPr lang="en-IN"/>
          </a:p>
        </p:txBody>
      </p:sp>
      <p:sp>
        <p:nvSpPr>
          <p:cNvPr id="6" name="Footer Placeholder 5"/>
          <p:cNvSpPr>
            <a:spLocks noGrp="1"/>
          </p:cNvSpPr>
          <p:nvPr>
            <p:ph type="ftr" sz="quarter" idx="11"/>
          </p:nvPr>
        </p:nvSpPr>
        <p:spPr/>
        <p:txBody>
          <a:bodyPr/>
          <a:lstStyle/>
          <a:p>
            <a:r>
              <a:rPr lang="it-IT" smtClean="0"/>
              <a:t>I.SAI VIGHNESH AUDIT DATA EDA</a:t>
            </a:r>
            <a:endParaRPr lang="en-IN"/>
          </a:p>
        </p:txBody>
      </p:sp>
      <p:sp>
        <p:nvSpPr>
          <p:cNvPr id="7" name="Slide Number Placeholder 6"/>
          <p:cNvSpPr>
            <a:spLocks noGrp="1"/>
          </p:cNvSpPr>
          <p:nvPr>
            <p:ph type="sldNum" sz="quarter" idx="12"/>
          </p:nvPr>
        </p:nvSpPr>
        <p:spPr/>
        <p:txBody>
          <a:bodyPr/>
          <a:lstStyle/>
          <a:p>
            <a:fld id="{875906BF-60BC-41BB-823C-AC4160645037}" type="slidenum">
              <a:rPr lang="en-IN" smtClean="0"/>
              <a:t>‹#›</a:t>
            </a:fld>
            <a:endParaRPr lang="en-IN"/>
          </a:p>
        </p:txBody>
      </p:sp>
    </p:spTree>
    <p:extLst>
      <p:ext uri="{BB962C8B-B14F-4D97-AF65-F5344CB8AC3E}">
        <p14:creationId xmlns:p14="http://schemas.microsoft.com/office/powerpoint/2010/main" val="54608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28067F4-AADE-4AFD-80FE-06B3A64D1AB2}" type="datetime1">
              <a:rPr lang="en-IN" smtClean="0"/>
              <a:t>02-10-2021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it-IT" smtClean="0"/>
              <a:t>I.SAI VIGHNESH AUDIT DATA EDA</a:t>
            </a:r>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75906BF-60BC-41BB-823C-AC4160645037}" type="slidenum">
              <a:rPr lang="en-IN" smtClean="0"/>
              <a:t>‹#›</a:t>
            </a:fld>
            <a:endParaRPr lang="en-IN"/>
          </a:p>
        </p:txBody>
      </p:sp>
    </p:spTree>
    <p:extLst>
      <p:ext uri="{BB962C8B-B14F-4D97-AF65-F5344CB8AC3E}">
        <p14:creationId xmlns:p14="http://schemas.microsoft.com/office/powerpoint/2010/main" val="12889197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1"/>
                </a:solidFill>
              </a:rPr>
              <a:t>AUDIT DATA EDA</a:t>
            </a:r>
            <a:endParaRPr lang="en-IN" dirty="0">
              <a:solidFill>
                <a:schemeClr val="tx1"/>
              </a:solidFill>
            </a:endParaRPr>
          </a:p>
        </p:txBody>
      </p:sp>
      <p:sp>
        <p:nvSpPr>
          <p:cNvPr id="4" name="Footer Placeholder 3"/>
          <p:cNvSpPr>
            <a:spLocks noGrp="1"/>
          </p:cNvSpPr>
          <p:nvPr>
            <p:ph type="ftr" sz="quarter" idx="11"/>
          </p:nvPr>
        </p:nvSpPr>
        <p:spPr/>
        <p:txBody>
          <a:bodyPr/>
          <a:lstStyle/>
          <a:p>
            <a:r>
              <a:rPr lang="it-IT" dirty="0" smtClean="0"/>
              <a:t>I.SAI VIGHNESH AUDIT DATA EDA</a:t>
            </a:r>
            <a:endParaRPr lang="en-IN" dirty="0"/>
          </a:p>
        </p:txBody>
      </p:sp>
      <p:sp>
        <p:nvSpPr>
          <p:cNvPr id="5" name="Slide Number Placeholder 4"/>
          <p:cNvSpPr>
            <a:spLocks noGrp="1"/>
          </p:cNvSpPr>
          <p:nvPr>
            <p:ph type="sldNum" sz="quarter" idx="12"/>
          </p:nvPr>
        </p:nvSpPr>
        <p:spPr/>
        <p:txBody>
          <a:bodyPr/>
          <a:lstStyle/>
          <a:p>
            <a:fld id="{875906BF-60BC-41BB-823C-AC4160645037}" type="slidenum">
              <a:rPr lang="en-IN" smtClean="0"/>
              <a:t>1</a:t>
            </a:fld>
            <a:endParaRPr lang="en-IN"/>
          </a:p>
        </p:txBody>
      </p:sp>
    </p:spTree>
    <p:extLst>
      <p:ext uri="{BB962C8B-B14F-4D97-AF65-F5344CB8AC3E}">
        <p14:creationId xmlns:p14="http://schemas.microsoft.com/office/powerpoint/2010/main" val="311447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SECTOR SCORE</a:t>
            </a:r>
            <a:endParaRPr lang="en-IN" dirty="0"/>
          </a:p>
        </p:txBody>
      </p:sp>
      <p:pic>
        <p:nvPicPr>
          <p:cNvPr id="6" name="Content Placeholder 5"/>
          <p:cNvPicPr>
            <a:picLocks noGrp="1" noChangeAspect="1"/>
          </p:cNvPicPr>
          <p:nvPr>
            <p:ph idx="1"/>
          </p:nvPr>
        </p:nvPicPr>
        <p:blipFill>
          <a:blip r:embed="rId2"/>
          <a:stretch>
            <a:fillRect/>
          </a:stretch>
        </p:blipFill>
        <p:spPr>
          <a:xfrm>
            <a:off x="1143000" y="1965960"/>
            <a:ext cx="3714750" cy="2657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10</a:t>
            </a:fld>
            <a:endParaRPr lang="en-IN"/>
          </a:p>
        </p:txBody>
      </p:sp>
      <p:pic>
        <p:nvPicPr>
          <p:cNvPr id="7" name="Picture 6"/>
          <p:cNvPicPr>
            <a:picLocks noChangeAspect="1"/>
          </p:cNvPicPr>
          <p:nvPr/>
        </p:nvPicPr>
        <p:blipFill>
          <a:blip r:embed="rId3"/>
          <a:stretch>
            <a:fillRect/>
          </a:stretch>
        </p:blipFill>
        <p:spPr>
          <a:xfrm>
            <a:off x="5354955" y="1965960"/>
            <a:ext cx="5829300" cy="2657475"/>
          </a:xfrm>
          <a:prstGeom prst="rect">
            <a:avLst/>
          </a:prstGeom>
        </p:spPr>
      </p:pic>
      <p:sp>
        <p:nvSpPr>
          <p:cNvPr id="8" name="Rectangle 7"/>
          <p:cNvSpPr/>
          <p:nvPr/>
        </p:nvSpPr>
        <p:spPr>
          <a:xfrm>
            <a:off x="1809750" y="4777300"/>
            <a:ext cx="8931230" cy="923330"/>
          </a:xfrm>
          <a:prstGeom prst="rect">
            <a:avLst/>
          </a:prstGeom>
        </p:spPr>
        <p:txBody>
          <a:bodyPr wrap="square">
            <a:spAutoFit/>
          </a:bodyPr>
          <a:lstStyle/>
          <a:p>
            <a:r>
              <a:rPr lang="en-IN" b="1" dirty="0">
                <a:latin typeface="Calibri" panose="020F0502020204030204" pitchFamily="34" charset="0"/>
                <a:cs typeface="Calibri" panose="020F0502020204030204" pitchFamily="34" charset="0"/>
              </a:rPr>
              <a:t>With sector score 55.57 there is no </a:t>
            </a:r>
            <a:r>
              <a:rPr lang="en-IN" b="1" dirty="0" err="1">
                <a:latin typeface="Calibri" panose="020F0502020204030204" pitchFamily="34" charset="0"/>
                <a:cs typeface="Calibri" panose="020F0502020204030204" pitchFamily="34" charset="0"/>
              </a:rPr>
              <a:t>possibitly</a:t>
            </a:r>
            <a:r>
              <a:rPr lang="en-IN" b="1" dirty="0">
                <a:latin typeface="Calibri" panose="020F0502020204030204" pitchFamily="34" charset="0"/>
                <a:cs typeface="Calibri" panose="020F0502020204030204" pitchFamily="34" charset="0"/>
              </a:rPr>
              <a:t> of risk</a:t>
            </a:r>
            <a:r>
              <a:rPr lang="en-IN" b="1" dirty="0" smtClean="0">
                <a:latin typeface="Calibri" panose="020F0502020204030204" pitchFamily="34" charset="0"/>
                <a:cs typeface="Calibri" panose="020F0502020204030204" pitchFamily="34" charset="0"/>
              </a:rPr>
              <a:t>, So </a:t>
            </a:r>
            <a:r>
              <a:rPr lang="en-IN" b="1" dirty="0">
                <a:latin typeface="Calibri" panose="020F0502020204030204" pitchFamily="34" charset="0"/>
                <a:cs typeface="Calibri" panose="020F0502020204030204" pitchFamily="34" charset="0"/>
              </a:rPr>
              <a:t>we can understand that higher the sector score lower the </a:t>
            </a:r>
            <a:r>
              <a:rPr lang="en-IN" b="1" dirty="0" smtClean="0">
                <a:latin typeface="Calibri" panose="020F0502020204030204" pitchFamily="34" charset="0"/>
                <a:cs typeface="Calibri" panose="020F0502020204030204" pitchFamily="34" charset="0"/>
              </a:rPr>
              <a:t>risk.</a:t>
            </a: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Sector </a:t>
            </a:r>
            <a:r>
              <a:rPr lang="en-US" b="1" dirty="0">
                <a:latin typeface="Calibri" panose="020F0502020204030204" pitchFamily="34" charset="0"/>
                <a:cs typeface="Calibri" panose="020F0502020204030204" pitchFamily="34" charset="0"/>
              </a:rPr>
              <a:t>score has different float values with score of 55.57 as </a:t>
            </a:r>
            <a:r>
              <a:rPr lang="en-US" b="1" dirty="0" err="1">
                <a:latin typeface="Calibri" panose="020F0502020204030204" pitchFamily="34" charset="0"/>
                <a:cs typeface="Calibri" panose="020F0502020204030204" pitchFamily="34" charset="0"/>
              </a:rPr>
              <a:t>highest.Let</a:t>
            </a:r>
            <a:r>
              <a:rPr lang="en-US" b="1" dirty="0">
                <a:latin typeface="Calibri" panose="020F0502020204030204" pitchFamily="34" charset="0"/>
                <a:cs typeface="Calibri" panose="020F0502020204030204" pitchFamily="34" charset="0"/>
              </a:rPr>
              <a:t> us analyze the </a:t>
            </a:r>
            <a:r>
              <a:rPr lang="en-US" b="1" dirty="0" err="1">
                <a:latin typeface="Calibri" panose="020F0502020204030204" pitchFamily="34" charset="0"/>
                <a:cs typeface="Calibri" panose="020F0502020204030204" pitchFamily="34" charset="0"/>
              </a:rPr>
              <a:t>ditribution</a:t>
            </a:r>
            <a:r>
              <a:rPr lang="en-US" b="1" dirty="0">
                <a:latin typeface="Calibri" panose="020F0502020204030204" pitchFamily="34" charset="0"/>
                <a:cs typeface="Calibri" panose="020F0502020204030204" pitchFamily="34" charset="0"/>
              </a:rPr>
              <a:t> of each score in the data set using </a:t>
            </a:r>
            <a:r>
              <a:rPr lang="en-US" b="1" dirty="0" err="1" smtClean="0">
                <a:latin typeface="Calibri" panose="020F0502020204030204" pitchFamily="34" charset="0"/>
                <a:cs typeface="Calibri" panose="020F0502020204030204" pitchFamily="34" charset="0"/>
              </a:rPr>
              <a:t>pieplot</a:t>
            </a:r>
            <a:r>
              <a:rPr lang="en-US" b="1" dirty="0" smtClean="0">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250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SECTOR SCORE</a:t>
            </a:r>
          </a:p>
        </p:txBody>
      </p:sp>
      <p:pic>
        <p:nvPicPr>
          <p:cNvPr id="6" name="Content Placeholder 5"/>
          <p:cNvPicPr>
            <a:picLocks noGrp="1" noChangeAspect="1"/>
          </p:cNvPicPr>
          <p:nvPr>
            <p:ph idx="1"/>
          </p:nvPr>
        </p:nvPicPr>
        <p:blipFill>
          <a:blip r:embed="rId2"/>
          <a:stretch>
            <a:fillRect/>
          </a:stretch>
        </p:blipFill>
        <p:spPr>
          <a:xfrm>
            <a:off x="1990644" y="1884179"/>
            <a:ext cx="3917007" cy="403860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11</a:t>
            </a:fld>
            <a:endParaRPr lang="en-IN"/>
          </a:p>
        </p:txBody>
      </p:sp>
      <p:sp>
        <p:nvSpPr>
          <p:cNvPr id="7" name="Rectangle 6"/>
          <p:cNvSpPr/>
          <p:nvPr/>
        </p:nvSpPr>
        <p:spPr>
          <a:xfrm>
            <a:off x="5907651" y="3125397"/>
            <a:ext cx="6096000" cy="646331"/>
          </a:xfrm>
          <a:prstGeom prst="rect">
            <a:avLst/>
          </a:prstGeom>
        </p:spPr>
        <p:txBody>
          <a:bodyPr>
            <a:spAutoFit/>
          </a:bodyPr>
          <a:lstStyle/>
          <a:p>
            <a:r>
              <a:rPr lang="en-IN" b="1" dirty="0">
                <a:latin typeface="Calibri" panose="020F0502020204030204" pitchFamily="34" charset="0"/>
                <a:cs typeface="Calibri" panose="020F0502020204030204" pitchFamily="34" charset="0"/>
              </a:rPr>
              <a:t>55.7 score has 25.8% of distribution in the data followed by 3.89 score has 14.7% of distribution</a:t>
            </a:r>
          </a:p>
        </p:txBody>
      </p:sp>
    </p:spTree>
    <p:extLst>
      <p:ext uri="{BB962C8B-B14F-4D97-AF65-F5344CB8AC3E}">
        <p14:creationId xmlns:p14="http://schemas.microsoft.com/office/powerpoint/2010/main" val="6826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PARA-A</a:t>
            </a:r>
            <a:endParaRPr lang="en-IN" dirty="0"/>
          </a:p>
        </p:txBody>
      </p:sp>
      <p:pic>
        <p:nvPicPr>
          <p:cNvPr id="6" name="Content Placeholder 5"/>
          <p:cNvPicPr>
            <a:picLocks noGrp="1" noChangeAspect="1"/>
          </p:cNvPicPr>
          <p:nvPr>
            <p:ph idx="1"/>
          </p:nvPr>
        </p:nvPicPr>
        <p:blipFill>
          <a:blip r:embed="rId2"/>
          <a:stretch>
            <a:fillRect/>
          </a:stretch>
        </p:blipFill>
        <p:spPr>
          <a:xfrm>
            <a:off x="1143000" y="1965960"/>
            <a:ext cx="3583546" cy="3038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12</a:t>
            </a:fld>
            <a:endParaRPr lang="en-IN"/>
          </a:p>
        </p:txBody>
      </p:sp>
      <p:pic>
        <p:nvPicPr>
          <p:cNvPr id="8" name="Picture 7"/>
          <p:cNvPicPr>
            <a:picLocks noChangeAspect="1"/>
          </p:cNvPicPr>
          <p:nvPr/>
        </p:nvPicPr>
        <p:blipFill>
          <a:blip r:embed="rId3"/>
          <a:stretch>
            <a:fillRect/>
          </a:stretch>
        </p:blipFill>
        <p:spPr>
          <a:xfrm>
            <a:off x="6267570" y="2118360"/>
            <a:ext cx="3209925" cy="2886075"/>
          </a:xfrm>
          <a:prstGeom prst="rect">
            <a:avLst/>
          </a:prstGeom>
        </p:spPr>
      </p:pic>
      <p:sp>
        <p:nvSpPr>
          <p:cNvPr id="9" name="Rectangle 8"/>
          <p:cNvSpPr/>
          <p:nvPr/>
        </p:nvSpPr>
        <p:spPr>
          <a:xfrm>
            <a:off x="4824532" y="5189301"/>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Since </a:t>
            </a:r>
            <a:r>
              <a:rPr lang="en-IN" b="1" dirty="0">
                <a:latin typeface="Calibri" panose="020F0502020204030204" pitchFamily="34" charset="0"/>
                <a:cs typeface="Calibri" panose="020F0502020204030204" pitchFamily="34" charset="0"/>
              </a:rPr>
              <a:t>there are 10 </a:t>
            </a:r>
            <a:r>
              <a:rPr lang="en-IN" b="1" dirty="0" err="1">
                <a:latin typeface="Calibri" panose="020F0502020204030204" pitchFamily="34" charset="0"/>
                <a:cs typeface="Calibri" panose="020F0502020204030204" pitchFamily="34" charset="0"/>
              </a:rPr>
              <a:t>perecentage</a:t>
            </a:r>
            <a:r>
              <a:rPr lang="en-IN" b="1" dirty="0">
                <a:latin typeface="Calibri" panose="020F0502020204030204" pitchFamily="34" charset="0"/>
                <a:cs typeface="Calibri" panose="020F0502020204030204" pitchFamily="34" charset="0"/>
              </a:rPr>
              <a:t> of outliers in the data it </a:t>
            </a:r>
            <a:r>
              <a:rPr lang="en-IN" b="1" dirty="0" err="1">
                <a:latin typeface="Calibri" panose="020F0502020204030204" pitchFamily="34" charset="0"/>
                <a:cs typeface="Calibri" panose="020F0502020204030204" pitchFamily="34" charset="0"/>
              </a:rPr>
              <a:t>dosent</a:t>
            </a:r>
            <a:r>
              <a:rPr lang="en-IN" b="1" dirty="0">
                <a:latin typeface="Calibri" panose="020F0502020204030204" pitchFamily="34" charset="0"/>
                <a:cs typeface="Calibri" panose="020F0502020204030204" pitchFamily="34" charset="0"/>
              </a:rPr>
              <a:t> matter much</a:t>
            </a:r>
          </a:p>
        </p:txBody>
      </p:sp>
    </p:spTree>
    <p:extLst>
      <p:ext uri="{BB962C8B-B14F-4D97-AF65-F5344CB8AC3E}">
        <p14:creationId xmlns:p14="http://schemas.microsoft.com/office/powerpoint/2010/main" val="348205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SCORE-A</a:t>
            </a:r>
            <a:endParaRPr lang="en-IN" dirty="0"/>
          </a:p>
        </p:txBody>
      </p:sp>
      <p:pic>
        <p:nvPicPr>
          <p:cNvPr id="6" name="Content Placeholder 5"/>
          <p:cNvPicPr>
            <a:picLocks noGrp="1" noChangeAspect="1"/>
          </p:cNvPicPr>
          <p:nvPr>
            <p:ph idx="1"/>
          </p:nvPr>
        </p:nvPicPr>
        <p:blipFill>
          <a:blip r:embed="rId2"/>
          <a:stretch>
            <a:fillRect/>
          </a:stretch>
        </p:blipFill>
        <p:spPr>
          <a:xfrm>
            <a:off x="1143000" y="1713293"/>
            <a:ext cx="3171825"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13</a:t>
            </a:fld>
            <a:endParaRPr lang="en-IN"/>
          </a:p>
        </p:txBody>
      </p:sp>
      <p:sp>
        <p:nvSpPr>
          <p:cNvPr id="7" name="Rectangle 6"/>
          <p:cNvSpPr/>
          <p:nvPr/>
        </p:nvSpPr>
        <p:spPr>
          <a:xfrm>
            <a:off x="1143000" y="4912904"/>
            <a:ext cx="6096000" cy="646331"/>
          </a:xfrm>
          <a:prstGeom prst="rect">
            <a:avLst/>
          </a:prstGeom>
        </p:spPr>
        <p:txBody>
          <a:bodyPr>
            <a:spAutoFit/>
          </a:bodyPr>
          <a:lstStyle/>
          <a:p>
            <a:r>
              <a:rPr lang="en-IN" dirty="0" smtClean="0"/>
              <a:t>More data points </a:t>
            </a:r>
            <a:r>
              <a:rPr lang="en-IN" dirty="0"/>
              <a:t>with 0.2 as Score A. Let us </a:t>
            </a:r>
            <a:r>
              <a:rPr lang="en-IN" dirty="0" smtClean="0"/>
              <a:t>analyse </a:t>
            </a:r>
            <a:r>
              <a:rPr lang="en-IN" dirty="0"/>
              <a:t>the distribution with </a:t>
            </a:r>
            <a:r>
              <a:rPr lang="en-IN" dirty="0" smtClean="0"/>
              <a:t>pie plot</a:t>
            </a:r>
            <a:endParaRPr lang="en-IN" dirty="0"/>
          </a:p>
        </p:txBody>
      </p:sp>
      <p:pic>
        <p:nvPicPr>
          <p:cNvPr id="8" name="Picture 7"/>
          <p:cNvPicPr>
            <a:picLocks noChangeAspect="1"/>
          </p:cNvPicPr>
          <p:nvPr/>
        </p:nvPicPr>
        <p:blipFill>
          <a:blip r:embed="rId3"/>
          <a:stretch>
            <a:fillRect/>
          </a:stretch>
        </p:blipFill>
        <p:spPr>
          <a:xfrm>
            <a:off x="7458488" y="1713293"/>
            <a:ext cx="2724150" cy="2876550"/>
          </a:xfrm>
          <a:prstGeom prst="rect">
            <a:avLst/>
          </a:prstGeom>
        </p:spPr>
      </p:pic>
      <p:sp>
        <p:nvSpPr>
          <p:cNvPr id="9" name="Rectangle 8"/>
          <p:cNvSpPr/>
          <p:nvPr/>
        </p:nvSpPr>
        <p:spPr>
          <a:xfrm>
            <a:off x="5260805" y="4248311"/>
            <a:ext cx="6096000" cy="646331"/>
          </a:xfrm>
          <a:prstGeom prst="rect">
            <a:avLst/>
          </a:prstGeom>
        </p:spPr>
        <p:txBody>
          <a:bodyPr>
            <a:spAutoFit/>
          </a:bodyPr>
          <a:lstStyle/>
          <a:p>
            <a:r>
              <a:rPr lang="en-IN" dirty="0" smtClean="0"/>
              <a:t>More </a:t>
            </a:r>
            <a:r>
              <a:rPr lang="en-IN" dirty="0"/>
              <a:t>than half of the data in score A is for 0.2.Let us see the influence of Score A with Target variable</a:t>
            </a:r>
          </a:p>
        </p:txBody>
      </p:sp>
    </p:spTree>
    <p:extLst>
      <p:ext uri="{BB962C8B-B14F-4D97-AF65-F5344CB8AC3E}">
        <p14:creationId xmlns:p14="http://schemas.microsoft.com/office/powerpoint/2010/main" val="161170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SCORE-A</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14</a:t>
            </a:fld>
            <a:endParaRPr lang="en-IN"/>
          </a:p>
        </p:txBody>
      </p:sp>
      <p:sp>
        <p:nvSpPr>
          <p:cNvPr id="7" name="Rectangle 6"/>
          <p:cNvSpPr/>
          <p:nvPr/>
        </p:nvSpPr>
        <p:spPr>
          <a:xfrm>
            <a:off x="2044521" y="5036332"/>
            <a:ext cx="7523922" cy="923330"/>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With </a:t>
            </a:r>
            <a:r>
              <a:rPr lang="en-US" b="1" dirty="0">
                <a:latin typeface="Calibri" panose="020F0502020204030204" pitchFamily="34" charset="0"/>
                <a:cs typeface="Calibri" panose="020F0502020204030204" pitchFamily="34" charset="0"/>
              </a:rPr>
              <a:t>Score as 0.2 the there is less possibility of facing Risk. With 0.6 as score there is high possibility of facing risk. But with 0.4 as score there is </a:t>
            </a:r>
            <a:r>
              <a:rPr lang="en-US" b="1" dirty="0" smtClean="0">
                <a:latin typeface="Calibri" panose="020F0502020204030204" pitchFamily="34" charset="0"/>
                <a:cs typeface="Calibri" panose="020F0502020204030204" pitchFamily="34" charset="0"/>
              </a:rPr>
              <a:t>almost </a:t>
            </a:r>
            <a:r>
              <a:rPr lang="en-US" b="1" dirty="0">
                <a:latin typeface="Calibri" panose="020F0502020204030204" pitchFamily="34" charset="0"/>
                <a:cs typeface="Calibri" panose="020F0502020204030204" pitchFamily="34" charset="0"/>
              </a:rPr>
              <a:t>equal </a:t>
            </a:r>
            <a:r>
              <a:rPr lang="en-US" b="1" dirty="0" smtClean="0">
                <a:latin typeface="Calibri" panose="020F0502020204030204" pitchFamily="34" charset="0"/>
                <a:cs typeface="Calibri" panose="020F0502020204030204" pitchFamily="34" charset="0"/>
              </a:rPr>
              <a:t>probability </a:t>
            </a:r>
            <a:r>
              <a:rPr lang="en-US" b="1" dirty="0">
                <a:latin typeface="Calibri" panose="020F0502020204030204" pitchFamily="34" charset="0"/>
                <a:cs typeface="Calibri" panose="020F0502020204030204" pitchFamily="34" charset="0"/>
              </a:rPr>
              <a:t>of facing the risk though not having risk portion is higher.</a:t>
            </a:r>
            <a:endParaRPr lang="en-IN" b="1" dirty="0">
              <a:latin typeface="Calibri" panose="020F0502020204030204" pitchFamily="34" charset="0"/>
              <a:cs typeface="Calibri" panose="020F0502020204030204" pitchFamily="34" charset="0"/>
            </a:endParaRPr>
          </a:p>
        </p:txBody>
      </p:sp>
      <p:pic>
        <p:nvPicPr>
          <p:cNvPr id="10" name="Content Placeholder 9"/>
          <p:cNvPicPr>
            <a:picLocks noGrp="1" noChangeAspect="1"/>
          </p:cNvPicPr>
          <p:nvPr>
            <p:ph idx="1"/>
          </p:nvPr>
        </p:nvPicPr>
        <p:blipFill>
          <a:blip r:embed="rId2"/>
          <a:stretch>
            <a:fillRect/>
          </a:stretch>
        </p:blipFill>
        <p:spPr>
          <a:xfrm>
            <a:off x="3553261" y="1704471"/>
            <a:ext cx="3171825" cy="3181350"/>
          </a:xfrm>
          <a:prstGeom prst="rect">
            <a:avLst/>
          </a:prstGeom>
        </p:spPr>
      </p:pic>
    </p:spTree>
    <p:extLst>
      <p:ext uri="{BB962C8B-B14F-4D97-AF65-F5344CB8AC3E}">
        <p14:creationId xmlns:p14="http://schemas.microsoft.com/office/powerpoint/2010/main" val="10246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RISK-A</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15</a:t>
            </a:fld>
            <a:endParaRPr lang="en-IN"/>
          </a:p>
        </p:txBody>
      </p:sp>
      <p:pic>
        <p:nvPicPr>
          <p:cNvPr id="6" name="Content Placeholder 5"/>
          <p:cNvPicPr>
            <a:picLocks noGrp="1" noChangeAspect="1"/>
          </p:cNvPicPr>
          <p:nvPr>
            <p:ph idx="1"/>
          </p:nvPr>
        </p:nvPicPr>
        <p:blipFill>
          <a:blip r:embed="rId2"/>
          <a:stretch>
            <a:fillRect/>
          </a:stretch>
        </p:blipFill>
        <p:spPr>
          <a:xfrm>
            <a:off x="1143000" y="1733691"/>
            <a:ext cx="3712335" cy="3038475"/>
          </a:xfrm>
          <a:prstGeom prst="rect">
            <a:avLst/>
          </a:prstGeom>
        </p:spPr>
      </p:pic>
      <p:pic>
        <p:nvPicPr>
          <p:cNvPr id="8" name="Picture 7"/>
          <p:cNvPicPr>
            <a:picLocks noChangeAspect="1"/>
          </p:cNvPicPr>
          <p:nvPr/>
        </p:nvPicPr>
        <p:blipFill>
          <a:blip r:embed="rId3"/>
          <a:stretch>
            <a:fillRect/>
          </a:stretch>
        </p:blipFill>
        <p:spPr>
          <a:xfrm>
            <a:off x="6157705" y="1965960"/>
            <a:ext cx="3171825" cy="2886075"/>
          </a:xfrm>
          <a:prstGeom prst="rect">
            <a:avLst/>
          </a:prstGeom>
        </p:spPr>
      </p:pic>
    </p:spTree>
    <p:extLst>
      <p:ext uri="{BB962C8B-B14F-4D97-AF65-F5344CB8AC3E}">
        <p14:creationId xmlns:p14="http://schemas.microsoft.com/office/powerpoint/2010/main" val="327420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RISK-A</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16</a:t>
            </a:fld>
            <a:endParaRPr lang="en-IN"/>
          </a:p>
        </p:txBody>
      </p:sp>
      <p:pic>
        <p:nvPicPr>
          <p:cNvPr id="7" name="Content Placeholder 6"/>
          <p:cNvPicPr>
            <a:picLocks noGrp="1" noChangeAspect="1"/>
          </p:cNvPicPr>
          <p:nvPr>
            <p:ph idx="1"/>
          </p:nvPr>
        </p:nvPicPr>
        <p:blipFill>
          <a:blip r:embed="rId2"/>
          <a:stretch>
            <a:fillRect/>
          </a:stretch>
        </p:blipFill>
        <p:spPr>
          <a:xfrm>
            <a:off x="1606606" y="2188738"/>
            <a:ext cx="3124200" cy="3028950"/>
          </a:xfrm>
          <a:prstGeom prst="rect">
            <a:avLst/>
          </a:prstGeom>
        </p:spPr>
      </p:pic>
      <p:pic>
        <p:nvPicPr>
          <p:cNvPr id="9" name="Picture 8"/>
          <p:cNvPicPr>
            <a:picLocks noChangeAspect="1"/>
          </p:cNvPicPr>
          <p:nvPr/>
        </p:nvPicPr>
        <p:blipFill>
          <a:blip r:embed="rId3"/>
          <a:stretch>
            <a:fillRect/>
          </a:stretch>
        </p:blipFill>
        <p:spPr>
          <a:xfrm>
            <a:off x="6205330" y="2188738"/>
            <a:ext cx="3124200" cy="3028950"/>
          </a:xfrm>
          <a:prstGeom prst="rect">
            <a:avLst/>
          </a:prstGeom>
        </p:spPr>
      </p:pic>
    </p:spTree>
    <p:extLst>
      <p:ext uri="{BB962C8B-B14F-4D97-AF65-F5344CB8AC3E}">
        <p14:creationId xmlns:p14="http://schemas.microsoft.com/office/powerpoint/2010/main" val="158052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PARA-B</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17</a:t>
            </a:fld>
            <a:endParaRPr lang="en-IN"/>
          </a:p>
        </p:txBody>
      </p:sp>
      <p:pic>
        <p:nvPicPr>
          <p:cNvPr id="6" name="Content Placeholder 5"/>
          <p:cNvPicPr>
            <a:picLocks noGrp="1" noChangeAspect="1"/>
          </p:cNvPicPr>
          <p:nvPr>
            <p:ph idx="1"/>
          </p:nvPr>
        </p:nvPicPr>
        <p:blipFill>
          <a:blip r:embed="rId2"/>
          <a:stretch>
            <a:fillRect/>
          </a:stretch>
        </p:blipFill>
        <p:spPr>
          <a:xfrm>
            <a:off x="1340376" y="1874882"/>
            <a:ext cx="3038475" cy="3038475"/>
          </a:xfrm>
          <a:prstGeom prst="rect">
            <a:avLst/>
          </a:prstGeom>
        </p:spPr>
      </p:pic>
      <p:pic>
        <p:nvPicPr>
          <p:cNvPr id="8" name="Picture 7"/>
          <p:cNvPicPr>
            <a:picLocks noChangeAspect="1"/>
          </p:cNvPicPr>
          <p:nvPr/>
        </p:nvPicPr>
        <p:blipFill>
          <a:blip r:embed="rId3"/>
          <a:stretch>
            <a:fillRect/>
          </a:stretch>
        </p:blipFill>
        <p:spPr>
          <a:xfrm>
            <a:off x="5570720" y="2027282"/>
            <a:ext cx="4255931" cy="2886075"/>
          </a:xfrm>
          <a:prstGeom prst="rect">
            <a:avLst/>
          </a:prstGeom>
        </p:spPr>
      </p:pic>
      <p:sp>
        <p:nvSpPr>
          <p:cNvPr id="10" name="TextBox 9"/>
          <p:cNvSpPr txBox="1"/>
          <p:nvPr/>
        </p:nvSpPr>
        <p:spPr>
          <a:xfrm>
            <a:off x="5872765" y="5048518"/>
            <a:ext cx="4288665"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Since there are more than 17% of outliers lets remove till the threshold limit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47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PARA-B</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18</a:t>
            </a:fld>
            <a:endParaRPr lang="en-IN"/>
          </a:p>
        </p:txBody>
      </p:sp>
      <p:pic>
        <p:nvPicPr>
          <p:cNvPr id="7" name="Content Placeholder 6"/>
          <p:cNvPicPr>
            <a:picLocks noGrp="1" noChangeAspect="1"/>
          </p:cNvPicPr>
          <p:nvPr>
            <p:ph idx="1"/>
          </p:nvPr>
        </p:nvPicPr>
        <p:blipFill>
          <a:blip r:embed="rId2"/>
          <a:stretch>
            <a:fillRect/>
          </a:stretch>
        </p:blipFill>
        <p:spPr>
          <a:xfrm>
            <a:off x="2621823" y="1926653"/>
            <a:ext cx="5781675" cy="3028950"/>
          </a:xfrm>
          <a:prstGeom prst="rect">
            <a:avLst/>
          </a:prstGeom>
        </p:spPr>
      </p:pic>
    </p:spTree>
    <p:extLst>
      <p:ext uri="{BB962C8B-B14F-4D97-AF65-F5344CB8AC3E}">
        <p14:creationId xmlns:p14="http://schemas.microsoft.com/office/powerpoint/2010/main" val="233708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SCORE-B</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19</a:t>
            </a:fld>
            <a:endParaRPr lang="en-IN"/>
          </a:p>
        </p:txBody>
      </p:sp>
      <p:pic>
        <p:nvPicPr>
          <p:cNvPr id="6" name="Content Placeholder 5"/>
          <p:cNvPicPr>
            <a:picLocks noGrp="1" noChangeAspect="1"/>
          </p:cNvPicPr>
          <p:nvPr>
            <p:ph idx="1"/>
          </p:nvPr>
        </p:nvPicPr>
        <p:blipFill>
          <a:blip r:embed="rId2"/>
          <a:stretch>
            <a:fillRect/>
          </a:stretch>
        </p:blipFill>
        <p:spPr>
          <a:xfrm>
            <a:off x="1763098" y="1965960"/>
            <a:ext cx="3171825" cy="3181350"/>
          </a:xfrm>
          <a:prstGeom prst="rect">
            <a:avLst/>
          </a:prstGeom>
        </p:spPr>
      </p:pic>
      <p:pic>
        <p:nvPicPr>
          <p:cNvPr id="8" name="Picture 7"/>
          <p:cNvPicPr>
            <a:picLocks noChangeAspect="1"/>
          </p:cNvPicPr>
          <p:nvPr/>
        </p:nvPicPr>
        <p:blipFill>
          <a:blip r:embed="rId3"/>
          <a:stretch>
            <a:fillRect/>
          </a:stretch>
        </p:blipFill>
        <p:spPr>
          <a:xfrm>
            <a:off x="6552733" y="1430273"/>
            <a:ext cx="3235815" cy="3351123"/>
          </a:xfrm>
          <a:prstGeom prst="rect">
            <a:avLst/>
          </a:prstGeom>
        </p:spPr>
      </p:pic>
      <p:sp>
        <p:nvSpPr>
          <p:cNvPr id="9" name="Rectangle 8"/>
          <p:cNvSpPr/>
          <p:nvPr/>
        </p:nvSpPr>
        <p:spPr>
          <a:xfrm>
            <a:off x="4939747" y="4716072"/>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80</a:t>
            </a:r>
            <a:r>
              <a:rPr lang="en-IN" b="1" dirty="0">
                <a:latin typeface="Calibri" panose="020F0502020204030204" pitchFamily="34" charset="0"/>
                <a:cs typeface="Calibri" panose="020F0502020204030204" pitchFamily="34" charset="0"/>
              </a:rPr>
              <a:t>% of the data belongs of score B is for 0.2 .Let us see the influence of Score A with Target variable</a:t>
            </a:r>
          </a:p>
        </p:txBody>
      </p:sp>
    </p:spTree>
    <p:extLst>
      <p:ext uri="{BB962C8B-B14F-4D97-AF65-F5344CB8AC3E}">
        <p14:creationId xmlns:p14="http://schemas.microsoft.com/office/powerpoint/2010/main" val="349617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969" y="313386"/>
            <a:ext cx="9875520" cy="1356360"/>
          </a:xfrm>
        </p:spPr>
        <p:txBody>
          <a:bodyPr/>
          <a:lstStyle/>
          <a:p>
            <a:r>
              <a:rPr lang="en-IN" dirty="0" smtClean="0"/>
              <a:t>CONTENT</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b="1" dirty="0">
                <a:solidFill>
                  <a:schemeClr val="tx1"/>
                </a:solidFill>
                <a:latin typeface="Calibri" panose="020F0502020204030204" pitchFamily="34" charset="0"/>
                <a:cs typeface="Calibri" panose="020F0502020204030204" pitchFamily="34" charset="0"/>
              </a:rPr>
              <a:t>The goal of the dataset is to help the auditors by building a classification model that can predict the fraudulent firm on the basis the present and historical risk factors. The information about the sectors and the counts of firms are listed respectively as Irrigation (114), Public Health (77), Buildings and Roads (82), Forest (70), Corporate (47), Animal Husbandry (95), Communication (1), Electrical (4), Land (5), Science and Technology (3), Tourism (1), Fisheries (41), Industries (37), Agriculture (200).</a:t>
            </a:r>
          </a:p>
          <a:p>
            <a:pPr fontAlgn="base"/>
            <a:r>
              <a:rPr lang="en-US" b="1" dirty="0">
                <a:solidFill>
                  <a:schemeClr val="tx1"/>
                </a:solidFill>
                <a:latin typeface="Calibri" panose="020F0502020204030204" pitchFamily="34" charset="0"/>
                <a:cs typeface="Calibri" panose="020F0502020204030204" pitchFamily="34" charset="0"/>
              </a:rPr>
              <a:t>This research work is a case study of an external government audit company which is also the external auditor of government firms of India. During audit-planning, auditors examine the business of different government offices but the target to visit the offices with very-high likelihood and significance of misstatements. This is calculated by assessing the risk relevant to the financial reporting goals (Houston, Peters, and Pratt 1999). The three main objective of the study are as follow:</a:t>
            </a:r>
          </a:p>
          <a:p>
            <a:pPr fontAlgn="base"/>
            <a:r>
              <a:rPr lang="en-US" b="1" dirty="0">
                <a:solidFill>
                  <a:schemeClr val="tx1"/>
                </a:solidFill>
                <a:latin typeface="Calibri" panose="020F0502020204030204" pitchFamily="34" charset="0"/>
                <a:cs typeface="Calibri" panose="020F0502020204030204" pitchFamily="34" charset="0"/>
              </a:rPr>
              <a:t>To understand the audit risk analysis work-flow of the company by in-depth interview with the audit employees, and to propose a decision-making framework for risk assessment of firms during audit planning.</a:t>
            </a:r>
          </a:p>
          <a:p>
            <a:pPr fontAlgn="base"/>
            <a:r>
              <a:rPr lang="en-US" b="1" dirty="0">
                <a:solidFill>
                  <a:schemeClr val="tx1"/>
                </a:solidFill>
                <a:latin typeface="Calibri" panose="020F0502020204030204" pitchFamily="34" charset="0"/>
                <a:cs typeface="Calibri" panose="020F0502020204030204" pitchFamily="34" charset="0"/>
              </a:rPr>
              <a:t>To examine the present and historical risk factors for determining the Risk Audit Score for 777 target firms, to implement the Particle Swarm Optimization (PSO) algorithm to rank examined risk factors, and evaluating the Risk Audit Class (Fraud and No-Fraud) of nominated firms.</a:t>
            </a:r>
          </a:p>
          <a:p>
            <a:pPr fontAlgn="base"/>
            <a:r>
              <a:rPr lang="en-US" b="1" dirty="0">
                <a:solidFill>
                  <a:schemeClr val="tx1"/>
                </a:solidFill>
                <a:latin typeface="Calibri" panose="020F0502020204030204" pitchFamily="34" charset="0"/>
                <a:cs typeface="Calibri" panose="020F0502020204030204" pitchFamily="34" charset="0"/>
              </a:rPr>
              <a:t>To examine the present and historical risk factors for determining the Risk Audit Score for 777 target firms, to implement the Particle Swarm Optimization (PSO) algorithm to rank examined risk factors, and evaluating the Risk Audit Class (Fraud and No-Fraud) of nominated firms.</a:t>
            </a:r>
          </a:p>
          <a:p>
            <a:endParaRPr lang="en-IN" b="1"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a:t>
            </a:fld>
            <a:endParaRPr lang="en-IN"/>
          </a:p>
        </p:txBody>
      </p:sp>
    </p:spTree>
    <p:extLst>
      <p:ext uri="{BB962C8B-B14F-4D97-AF65-F5344CB8AC3E}">
        <p14:creationId xmlns:p14="http://schemas.microsoft.com/office/powerpoint/2010/main" val="453019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SCORE-B</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20</a:t>
            </a:fld>
            <a:endParaRPr lang="en-IN"/>
          </a:p>
        </p:txBody>
      </p:sp>
      <p:sp>
        <p:nvSpPr>
          <p:cNvPr id="9" name="Rectangle 8"/>
          <p:cNvSpPr/>
          <p:nvPr/>
        </p:nvSpPr>
        <p:spPr>
          <a:xfrm>
            <a:off x="5322761" y="2902434"/>
            <a:ext cx="6096000" cy="1200329"/>
          </a:xfrm>
          <a:prstGeom prst="rect">
            <a:avLst/>
          </a:prstGeom>
        </p:spPr>
        <p:txBody>
          <a:bodyPr>
            <a:spAutoFit/>
          </a:bodyPr>
          <a:lstStyle/>
          <a:p>
            <a:r>
              <a:rPr lang="en-US" b="1" dirty="0" smtClean="0">
                <a:latin typeface="Calibri" panose="020F0502020204030204" pitchFamily="34" charset="0"/>
                <a:cs typeface="Calibri" panose="020F0502020204030204" pitchFamily="34" charset="0"/>
              </a:rPr>
              <a:t>With </a:t>
            </a:r>
            <a:r>
              <a:rPr lang="en-US" b="1" dirty="0">
                <a:latin typeface="Calibri" panose="020F0502020204030204" pitchFamily="34" charset="0"/>
                <a:cs typeface="Calibri" panose="020F0502020204030204" pitchFamily="34" charset="0"/>
              </a:rPr>
              <a:t>Score as 0.2 the there is less possibility of facing Risk. With 0.6 as score there is high possibility of facing risk. But with 0.4 as score there is </a:t>
            </a:r>
            <a:r>
              <a:rPr lang="en-US" b="1" dirty="0" smtClean="0">
                <a:latin typeface="Calibri" panose="020F0502020204030204" pitchFamily="34" charset="0"/>
                <a:cs typeface="Calibri" panose="020F0502020204030204" pitchFamily="34" charset="0"/>
              </a:rPr>
              <a:t>almost </a:t>
            </a:r>
            <a:r>
              <a:rPr lang="en-US" b="1" dirty="0">
                <a:latin typeface="Calibri" panose="020F0502020204030204" pitchFamily="34" charset="0"/>
                <a:cs typeface="Calibri" panose="020F0502020204030204" pitchFamily="34" charset="0"/>
              </a:rPr>
              <a:t>equal </a:t>
            </a:r>
            <a:r>
              <a:rPr lang="en-US" b="1" dirty="0" smtClean="0">
                <a:latin typeface="Calibri" panose="020F0502020204030204" pitchFamily="34" charset="0"/>
                <a:cs typeface="Calibri" panose="020F0502020204030204" pitchFamily="34" charset="0"/>
              </a:rPr>
              <a:t>probability </a:t>
            </a:r>
            <a:r>
              <a:rPr lang="en-US" b="1" dirty="0">
                <a:latin typeface="Calibri" panose="020F0502020204030204" pitchFamily="34" charset="0"/>
                <a:cs typeface="Calibri" panose="020F0502020204030204" pitchFamily="34" charset="0"/>
              </a:rPr>
              <a:t>of facing the risk though not having risk portion is higher.</a:t>
            </a:r>
            <a:endParaRPr lang="en-IN" b="1" dirty="0">
              <a:latin typeface="Calibri" panose="020F0502020204030204" pitchFamily="34" charset="0"/>
              <a:cs typeface="Calibri" panose="020F0502020204030204" pitchFamily="34" charset="0"/>
            </a:endParaRPr>
          </a:p>
        </p:txBody>
      </p:sp>
      <p:pic>
        <p:nvPicPr>
          <p:cNvPr id="7" name="Content Placeholder 6"/>
          <p:cNvPicPr>
            <a:picLocks noGrp="1" noChangeAspect="1"/>
          </p:cNvPicPr>
          <p:nvPr>
            <p:ph idx="1"/>
          </p:nvPr>
        </p:nvPicPr>
        <p:blipFill>
          <a:blip r:embed="rId2"/>
          <a:stretch>
            <a:fillRect/>
          </a:stretch>
        </p:blipFill>
        <p:spPr>
          <a:xfrm>
            <a:off x="2150936" y="1857887"/>
            <a:ext cx="3171825" cy="3181350"/>
          </a:xfrm>
          <a:prstGeom prst="rect">
            <a:avLst/>
          </a:prstGeom>
        </p:spPr>
      </p:pic>
    </p:spTree>
    <p:extLst>
      <p:ext uri="{BB962C8B-B14F-4D97-AF65-F5344CB8AC3E}">
        <p14:creationId xmlns:p14="http://schemas.microsoft.com/office/powerpoint/2010/main" val="296896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RISK-B</a:t>
            </a:r>
            <a:endParaRPr lang="en-IN" dirty="0"/>
          </a:p>
        </p:txBody>
      </p:sp>
      <p:pic>
        <p:nvPicPr>
          <p:cNvPr id="6" name="Content Placeholder 5"/>
          <p:cNvPicPr>
            <a:picLocks noGrp="1" noChangeAspect="1"/>
          </p:cNvPicPr>
          <p:nvPr>
            <p:ph idx="1"/>
          </p:nvPr>
        </p:nvPicPr>
        <p:blipFill>
          <a:blip r:embed="rId2"/>
          <a:stretch>
            <a:fillRect/>
          </a:stretch>
        </p:blipFill>
        <p:spPr>
          <a:xfrm>
            <a:off x="758613" y="2106702"/>
            <a:ext cx="4843697" cy="3038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21</a:t>
            </a:fld>
            <a:endParaRPr lang="en-IN"/>
          </a:p>
        </p:txBody>
      </p:sp>
      <p:pic>
        <p:nvPicPr>
          <p:cNvPr id="7" name="Picture 6"/>
          <p:cNvPicPr>
            <a:picLocks noChangeAspect="1"/>
          </p:cNvPicPr>
          <p:nvPr/>
        </p:nvPicPr>
        <p:blipFill>
          <a:blip r:embed="rId3"/>
          <a:stretch>
            <a:fillRect/>
          </a:stretch>
        </p:blipFill>
        <p:spPr>
          <a:xfrm>
            <a:off x="6841163" y="2182901"/>
            <a:ext cx="3171825" cy="2886075"/>
          </a:xfrm>
          <a:prstGeom prst="rect">
            <a:avLst/>
          </a:prstGeom>
        </p:spPr>
      </p:pic>
      <p:sp>
        <p:nvSpPr>
          <p:cNvPr id="8" name="TextBox 7"/>
          <p:cNvSpPr txBox="1"/>
          <p:nvPr/>
        </p:nvSpPr>
        <p:spPr>
          <a:xfrm>
            <a:off x="6729855" y="5152756"/>
            <a:ext cx="4288665"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Since there are more than 18% of outliers lets remove till the threshold limit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3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RISK-B</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22</a:t>
            </a:fld>
            <a:endParaRPr lang="en-IN"/>
          </a:p>
        </p:txBody>
      </p:sp>
      <p:pic>
        <p:nvPicPr>
          <p:cNvPr id="9" name="Content Placeholder 8"/>
          <p:cNvPicPr>
            <a:picLocks noGrp="1" noChangeAspect="1"/>
          </p:cNvPicPr>
          <p:nvPr>
            <p:ph idx="1"/>
          </p:nvPr>
        </p:nvPicPr>
        <p:blipFill>
          <a:blip r:embed="rId2"/>
          <a:stretch>
            <a:fillRect/>
          </a:stretch>
        </p:blipFill>
        <p:spPr>
          <a:xfrm>
            <a:off x="1278463" y="2035263"/>
            <a:ext cx="3162300" cy="3181350"/>
          </a:xfrm>
          <a:prstGeom prst="rect">
            <a:avLst/>
          </a:prstGeom>
        </p:spPr>
      </p:pic>
      <p:pic>
        <p:nvPicPr>
          <p:cNvPr id="10" name="Picture 9"/>
          <p:cNvPicPr>
            <a:picLocks noChangeAspect="1"/>
          </p:cNvPicPr>
          <p:nvPr/>
        </p:nvPicPr>
        <p:blipFill>
          <a:blip r:embed="rId3"/>
          <a:stretch>
            <a:fillRect/>
          </a:stretch>
        </p:blipFill>
        <p:spPr>
          <a:xfrm>
            <a:off x="6176755" y="1971406"/>
            <a:ext cx="3152775" cy="3181350"/>
          </a:xfrm>
          <a:prstGeom prst="rect">
            <a:avLst/>
          </a:prstGeom>
        </p:spPr>
      </p:pic>
    </p:spTree>
    <p:extLst>
      <p:ext uri="{BB962C8B-B14F-4D97-AF65-F5344CB8AC3E}">
        <p14:creationId xmlns:p14="http://schemas.microsoft.com/office/powerpoint/2010/main" val="1260347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a:t>
            </a:r>
            <a:endParaRPr lang="en-IN" dirty="0"/>
          </a:p>
        </p:txBody>
      </p:sp>
      <p:pic>
        <p:nvPicPr>
          <p:cNvPr id="6" name="Content Placeholder 5"/>
          <p:cNvPicPr>
            <a:picLocks noGrp="1" noChangeAspect="1"/>
          </p:cNvPicPr>
          <p:nvPr>
            <p:ph idx="1"/>
          </p:nvPr>
        </p:nvPicPr>
        <p:blipFill>
          <a:blip r:embed="rId2"/>
          <a:stretch>
            <a:fillRect/>
          </a:stretch>
        </p:blipFill>
        <p:spPr>
          <a:xfrm>
            <a:off x="1143000" y="1965960"/>
            <a:ext cx="3038475" cy="3038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23</a:t>
            </a:fld>
            <a:endParaRPr lang="en-IN"/>
          </a:p>
        </p:txBody>
      </p:sp>
      <p:pic>
        <p:nvPicPr>
          <p:cNvPr id="7" name="Picture 6"/>
          <p:cNvPicPr>
            <a:picLocks noChangeAspect="1"/>
          </p:cNvPicPr>
          <p:nvPr/>
        </p:nvPicPr>
        <p:blipFill>
          <a:blip r:embed="rId3"/>
          <a:stretch>
            <a:fillRect/>
          </a:stretch>
        </p:blipFill>
        <p:spPr>
          <a:xfrm>
            <a:off x="5514147" y="2118360"/>
            <a:ext cx="3152775" cy="2886075"/>
          </a:xfrm>
          <a:prstGeom prst="rect">
            <a:avLst/>
          </a:prstGeom>
        </p:spPr>
      </p:pic>
      <p:sp>
        <p:nvSpPr>
          <p:cNvPr id="8" name="TextBox 7"/>
          <p:cNvSpPr txBox="1"/>
          <p:nvPr/>
        </p:nvSpPr>
        <p:spPr>
          <a:xfrm>
            <a:off x="5514147" y="5004435"/>
            <a:ext cx="4288665"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Since there are more than 7% of outliers, It doesn't effect much</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447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pic>
        <p:nvPicPr>
          <p:cNvPr id="6" name="Content Placeholder 5"/>
          <p:cNvPicPr>
            <a:picLocks noGrp="1" noChangeAspect="1"/>
          </p:cNvPicPr>
          <p:nvPr>
            <p:ph idx="1"/>
          </p:nvPr>
        </p:nvPicPr>
        <p:blipFill>
          <a:blip r:embed="rId2"/>
          <a:stretch>
            <a:fillRect/>
          </a:stretch>
        </p:blipFill>
        <p:spPr>
          <a:xfrm>
            <a:off x="1273700" y="1808207"/>
            <a:ext cx="3171825" cy="317182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24</a:t>
            </a:fld>
            <a:endParaRPr lang="en-IN"/>
          </a:p>
        </p:txBody>
      </p:sp>
      <p:pic>
        <p:nvPicPr>
          <p:cNvPr id="7" name="Picture 6"/>
          <p:cNvPicPr>
            <a:picLocks noChangeAspect="1"/>
          </p:cNvPicPr>
          <p:nvPr/>
        </p:nvPicPr>
        <p:blipFill>
          <a:blip r:embed="rId3"/>
          <a:stretch>
            <a:fillRect/>
          </a:stretch>
        </p:blipFill>
        <p:spPr>
          <a:xfrm>
            <a:off x="5942772" y="2103482"/>
            <a:ext cx="2724150" cy="2876550"/>
          </a:xfrm>
          <a:prstGeom prst="rect">
            <a:avLst/>
          </a:prstGeom>
        </p:spPr>
      </p:pic>
      <p:sp>
        <p:nvSpPr>
          <p:cNvPr id="8" name="Rectangle 7"/>
          <p:cNvSpPr/>
          <p:nvPr/>
        </p:nvSpPr>
        <p:spPr>
          <a:xfrm>
            <a:off x="8422346" y="3054762"/>
            <a:ext cx="2805576" cy="369332"/>
          </a:xfrm>
          <a:prstGeom prst="rect">
            <a:avLst/>
          </a:prstGeom>
        </p:spPr>
        <p:txBody>
          <a:bodyPr wrap="none">
            <a:spAutoFit/>
          </a:bodyPr>
          <a:lstStyle/>
          <a:p>
            <a:r>
              <a:rPr lang="en-IN" b="1" dirty="0" smtClean="0">
                <a:latin typeface="Calibri" panose="020F0502020204030204" pitchFamily="34" charset="0"/>
                <a:cs typeface="Calibri" panose="020F0502020204030204" pitchFamily="34" charset="0"/>
              </a:rPr>
              <a:t>97.3</a:t>
            </a:r>
            <a:r>
              <a:rPr lang="en-IN" b="1" dirty="0">
                <a:latin typeface="Calibri" panose="020F0502020204030204" pitchFamily="34" charset="0"/>
                <a:cs typeface="Calibri" panose="020F0502020204030204" pitchFamily="34" charset="0"/>
              </a:rPr>
              <a:t>% of data belongs to 5</a:t>
            </a:r>
          </a:p>
        </p:txBody>
      </p:sp>
    </p:spTree>
    <p:extLst>
      <p:ext uri="{BB962C8B-B14F-4D97-AF65-F5344CB8AC3E}">
        <p14:creationId xmlns:p14="http://schemas.microsoft.com/office/powerpoint/2010/main" val="54484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25</a:t>
            </a:fld>
            <a:endParaRPr lang="en-IN"/>
          </a:p>
        </p:txBody>
      </p:sp>
      <p:sp>
        <p:nvSpPr>
          <p:cNvPr id="8" name="Rectangle 7"/>
          <p:cNvSpPr/>
          <p:nvPr/>
        </p:nvSpPr>
        <p:spPr>
          <a:xfrm>
            <a:off x="6308035" y="3047834"/>
            <a:ext cx="5651894" cy="646331"/>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with </a:t>
            </a:r>
            <a:r>
              <a:rPr lang="en-US" b="1" dirty="0">
                <a:latin typeface="Calibri" panose="020F0502020204030204" pitchFamily="34" charset="0"/>
                <a:cs typeface="Calibri" panose="020F0502020204030204" pitchFamily="34" charset="0"/>
              </a:rPr>
              <a:t>5.0 risk is less with remaining numbers Risk probability is more</a:t>
            </a:r>
            <a:endParaRPr lang="en-IN" b="1" dirty="0">
              <a:latin typeface="Calibri" panose="020F0502020204030204" pitchFamily="34" charset="0"/>
              <a:cs typeface="Calibri" panose="020F0502020204030204" pitchFamily="34" charset="0"/>
            </a:endParaRPr>
          </a:p>
        </p:txBody>
      </p:sp>
      <p:pic>
        <p:nvPicPr>
          <p:cNvPr id="9" name="Content Placeholder 8"/>
          <p:cNvPicPr>
            <a:picLocks noGrp="1" noChangeAspect="1"/>
          </p:cNvPicPr>
          <p:nvPr>
            <p:ph idx="1"/>
          </p:nvPr>
        </p:nvPicPr>
        <p:blipFill>
          <a:blip r:embed="rId2"/>
          <a:stretch>
            <a:fillRect/>
          </a:stretch>
        </p:blipFill>
        <p:spPr>
          <a:xfrm>
            <a:off x="2908935" y="1965960"/>
            <a:ext cx="3171825" cy="3171825"/>
          </a:xfrm>
          <a:prstGeom prst="rect">
            <a:avLst/>
          </a:prstGeom>
        </p:spPr>
      </p:pic>
    </p:spTree>
    <p:extLst>
      <p:ext uri="{BB962C8B-B14F-4D97-AF65-F5344CB8AC3E}">
        <p14:creationId xmlns:p14="http://schemas.microsoft.com/office/powerpoint/2010/main" val="128587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18" y="0"/>
            <a:ext cx="9875520" cy="1356360"/>
          </a:xfrm>
        </p:spPr>
        <p:txBody>
          <a:bodyPr/>
          <a:lstStyle/>
          <a:p>
            <a:r>
              <a:rPr lang="en-IN" dirty="0" smtClean="0">
                <a:latin typeface="Calibri" panose="020F0502020204030204" pitchFamily="34" charset="0"/>
                <a:cs typeface="Calibri" panose="020F0502020204030204" pitchFamily="34" charset="0"/>
              </a:rPr>
              <a:t>SCORE-B.1</a:t>
            </a:r>
            <a:endParaRPr lang="en-IN"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stretch>
            <a:fillRect/>
          </a:stretch>
        </p:blipFill>
        <p:spPr>
          <a:xfrm>
            <a:off x="307118" y="949397"/>
            <a:ext cx="4973084" cy="403860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26</a:t>
            </a:fld>
            <a:endParaRPr lang="en-IN"/>
          </a:p>
        </p:txBody>
      </p:sp>
      <p:sp>
        <p:nvSpPr>
          <p:cNvPr id="7" name="Rectangle 6"/>
          <p:cNvSpPr/>
          <p:nvPr/>
        </p:nvSpPr>
        <p:spPr>
          <a:xfrm>
            <a:off x="212035" y="4987997"/>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Score </a:t>
            </a:r>
            <a:r>
              <a:rPr lang="en-IN" b="1" dirty="0">
                <a:latin typeface="Calibri" panose="020F0502020204030204" pitchFamily="34" charset="0"/>
                <a:cs typeface="Calibri" panose="020F0502020204030204" pitchFamily="34" charset="0"/>
              </a:rPr>
              <a:t>with 0.3 are more in counts</a:t>
            </a:r>
            <a:r>
              <a:rPr lang="en-IN" b="1" dirty="0" smtClean="0">
                <a:latin typeface="Calibri" panose="020F0502020204030204" pitchFamily="34" charset="0"/>
                <a:cs typeface="Calibri" panose="020F0502020204030204" pitchFamily="34" charset="0"/>
              </a:rPr>
              <a:t>. Let </a:t>
            </a:r>
            <a:r>
              <a:rPr lang="en-IN" b="1" dirty="0">
                <a:latin typeface="Calibri" panose="020F0502020204030204" pitchFamily="34" charset="0"/>
                <a:cs typeface="Calibri" panose="020F0502020204030204" pitchFamily="34" charset="0"/>
              </a:rPr>
              <a:t>us see the distribution with pi plot</a:t>
            </a:r>
          </a:p>
        </p:txBody>
      </p:sp>
      <p:pic>
        <p:nvPicPr>
          <p:cNvPr id="8" name="Picture 7"/>
          <p:cNvPicPr>
            <a:picLocks noChangeAspect="1"/>
          </p:cNvPicPr>
          <p:nvPr/>
        </p:nvPicPr>
        <p:blipFill>
          <a:blip r:embed="rId3"/>
          <a:stretch>
            <a:fillRect/>
          </a:stretch>
        </p:blipFill>
        <p:spPr>
          <a:xfrm>
            <a:off x="6218768" y="957616"/>
            <a:ext cx="4276725" cy="3691657"/>
          </a:xfrm>
          <a:prstGeom prst="rect">
            <a:avLst/>
          </a:prstGeom>
        </p:spPr>
      </p:pic>
      <p:sp>
        <p:nvSpPr>
          <p:cNvPr id="9" name="Rectangle 8"/>
          <p:cNvSpPr/>
          <p:nvPr/>
        </p:nvSpPr>
        <p:spPr>
          <a:xfrm>
            <a:off x="6096000" y="4297692"/>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97.3</a:t>
            </a:r>
            <a:r>
              <a:rPr lang="en-IN" b="1" dirty="0">
                <a:latin typeface="Calibri" panose="020F0502020204030204" pitchFamily="34" charset="0"/>
                <a:cs typeface="Calibri" panose="020F0502020204030204" pitchFamily="34" charset="0"/>
              </a:rPr>
              <a:t>% of the data belongs of score B is for 0.2 .Let us see the influence of Score A with Target variable</a:t>
            </a:r>
          </a:p>
        </p:txBody>
      </p:sp>
    </p:spTree>
    <p:extLst>
      <p:ext uri="{BB962C8B-B14F-4D97-AF65-F5344CB8AC3E}">
        <p14:creationId xmlns:p14="http://schemas.microsoft.com/office/powerpoint/2010/main" val="310093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18" y="0"/>
            <a:ext cx="9875520" cy="1356360"/>
          </a:xfrm>
        </p:spPr>
        <p:txBody>
          <a:bodyPr/>
          <a:lstStyle/>
          <a:p>
            <a:r>
              <a:rPr lang="en-IN" dirty="0" smtClean="0">
                <a:latin typeface="Calibri" panose="020F0502020204030204" pitchFamily="34" charset="0"/>
                <a:cs typeface="Calibri" panose="020F0502020204030204" pitchFamily="34" charset="0"/>
              </a:rPr>
              <a:t>SCORE-B.1</a:t>
            </a:r>
            <a:endParaRPr lang="en-IN"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27</a:t>
            </a:fld>
            <a:endParaRPr lang="en-IN"/>
          </a:p>
        </p:txBody>
      </p:sp>
      <p:sp>
        <p:nvSpPr>
          <p:cNvPr id="7" name="Rectangle 6"/>
          <p:cNvSpPr/>
          <p:nvPr/>
        </p:nvSpPr>
        <p:spPr>
          <a:xfrm>
            <a:off x="2893453" y="5327498"/>
            <a:ext cx="6096000" cy="646331"/>
          </a:xfrm>
          <a:prstGeom prst="rect">
            <a:avLst/>
          </a:prstGeom>
        </p:spPr>
        <p:txBody>
          <a:bodyPr>
            <a:spAutoFit/>
          </a:bodyPr>
          <a:lstStyle/>
          <a:p>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With Score as 0.2 the there is less possibility of facing Risk. With 0.6 as score there is high possibility of facing risk. </a:t>
            </a:r>
            <a:endParaRPr lang="en-IN"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3026803" y="619952"/>
            <a:ext cx="5829300" cy="4733925"/>
          </a:xfrm>
          <a:prstGeom prst="rect">
            <a:avLst/>
          </a:prstGeom>
        </p:spPr>
      </p:pic>
    </p:spTree>
    <p:extLst>
      <p:ext uri="{BB962C8B-B14F-4D97-AF65-F5344CB8AC3E}">
        <p14:creationId xmlns:p14="http://schemas.microsoft.com/office/powerpoint/2010/main" val="172423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RISK-C</a:t>
            </a:r>
            <a:endParaRPr lang="en-IN" dirty="0"/>
          </a:p>
        </p:txBody>
      </p:sp>
      <p:pic>
        <p:nvPicPr>
          <p:cNvPr id="6" name="Content Placeholder 5"/>
          <p:cNvPicPr>
            <a:picLocks noGrp="1" noChangeAspect="1"/>
          </p:cNvPicPr>
          <p:nvPr>
            <p:ph idx="1"/>
          </p:nvPr>
        </p:nvPicPr>
        <p:blipFill>
          <a:blip r:embed="rId2"/>
          <a:stretch>
            <a:fillRect/>
          </a:stretch>
        </p:blipFill>
        <p:spPr>
          <a:xfrm>
            <a:off x="846484" y="1842082"/>
            <a:ext cx="5829300"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28</a:t>
            </a:fld>
            <a:endParaRPr lang="en-IN"/>
          </a:p>
        </p:txBody>
      </p:sp>
      <p:sp>
        <p:nvSpPr>
          <p:cNvPr id="7" name="Rectangle 6"/>
          <p:cNvSpPr/>
          <p:nvPr/>
        </p:nvSpPr>
        <p:spPr>
          <a:xfrm>
            <a:off x="901148" y="4977298"/>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Risk </a:t>
            </a:r>
            <a:r>
              <a:rPr lang="en-IN" b="1" dirty="0">
                <a:latin typeface="Calibri" panose="020F0502020204030204" pitchFamily="34" charset="0"/>
                <a:cs typeface="Calibri" panose="020F0502020204030204" pitchFamily="34" charset="0"/>
              </a:rPr>
              <a:t>C with 1.0 are more in counts remaining three are very less in </a:t>
            </a:r>
            <a:r>
              <a:rPr lang="en-IN" b="1" dirty="0" err="1">
                <a:latin typeface="Calibri" panose="020F0502020204030204" pitchFamily="34" charset="0"/>
                <a:cs typeface="Calibri" panose="020F0502020204030204" pitchFamily="34" charset="0"/>
              </a:rPr>
              <a:t>count.Lets</a:t>
            </a:r>
            <a:r>
              <a:rPr lang="en-IN" b="1" dirty="0">
                <a:latin typeface="Calibri" panose="020F0502020204030204" pitchFamily="34" charset="0"/>
                <a:cs typeface="Calibri" panose="020F0502020204030204" pitchFamily="34" charset="0"/>
              </a:rPr>
              <a:t> see the distribution using pie plot</a:t>
            </a:r>
          </a:p>
        </p:txBody>
      </p:sp>
      <p:pic>
        <p:nvPicPr>
          <p:cNvPr id="8" name="Picture 7"/>
          <p:cNvPicPr>
            <a:picLocks noChangeAspect="1"/>
          </p:cNvPicPr>
          <p:nvPr/>
        </p:nvPicPr>
        <p:blipFill>
          <a:blip r:embed="rId3"/>
          <a:stretch>
            <a:fillRect/>
          </a:stretch>
        </p:blipFill>
        <p:spPr>
          <a:xfrm>
            <a:off x="7304847" y="1842082"/>
            <a:ext cx="2724150" cy="2876550"/>
          </a:xfrm>
          <a:prstGeom prst="rect">
            <a:avLst/>
          </a:prstGeom>
        </p:spPr>
      </p:pic>
      <p:sp>
        <p:nvSpPr>
          <p:cNvPr id="9" name="Rectangle 8"/>
          <p:cNvSpPr/>
          <p:nvPr/>
        </p:nvSpPr>
        <p:spPr>
          <a:xfrm>
            <a:off x="6847268" y="4639511"/>
            <a:ext cx="4752951" cy="923330"/>
          </a:xfrm>
          <a:prstGeom prst="rect">
            <a:avLst/>
          </a:prstGeom>
        </p:spPr>
        <p:txBody>
          <a:bodyPr wrap="square">
            <a:spAutoFit/>
          </a:bodyPr>
          <a:lstStyle/>
          <a:p>
            <a:r>
              <a:rPr lang="en-IN" b="1" dirty="0" smtClean="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97.3% of the data belongs of </a:t>
            </a:r>
            <a:r>
              <a:rPr lang="en-IN" b="1" dirty="0" err="1">
                <a:latin typeface="Calibri" panose="020F0502020204030204" pitchFamily="34" charset="0"/>
                <a:cs typeface="Calibri" panose="020F0502020204030204" pitchFamily="34" charset="0"/>
              </a:rPr>
              <a:t>Rick_C</a:t>
            </a:r>
            <a:r>
              <a:rPr lang="en-IN" b="1" dirty="0">
                <a:latin typeface="Calibri" panose="020F0502020204030204" pitchFamily="34" charset="0"/>
                <a:cs typeface="Calibri" panose="020F0502020204030204" pitchFamily="34" charset="0"/>
              </a:rPr>
              <a:t> belongs to 1.0 .Let us see the influence of Risk C with Target variable</a:t>
            </a:r>
          </a:p>
        </p:txBody>
      </p:sp>
    </p:spTree>
    <p:extLst>
      <p:ext uri="{BB962C8B-B14F-4D97-AF65-F5344CB8AC3E}">
        <p14:creationId xmlns:p14="http://schemas.microsoft.com/office/powerpoint/2010/main" val="303557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RISK-C</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29</a:t>
            </a:fld>
            <a:endParaRPr lang="en-IN"/>
          </a:p>
        </p:txBody>
      </p:sp>
      <p:sp>
        <p:nvSpPr>
          <p:cNvPr id="9" name="Rectangle 8"/>
          <p:cNvSpPr/>
          <p:nvPr/>
        </p:nvSpPr>
        <p:spPr>
          <a:xfrm>
            <a:off x="4512185" y="4642628"/>
            <a:ext cx="4752951" cy="646331"/>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Lesser </a:t>
            </a:r>
            <a:r>
              <a:rPr lang="en-US" b="1" dirty="0">
                <a:latin typeface="Calibri" panose="020F0502020204030204" pitchFamily="34" charset="0"/>
                <a:cs typeface="Calibri" panose="020F0502020204030204" pitchFamily="34" charset="0"/>
              </a:rPr>
              <a:t>the </a:t>
            </a:r>
            <a:r>
              <a:rPr lang="en-US" b="1" dirty="0" err="1">
                <a:latin typeface="Calibri" panose="020F0502020204030204" pitchFamily="34" charset="0"/>
                <a:cs typeface="Calibri" panose="020F0502020204030204" pitchFamily="34" charset="0"/>
              </a:rPr>
              <a:t>Risk_C</a:t>
            </a:r>
            <a:r>
              <a:rPr lang="en-US" b="1" dirty="0">
                <a:latin typeface="Calibri" panose="020F0502020204030204" pitchFamily="34" charset="0"/>
                <a:cs typeface="Calibri" panose="020F0502020204030204" pitchFamily="34" charset="0"/>
              </a:rPr>
              <a:t> score  lesser the probability of facing overall Risk</a:t>
            </a:r>
            <a:endParaRPr lang="en-IN" b="1" dirty="0">
              <a:latin typeface="Calibri" panose="020F0502020204030204" pitchFamily="34" charset="0"/>
              <a:cs typeface="Calibri" panose="020F0502020204030204" pitchFamily="34" charset="0"/>
            </a:endParaRPr>
          </a:p>
        </p:txBody>
      </p:sp>
      <p:pic>
        <p:nvPicPr>
          <p:cNvPr id="10" name="Content Placeholder 9"/>
          <p:cNvPicPr>
            <a:picLocks noGrp="1" noChangeAspect="1"/>
          </p:cNvPicPr>
          <p:nvPr>
            <p:ph idx="1"/>
          </p:nvPr>
        </p:nvPicPr>
        <p:blipFill>
          <a:blip r:embed="rId2"/>
          <a:stretch>
            <a:fillRect/>
          </a:stretch>
        </p:blipFill>
        <p:spPr>
          <a:xfrm>
            <a:off x="4068416" y="1458161"/>
            <a:ext cx="4083911" cy="3181350"/>
          </a:xfrm>
          <a:prstGeom prst="rect">
            <a:avLst/>
          </a:prstGeom>
        </p:spPr>
      </p:pic>
    </p:spTree>
    <p:extLst>
      <p:ext uri="{BB962C8B-B14F-4D97-AF65-F5344CB8AC3E}">
        <p14:creationId xmlns:p14="http://schemas.microsoft.com/office/powerpoint/2010/main" val="229749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884" y="1965960"/>
            <a:ext cx="6922723" cy="3823375"/>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a:t>
            </a:fld>
            <a:endParaRPr lang="en-IN"/>
          </a:p>
        </p:txBody>
      </p:sp>
    </p:spTree>
    <p:extLst>
      <p:ext uri="{BB962C8B-B14F-4D97-AF65-F5344CB8AC3E}">
        <p14:creationId xmlns:p14="http://schemas.microsoft.com/office/powerpoint/2010/main" val="83560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SCORE-MV</a:t>
            </a:r>
            <a:endParaRPr lang="en-IN" dirty="0"/>
          </a:p>
        </p:txBody>
      </p:sp>
      <p:pic>
        <p:nvPicPr>
          <p:cNvPr id="6" name="Content Placeholder 5"/>
          <p:cNvPicPr>
            <a:picLocks noGrp="1" noChangeAspect="1"/>
          </p:cNvPicPr>
          <p:nvPr>
            <p:ph idx="1"/>
          </p:nvPr>
        </p:nvPicPr>
        <p:blipFill>
          <a:blip r:embed="rId2"/>
          <a:stretch>
            <a:fillRect/>
          </a:stretch>
        </p:blipFill>
        <p:spPr>
          <a:xfrm>
            <a:off x="1621430" y="1829202"/>
            <a:ext cx="3171825"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30</a:t>
            </a:fld>
            <a:endParaRPr lang="en-IN"/>
          </a:p>
        </p:txBody>
      </p:sp>
      <p:sp>
        <p:nvSpPr>
          <p:cNvPr id="7" name="Rectangle 6"/>
          <p:cNvSpPr/>
          <p:nvPr/>
        </p:nvSpPr>
        <p:spPr>
          <a:xfrm>
            <a:off x="901148" y="5071834"/>
            <a:ext cx="6096000" cy="646331"/>
          </a:xfrm>
          <a:prstGeom prst="rect">
            <a:avLst/>
          </a:prstGeom>
        </p:spPr>
        <p:txBody>
          <a:bodyPr>
            <a:spAutoFit/>
          </a:bodyPr>
          <a:lstStyle/>
          <a:p>
            <a:r>
              <a:rPr lang="en-IN" b="1" dirty="0" err="1" smtClean="0">
                <a:latin typeface="Calibri" panose="020F0502020204030204" pitchFamily="34" charset="0"/>
                <a:cs typeface="Calibri" panose="020F0502020204030204" pitchFamily="34" charset="0"/>
              </a:rPr>
              <a:t>Score_MV</a:t>
            </a:r>
            <a:r>
              <a:rPr lang="en-IN" b="1" dirty="0" smtClean="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with 0.2 are more in counts remaining two are very less in </a:t>
            </a:r>
            <a:r>
              <a:rPr lang="en-IN" b="1" dirty="0" err="1">
                <a:latin typeface="Calibri" panose="020F0502020204030204" pitchFamily="34" charset="0"/>
                <a:cs typeface="Calibri" panose="020F0502020204030204" pitchFamily="34" charset="0"/>
              </a:rPr>
              <a:t>count.Lets</a:t>
            </a:r>
            <a:r>
              <a:rPr lang="en-IN" b="1" dirty="0">
                <a:latin typeface="Calibri" panose="020F0502020204030204" pitchFamily="34" charset="0"/>
                <a:cs typeface="Calibri" panose="020F0502020204030204" pitchFamily="34" charset="0"/>
              </a:rPr>
              <a:t> see the distribution using pie plot</a:t>
            </a:r>
          </a:p>
        </p:txBody>
      </p:sp>
      <p:pic>
        <p:nvPicPr>
          <p:cNvPr id="8" name="Picture 7"/>
          <p:cNvPicPr>
            <a:picLocks noChangeAspect="1"/>
          </p:cNvPicPr>
          <p:nvPr/>
        </p:nvPicPr>
        <p:blipFill>
          <a:blip r:embed="rId3"/>
          <a:stretch>
            <a:fillRect/>
          </a:stretch>
        </p:blipFill>
        <p:spPr>
          <a:xfrm>
            <a:off x="7100680" y="1829202"/>
            <a:ext cx="2228850" cy="2352675"/>
          </a:xfrm>
          <a:prstGeom prst="rect">
            <a:avLst/>
          </a:prstGeom>
        </p:spPr>
      </p:pic>
      <p:sp>
        <p:nvSpPr>
          <p:cNvPr id="9" name="Rectangle 8"/>
          <p:cNvSpPr/>
          <p:nvPr/>
        </p:nvSpPr>
        <p:spPr>
          <a:xfrm>
            <a:off x="5271685" y="3968697"/>
            <a:ext cx="6096000" cy="369332"/>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91.7</a:t>
            </a:r>
            <a:r>
              <a:rPr lang="en-IN" b="1" dirty="0">
                <a:latin typeface="Calibri" panose="020F0502020204030204" pitchFamily="34" charset="0"/>
                <a:cs typeface="Calibri" panose="020F0502020204030204" pitchFamily="34" charset="0"/>
              </a:rPr>
              <a:t>% of the data belongs of </a:t>
            </a:r>
            <a:r>
              <a:rPr lang="en-IN" b="1" dirty="0" err="1">
                <a:latin typeface="Calibri" panose="020F0502020204030204" pitchFamily="34" charset="0"/>
                <a:cs typeface="Calibri" panose="020F0502020204030204" pitchFamily="34" charset="0"/>
              </a:rPr>
              <a:t>Score_MV</a:t>
            </a:r>
            <a:r>
              <a:rPr lang="en-IN" b="1" dirty="0">
                <a:latin typeface="Calibri" panose="020F0502020204030204" pitchFamily="34" charset="0"/>
                <a:cs typeface="Calibri" panose="020F0502020204030204" pitchFamily="34" charset="0"/>
              </a:rPr>
              <a:t> belongs to 0.2 </a:t>
            </a:r>
            <a:r>
              <a:rPr lang="en-IN" b="1" dirty="0" smtClean="0">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835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DISTIRCT LOSS</a:t>
            </a:r>
            <a:endParaRPr lang="en-IN" dirty="0"/>
          </a:p>
        </p:txBody>
      </p:sp>
      <p:pic>
        <p:nvPicPr>
          <p:cNvPr id="6" name="Content Placeholder 5"/>
          <p:cNvPicPr>
            <a:picLocks noGrp="1" noChangeAspect="1"/>
          </p:cNvPicPr>
          <p:nvPr>
            <p:ph idx="1"/>
          </p:nvPr>
        </p:nvPicPr>
        <p:blipFill>
          <a:blip r:embed="rId2"/>
          <a:stretch>
            <a:fillRect/>
          </a:stretch>
        </p:blipFill>
        <p:spPr>
          <a:xfrm>
            <a:off x="478735" y="1661777"/>
            <a:ext cx="5829300"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31</a:t>
            </a:fld>
            <a:endParaRPr lang="en-IN"/>
          </a:p>
        </p:txBody>
      </p:sp>
      <p:sp>
        <p:nvSpPr>
          <p:cNvPr id="7" name="Rectangle 6"/>
          <p:cNvSpPr/>
          <p:nvPr/>
        </p:nvSpPr>
        <p:spPr>
          <a:xfrm>
            <a:off x="716924" y="5052549"/>
            <a:ext cx="6096000" cy="923330"/>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District loss with 2 type of category are more in number, 4 and 6 type of category are almost same in number. Lets </a:t>
            </a:r>
            <a:r>
              <a:rPr lang="en-IN" b="1" dirty="0" smtClean="0">
                <a:latin typeface="Calibri" panose="020F0502020204030204" pitchFamily="34" charset="0"/>
                <a:cs typeface="Calibri" panose="020F0502020204030204" pitchFamily="34" charset="0"/>
              </a:rPr>
              <a:t>analyse </a:t>
            </a:r>
            <a:r>
              <a:rPr lang="en-IN" b="1" dirty="0">
                <a:latin typeface="Calibri" panose="020F0502020204030204" pitchFamily="34" charset="0"/>
                <a:cs typeface="Calibri" panose="020F0502020204030204" pitchFamily="34" charset="0"/>
              </a:rPr>
              <a:t>their distribution using pie plot</a:t>
            </a:r>
          </a:p>
        </p:txBody>
      </p:sp>
      <p:pic>
        <p:nvPicPr>
          <p:cNvPr id="8" name="Picture 7"/>
          <p:cNvPicPr>
            <a:picLocks noChangeAspect="1"/>
          </p:cNvPicPr>
          <p:nvPr/>
        </p:nvPicPr>
        <p:blipFill>
          <a:blip r:embed="rId3"/>
          <a:stretch>
            <a:fillRect/>
          </a:stretch>
        </p:blipFill>
        <p:spPr>
          <a:xfrm>
            <a:off x="7129255" y="1742218"/>
            <a:ext cx="2200275" cy="2352675"/>
          </a:xfrm>
          <a:prstGeom prst="rect">
            <a:avLst/>
          </a:prstGeom>
        </p:spPr>
      </p:pic>
      <p:sp>
        <p:nvSpPr>
          <p:cNvPr id="9" name="Rectangle 8"/>
          <p:cNvSpPr/>
          <p:nvPr/>
        </p:nvSpPr>
        <p:spPr>
          <a:xfrm>
            <a:off x="6525295" y="3981149"/>
            <a:ext cx="4872508" cy="646331"/>
          </a:xfrm>
          <a:prstGeom prst="rect">
            <a:avLst/>
          </a:prstGeom>
        </p:spPr>
        <p:txBody>
          <a:bodyPr wrap="square">
            <a:spAutoFit/>
          </a:bodyPr>
          <a:lstStyle/>
          <a:p>
            <a:r>
              <a:rPr lang="en-IN" b="1" dirty="0" smtClean="0">
                <a:latin typeface="Calibri" panose="020F0502020204030204" pitchFamily="34" charset="0"/>
                <a:cs typeface="Calibri" panose="020F0502020204030204" pitchFamily="34" charset="0"/>
              </a:rPr>
              <a:t>85.5</a:t>
            </a:r>
            <a:r>
              <a:rPr lang="en-IN" b="1" dirty="0">
                <a:latin typeface="Calibri" panose="020F0502020204030204" pitchFamily="34" charset="0"/>
                <a:cs typeface="Calibri" panose="020F0502020204030204" pitchFamily="34" charset="0"/>
              </a:rPr>
              <a:t>% of the data belongs to 2 type of category lets check the influence with target variable</a:t>
            </a:r>
          </a:p>
        </p:txBody>
      </p:sp>
    </p:spTree>
    <p:extLst>
      <p:ext uri="{BB962C8B-B14F-4D97-AF65-F5344CB8AC3E}">
        <p14:creationId xmlns:p14="http://schemas.microsoft.com/office/powerpoint/2010/main" val="2566884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DISTIRCT LOSS</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32</a:t>
            </a:fld>
            <a:endParaRPr lang="en-IN"/>
          </a:p>
        </p:txBody>
      </p:sp>
      <p:sp>
        <p:nvSpPr>
          <p:cNvPr id="9" name="Rectangle 8"/>
          <p:cNvSpPr/>
          <p:nvPr/>
        </p:nvSpPr>
        <p:spPr>
          <a:xfrm>
            <a:off x="6769993" y="2654625"/>
            <a:ext cx="4872508" cy="646331"/>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lesser </a:t>
            </a:r>
            <a:r>
              <a:rPr lang="en-US" b="1" dirty="0">
                <a:latin typeface="Calibri" panose="020F0502020204030204" pitchFamily="34" charset="0"/>
                <a:cs typeface="Calibri" panose="020F0502020204030204" pitchFamily="34" charset="0"/>
              </a:rPr>
              <a:t>the District Loss category less is the Risk probability</a:t>
            </a:r>
            <a:endParaRPr lang="en-IN" b="1" dirty="0">
              <a:latin typeface="Calibri" panose="020F0502020204030204" pitchFamily="34" charset="0"/>
              <a:cs typeface="Calibri" panose="020F0502020204030204" pitchFamily="34" charset="0"/>
            </a:endParaRPr>
          </a:p>
        </p:txBody>
      </p:sp>
      <p:pic>
        <p:nvPicPr>
          <p:cNvPr id="10" name="Content Placeholder 9"/>
          <p:cNvPicPr>
            <a:picLocks noGrp="1" noChangeAspect="1"/>
          </p:cNvPicPr>
          <p:nvPr>
            <p:ph idx="1"/>
          </p:nvPr>
        </p:nvPicPr>
        <p:blipFill>
          <a:blip r:embed="rId2"/>
          <a:stretch>
            <a:fillRect/>
          </a:stretch>
        </p:blipFill>
        <p:spPr>
          <a:xfrm>
            <a:off x="617518" y="1742218"/>
            <a:ext cx="5829300" cy="2657475"/>
          </a:xfrm>
          <a:prstGeom prst="rect">
            <a:avLst/>
          </a:prstGeom>
        </p:spPr>
      </p:pic>
    </p:spTree>
    <p:extLst>
      <p:ext uri="{BB962C8B-B14F-4D97-AF65-F5344CB8AC3E}">
        <p14:creationId xmlns:p14="http://schemas.microsoft.com/office/powerpoint/2010/main" val="171280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t>
            </a:r>
            <a:endParaRPr lang="en-IN" dirty="0"/>
          </a:p>
        </p:txBody>
      </p:sp>
      <p:pic>
        <p:nvPicPr>
          <p:cNvPr id="6" name="Content Placeholder 5"/>
          <p:cNvPicPr>
            <a:picLocks noGrp="1" noChangeAspect="1"/>
          </p:cNvPicPr>
          <p:nvPr>
            <p:ph idx="1"/>
          </p:nvPr>
        </p:nvPicPr>
        <p:blipFill>
          <a:blip r:embed="rId2"/>
          <a:stretch>
            <a:fillRect/>
          </a:stretch>
        </p:blipFill>
        <p:spPr>
          <a:xfrm>
            <a:off x="1490427" y="2057266"/>
            <a:ext cx="5829300" cy="26479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33</a:t>
            </a:fld>
            <a:endParaRPr lang="en-IN"/>
          </a:p>
        </p:txBody>
      </p:sp>
      <p:sp>
        <p:nvSpPr>
          <p:cNvPr id="7" name="Rectangle 6"/>
          <p:cNvSpPr/>
          <p:nvPr/>
        </p:nvSpPr>
        <p:spPr>
          <a:xfrm>
            <a:off x="1605567" y="4705216"/>
            <a:ext cx="6096000" cy="646331"/>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Probability </a:t>
            </a:r>
            <a:r>
              <a:rPr lang="en-IN" b="1" dirty="0">
                <a:latin typeface="Calibri" panose="020F0502020204030204" pitchFamily="34" charset="0"/>
                <a:cs typeface="Calibri" panose="020F0502020204030204" pitchFamily="34" charset="0"/>
              </a:rPr>
              <a:t>with 0.2 are more in counts compared to 0.4.Lets </a:t>
            </a:r>
            <a:r>
              <a:rPr lang="en-IN" b="1" dirty="0" smtClean="0">
                <a:latin typeface="Calibri" panose="020F0502020204030204" pitchFamily="34" charset="0"/>
                <a:cs typeface="Calibri" panose="020F0502020204030204" pitchFamily="34" charset="0"/>
              </a:rPr>
              <a:t>analyse </a:t>
            </a:r>
            <a:r>
              <a:rPr lang="en-IN" b="1" dirty="0">
                <a:latin typeface="Calibri" panose="020F0502020204030204" pitchFamily="34" charset="0"/>
                <a:cs typeface="Calibri" panose="020F0502020204030204" pitchFamily="34" charset="0"/>
              </a:rPr>
              <a:t>its distribution with pie plot</a:t>
            </a:r>
          </a:p>
        </p:txBody>
      </p:sp>
      <p:pic>
        <p:nvPicPr>
          <p:cNvPr id="8" name="Picture 7"/>
          <p:cNvPicPr>
            <a:picLocks noChangeAspect="1"/>
          </p:cNvPicPr>
          <p:nvPr/>
        </p:nvPicPr>
        <p:blipFill>
          <a:blip r:embed="rId3"/>
          <a:stretch>
            <a:fillRect/>
          </a:stretch>
        </p:blipFill>
        <p:spPr>
          <a:xfrm>
            <a:off x="7319727" y="1044317"/>
            <a:ext cx="4276725" cy="4429125"/>
          </a:xfrm>
          <a:prstGeom prst="rect">
            <a:avLst/>
          </a:prstGeom>
        </p:spPr>
      </p:pic>
    </p:spTree>
    <p:extLst>
      <p:ext uri="{BB962C8B-B14F-4D97-AF65-F5344CB8AC3E}">
        <p14:creationId xmlns:p14="http://schemas.microsoft.com/office/powerpoint/2010/main" val="3639579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RISK-E</a:t>
            </a:r>
            <a:endParaRPr lang="en-IN" dirty="0"/>
          </a:p>
        </p:txBody>
      </p:sp>
      <p:pic>
        <p:nvPicPr>
          <p:cNvPr id="6" name="Content Placeholder 5"/>
          <p:cNvPicPr>
            <a:picLocks noGrp="1" noChangeAspect="1"/>
          </p:cNvPicPr>
          <p:nvPr>
            <p:ph idx="1"/>
          </p:nvPr>
        </p:nvPicPr>
        <p:blipFill>
          <a:blip r:embed="rId2"/>
          <a:stretch>
            <a:fillRect/>
          </a:stretch>
        </p:blipFill>
        <p:spPr>
          <a:xfrm>
            <a:off x="1143000" y="1965960"/>
            <a:ext cx="3171825"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34</a:t>
            </a:fld>
            <a:endParaRPr lang="en-IN"/>
          </a:p>
        </p:txBody>
      </p:sp>
      <p:pic>
        <p:nvPicPr>
          <p:cNvPr id="7" name="Picture 6"/>
          <p:cNvPicPr>
            <a:picLocks noChangeAspect="1"/>
          </p:cNvPicPr>
          <p:nvPr/>
        </p:nvPicPr>
        <p:blipFill>
          <a:blip r:embed="rId3"/>
          <a:stretch>
            <a:fillRect/>
          </a:stretch>
        </p:blipFill>
        <p:spPr>
          <a:xfrm>
            <a:off x="5905913" y="1150043"/>
            <a:ext cx="4276725" cy="4429125"/>
          </a:xfrm>
          <a:prstGeom prst="rect">
            <a:avLst/>
          </a:prstGeom>
        </p:spPr>
      </p:pic>
    </p:spTree>
    <p:extLst>
      <p:ext uri="{BB962C8B-B14F-4D97-AF65-F5344CB8AC3E}">
        <p14:creationId xmlns:p14="http://schemas.microsoft.com/office/powerpoint/2010/main" val="3233926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RISK-E</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35</a:t>
            </a:fld>
            <a:endParaRPr lang="en-IN"/>
          </a:p>
        </p:txBody>
      </p:sp>
      <p:pic>
        <p:nvPicPr>
          <p:cNvPr id="8" name="Content Placeholder 7"/>
          <p:cNvPicPr>
            <a:picLocks noGrp="1" noChangeAspect="1"/>
          </p:cNvPicPr>
          <p:nvPr>
            <p:ph idx="1"/>
          </p:nvPr>
        </p:nvPicPr>
        <p:blipFill>
          <a:blip r:embed="rId2"/>
          <a:stretch>
            <a:fillRect/>
          </a:stretch>
        </p:blipFill>
        <p:spPr>
          <a:xfrm>
            <a:off x="1143000" y="1965960"/>
            <a:ext cx="3171825" cy="3181350"/>
          </a:xfrm>
          <a:prstGeom prst="rect">
            <a:avLst/>
          </a:prstGeom>
        </p:spPr>
      </p:pic>
      <p:pic>
        <p:nvPicPr>
          <p:cNvPr id="9" name="Picture 8"/>
          <p:cNvPicPr>
            <a:picLocks noChangeAspect="1"/>
          </p:cNvPicPr>
          <p:nvPr/>
        </p:nvPicPr>
        <p:blipFill>
          <a:blip r:embed="rId3"/>
          <a:stretch>
            <a:fillRect/>
          </a:stretch>
        </p:blipFill>
        <p:spPr>
          <a:xfrm>
            <a:off x="5495097" y="1965960"/>
            <a:ext cx="3171825" cy="3181350"/>
          </a:xfrm>
          <a:prstGeom prst="rect">
            <a:avLst/>
          </a:prstGeom>
        </p:spPr>
      </p:pic>
      <p:sp>
        <p:nvSpPr>
          <p:cNvPr id="10" name="Rectangle 9"/>
          <p:cNvSpPr/>
          <p:nvPr/>
        </p:nvSpPr>
        <p:spPr>
          <a:xfrm>
            <a:off x="3949148" y="4912045"/>
            <a:ext cx="6096000" cy="923330"/>
          </a:xfrm>
          <a:prstGeom prst="rect">
            <a:avLst/>
          </a:prstGeom>
        </p:spPr>
        <p:txBody>
          <a:bodyPr>
            <a:spAutoFit/>
          </a:bodyPr>
          <a:lstStyle/>
          <a:p>
            <a:r>
              <a:rPr lang="en-IN" b="1" dirty="0" smtClean="0">
                <a:latin typeface="Calibri" panose="020F0502020204030204" pitchFamily="34" charset="0"/>
                <a:cs typeface="Calibri" panose="020F0502020204030204" pitchFamily="34" charset="0"/>
              </a:rPr>
              <a:t>0.4 </a:t>
            </a:r>
            <a:r>
              <a:rPr lang="en-IN" b="1" dirty="0" err="1">
                <a:latin typeface="Calibri" panose="020F0502020204030204" pitchFamily="34" charset="0"/>
                <a:cs typeface="Calibri" panose="020F0502020204030204" pitchFamily="34" charset="0"/>
              </a:rPr>
              <a:t>Risk_E</a:t>
            </a:r>
            <a:r>
              <a:rPr lang="en-IN" b="1" dirty="0">
                <a:latin typeface="Calibri" panose="020F0502020204030204" pitchFamily="34" charset="0"/>
                <a:cs typeface="Calibri" panose="020F0502020204030204" pitchFamily="34" charset="0"/>
              </a:rPr>
              <a:t> factor has 0.2 probability and 0.4 probability is negligible. With 1.2 </a:t>
            </a:r>
            <a:r>
              <a:rPr lang="en-IN" b="1" dirty="0" smtClean="0">
                <a:latin typeface="Calibri" panose="020F0502020204030204" pitchFamily="34" charset="0"/>
                <a:cs typeface="Calibri" panose="020F0502020204030204" pitchFamily="34" charset="0"/>
              </a:rPr>
              <a:t>factor </a:t>
            </a:r>
            <a:r>
              <a:rPr lang="en-IN" b="1" dirty="0">
                <a:latin typeface="Calibri" panose="020F0502020204030204" pitchFamily="34" charset="0"/>
                <a:cs typeface="Calibri" panose="020F0502020204030204" pitchFamily="34" charset="0"/>
              </a:rPr>
              <a:t>0.2 probability is more than 0.8 factor's 0.2 probability</a:t>
            </a:r>
          </a:p>
        </p:txBody>
      </p:sp>
    </p:spTree>
    <p:extLst>
      <p:ext uri="{BB962C8B-B14F-4D97-AF65-F5344CB8AC3E}">
        <p14:creationId xmlns:p14="http://schemas.microsoft.com/office/powerpoint/2010/main" val="3130249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RISK-F</a:t>
            </a:r>
            <a:endParaRPr lang="en-IN" dirty="0"/>
          </a:p>
        </p:txBody>
      </p:sp>
      <p:pic>
        <p:nvPicPr>
          <p:cNvPr id="6" name="Content Placeholder 5"/>
          <p:cNvPicPr>
            <a:picLocks noGrp="1" noChangeAspect="1"/>
          </p:cNvPicPr>
          <p:nvPr>
            <p:ph idx="1"/>
          </p:nvPr>
        </p:nvPicPr>
        <p:blipFill>
          <a:blip r:embed="rId2"/>
          <a:stretch>
            <a:fillRect/>
          </a:stretch>
        </p:blipFill>
        <p:spPr>
          <a:xfrm>
            <a:off x="1143000" y="1854961"/>
            <a:ext cx="3171825"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36</a:t>
            </a:fld>
            <a:endParaRPr lang="en-IN"/>
          </a:p>
        </p:txBody>
      </p:sp>
      <p:pic>
        <p:nvPicPr>
          <p:cNvPr id="7" name="Picture 6"/>
          <p:cNvPicPr>
            <a:picLocks noChangeAspect="1"/>
          </p:cNvPicPr>
          <p:nvPr/>
        </p:nvPicPr>
        <p:blipFill>
          <a:blip r:embed="rId3"/>
          <a:stretch>
            <a:fillRect/>
          </a:stretch>
        </p:blipFill>
        <p:spPr>
          <a:xfrm>
            <a:off x="4894240" y="1829607"/>
            <a:ext cx="5829300" cy="3181350"/>
          </a:xfrm>
          <a:prstGeom prst="rect">
            <a:avLst/>
          </a:prstGeom>
        </p:spPr>
      </p:pic>
    </p:spTree>
    <p:extLst>
      <p:ext uri="{BB962C8B-B14F-4D97-AF65-F5344CB8AC3E}">
        <p14:creationId xmlns:p14="http://schemas.microsoft.com/office/powerpoint/2010/main" val="2590545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a:t>
            </a:r>
            <a:endParaRPr lang="en-IN" dirty="0"/>
          </a:p>
        </p:txBody>
      </p:sp>
      <p:pic>
        <p:nvPicPr>
          <p:cNvPr id="6" name="Content Placeholder 5"/>
          <p:cNvPicPr>
            <a:picLocks noGrp="1" noChangeAspect="1"/>
          </p:cNvPicPr>
          <p:nvPr>
            <p:ph idx="1"/>
          </p:nvPr>
        </p:nvPicPr>
        <p:blipFill>
          <a:blip r:embed="rId2"/>
          <a:stretch>
            <a:fillRect/>
          </a:stretch>
        </p:blipFill>
        <p:spPr>
          <a:xfrm>
            <a:off x="990366" y="1935694"/>
            <a:ext cx="3171825" cy="317182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37</a:t>
            </a:fld>
            <a:endParaRPr lang="en-IN"/>
          </a:p>
        </p:txBody>
      </p:sp>
      <p:pic>
        <p:nvPicPr>
          <p:cNvPr id="7" name="Picture 6"/>
          <p:cNvPicPr>
            <a:picLocks noChangeAspect="1"/>
          </p:cNvPicPr>
          <p:nvPr/>
        </p:nvPicPr>
        <p:blipFill>
          <a:blip r:embed="rId3"/>
          <a:stretch>
            <a:fillRect/>
          </a:stretch>
        </p:blipFill>
        <p:spPr>
          <a:xfrm>
            <a:off x="4718685" y="2123429"/>
            <a:ext cx="2724150" cy="2876550"/>
          </a:xfrm>
          <a:prstGeom prst="rect">
            <a:avLst/>
          </a:prstGeom>
        </p:spPr>
      </p:pic>
      <p:pic>
        <p:nvPicPr>
          <p:cNvPr id="8" name="Picture 7"/>
          <p:cNvPicPr>
            <a:picLocks noChangeAspect="1"/>
          </p:cNvPicPr>
          <p:nvPr/>
        </p:nvPicPr>
        <p:blipFill>
          <a:blip r:embed="rId4"/>
          <a:stretch>
            <a:fillRect/>
          </a:stretch>
        </p:blipFill>
        <p:spPr>
          <a:xfrm>
            <a:off x="7863922" y="1935694"/>
            <a:ext cx="3171825" cy="3171825"/>
          </a:xfrm>
          <a:prstGeom prst="rect">
            <a:avLst/>
          </a:prstGeom>
        </p:spPr>
      </p:pic>
      <p:sp>
        <p:nvSpPr>
          <p:cNvPr id="9" name="Rectangle 8"/>
          <p:cNvSpPr/>
          <p:nvPr/>
        </p:nvSpPr>
        <p:spPr>
          <a:xfrm>
            <a:off x="5152521" y="5094645"/>
            <a:ext cx="5222905" cy="369332"/>
          </a:xfrm>
          <a:prstGeom prst="rect">
            <a:avLst/>
          </a:prstGeom>
        </p:spPr>
        <p:txBody>
          <a:bodyPr wrap="none">
            <a:spAutoFit/>
          </a:bodyPr>
          <a:lstStyle/>
          <a:p>
            <a:r>
              <a:rPr lang="en-IN" b="1" dirty="0" smtClean="0"/>
              <a:t>Lesser </a:t>
            </a:r>
            <a:r>
              <a:rPr lang="en-IN" b="1" dirty="0"/>
              <a:t>the score lesser the chance of facing the risk</a:t>
            </a:r>
          </a:p>
        </p:txBody>
      </p:sp>
    </p:spTree>
    <p:extLst>
      <p:ext uri="{BB962C8B-B14F-4D97-AF65-F5344CB8AC3E}">
        <p14:creationId xmlns:p14="http://schemas.microsoft.com/office/powerpoint/2010/main" val="1039746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INHERITANT RISK</a:t>
            </a:r>
            <a:endParaRPr lang="en-IN" dirty="0"/>
          </a:p>
        </p:txBody>
      </p:sp>
      <p:pic>
        <p:nvPicPr>
          <p:cNvPr id="6" name="Content Placeholder 5"/>
          <p:cNvPicPr>
            <a:picLocks noGrp="1" noChangeAspect="1"/>
          </p:cNvPicPr>
          <p:nvPr>
            <p:ph idx="1"/>
          </p:nvPr>
        </p:nvPicPr>
        <p:blipFill>
          <a:blip r:embed="rId2"/>
          <a:stretch>
            <a:fillRect/>
          </a:stretch>
        </p:blipFill>
        <p:spPr>
          <a:xfrm>
            <a:off x="1250224" y="1965960"/>
            <a:ext cx="3038475" cy="3038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38</a:t>
            </a:fld>
            <a:endParaRPr lang="en-IN"/>
          </a:p>
        </p:txBody>
      </p:sp>
      <p:pic>
        <p:nvPicPr>
          <p:cNvPr id="7" name="Picture 6"/>
          <p:cNvPicPr>
            <a:picLocks noChangeAspect="1"/>
          </p:cNvPicPr>
          <p:nvPr/>
        </p:nvPicPr>
        <p:blipFill>
          <a:blip r:embed="rId3"/>
          <a:stretch>
            <a:fillRect/>
          </a:stretch>
        </p:blipFill>
        <p:spPr>
          <a:xfrm>
            <a:off x="4946494" y="2118360"/>
            <a:ext cx="3205834" cy="28860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662" y="1965960"/>
            <a:ext cx="3023687" cy="3381847"/>
          </a:xfrm>
          <a:prstGeom prst="rect">
            <a:avLst/>
          </a:prstGeom>
        </p:spPr>
      </p:pic>
    </p:spTree>
    <p:extLst>
      <p:ext uri="{BB962C8B-B14F-4D97-AF65-F5344CB8AC3E}">
        <p14:creationId xmlns:p14="http://schemas.microsoft.com/office/powerpoint/2010/main" val="1587464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INHERITANT RISK</a:t>
            </a:r>
          </a:p>
        </p:txBody>
      </p:sp>
      <p:pic>
        <p:nvPicPr>
          <p:cNvPr id="6" name="Content Placeholder 5"/>
          <p:cNvPicPr>
            <a:picLocks noGrp="1" noChangeAspect="1"/>
          </p:cNvPicPr>
          <p:nvPr>
            <p:ph idx="1"/>
          </p:nvPr>
        </p:nvPicPr>
        <p:blipFill>
          <a:blip r:embed="rId2"/>
          <a:stretch>
            <a:fillRect/>
          </a:stretch>
        </p:blipFill>
        <p:spPr>
          <a:xfrm>
            <a:off x="1143000" y="2151174"/>
            <a:ext cx="5800725" cy="31813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39</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004" y="2404919"/>
            <a:ext cx="4629796" cy="2048161"/>
          </a:xfrm>
          <a:prstGeom prst="rect">
            <a:avLst/>
          </a:prstGeom>
        </p:spPr>
      </p:pic>
    </p:spTree>
    <p:extLst>
      <p:ext uri="{BB962C8B-B14F-4D97-AF65-F5344CB8AC3E}">
        <p14:creationId xmlns:p14="http://schemas.microsoft.com/office/powerpoint/2010/main" val="110149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OF DATA</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061" y="2133329"/>
            <a:ext cx="9602540" cy="3886742"/>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a:t>
            </a:fld>
            <a:endParaRPr lang="en-IN"/>
          </a:p>
        </p:txBody>
      </p:sp>
    </p:spTree>
    <p:extLst>
      <p:ext uri="{BB962C8B-B14F-4D97-AF65-F5344CB8AC3E}">
        <p14:creationId xmlns:p14="http://schemas.microsoft.com/office/powerpoint/2010/main" val="3289174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RISK</a:t>
            </a:r>
            <a:endParaRPr lang="en-IN" dirty="0"/>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40</a:t>
            </a:fld>
            <a:endParaRPr lang="en-IN"/>
          </a:p>
        </p:txBody>
      </p:sp>
      <p:pic>
        <p:nvPicPr>
          <p:cNvPr id="7" name="Content Placeholder 6"/>
          <p:cNvPicPr>
            <a:picLocks noGrp="1" noChangeAspect="1"/>
          </p:cNvPicPr>
          <p:nvPr>
            <p:ph idx="1"/>
          </p:nvPr>
        </p:nvPicPr>
        <p:blipFill>
          <a:blip r:embed="rId2"/>
          <a:stretch>
            <a:fillRect/>
          </a:stretch>
        </p:blipFill>
        <p:spPr>
          <a:xfrm>
            <a:off x="1143000" y="2395873"/>
            <a:ext cx="5829300" cy="3181350"/>
          </a:xfrm>
          <a:prstGeom prst="rect">
            <a:avLst/>
          </a:prstGeom>
        </p:spPr>
      </p:pic>
      <p:pic>
        <p:nvPicPr>
          <p:cNvPr id="8" name="Picture 7"/>
          <p:cNvPicPr>
            <a:picLocks noChangeAspect="1"/>
          </p:cNvPicPr>
          <p:nvPr/>
        </p:nvPicPr>
        <p:blipFill>
          <a:blip r:embed="rId3"/>
          <a:stretch>
            <a:fillRect/>
          </a:stretch>
        </p:blipFill>
        <p:spPr>
          <a:xfrm>
            <a:off x="7458488" y="2395873"/>
            <a:ext cx="2724150" cy="2876550"/>
          </a:xfrm>
          <a:prstGeom prst="rect">
            <a:avLst/>
          </a:prstGeom>
        </p:spPr>
      </p:pic>
    </p:spTree>
    <p:extLst>
      <p:ext uri="{BB962C8B-B14F-4D97-AF65-F5344CB8AC3E}">
        <p14:creationId xmlns:p14="http://schemas.microsoft.com/office/powerpoint/2010/main" val="3510873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DETECTION RISK</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285" y="2380995"/>
            <a:ext cx="7920507" cy="2695951"/>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41</a:t>
            </a:fld>
            <a:endParaRPr lang="en-IN"/>
          </a:p>
        </p:txBody>
      </p:sp>
    </p:spTree>
    <p:extLst>
      <p:ext uri="{BB962C8B-B14F-4D97-AF65-F5344CB8AC3E}">
        <p14:creationId xmlns:p14="http://schemas.microsoft.com/office/powerpoint/2010/main" val="2770920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AUDIT RISK</a:t>
            </a:r>
            <a:endParaRPr lang="en-IN" dirty="0"/>
          </a:p>
        </p:txBody>
      </p:sp>
      <p:pic>
        <p:nvPicPr>
          <p:cNvPr id="6" name="Content Placeholder 5"/>
          <p:cNvPicPr>
            <a:picLocks noGrp="1" noChangeAspect="1"/>
          </p:cNvPicPr>
          <p:nvPr>
            <p:ph idx="1"/>
          </p:nvPr>
        </p:nvPicPr>
        <p:blipFill>
          <a:blip r:embed="rId2"/>
          <a:stretch>
            <a:fillRect/>
          </a:stretch>
        </p:blipFill>
        <p:spPr>
          <a:xfrm>
            <a:off x="1101173" y="2137775"/>
            <a:ext cx="4423864" cy="3038475"/>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42</a:t>
            </a:fld>
            <a:endParaRPr lang="en-IN"/>
          </a:p>
        </p:txBody>
      </p:sp>
      <p:pic>
        <p:nvPicPr>
          <p:cNvPr id="7" name="Picture 6"/>
          <p:cNvPicPr>
            <a:picLocks noChangeAspect="1"/>
          </p:cNvPicPr>
          <p:nvPr/>
        </p:nvPicPr>
        <p:blipFill>
          <a:blip r:embed="rId3"/>
          <a:stretch>
            <a:fillRect/>
          </a:stretch>
        </p:blipFill>
        <p:spPr>
          <a:xfrm>
            <a:off x="6308035" y="2137775"/>
            <a:ext cx="4353127" cy="3214829"/>
          </a:xfrm>
          <a:prstGeom prst="rect">
            <a:avLst/>
          </a:prstGeom>
        </p:spPr>
      </p:pic>
    </p:spTree>
    <p:extLst>
      <p:ext uri="{BB962C8B-B14F-4D97-AF65-F5344CB8AC3E}">
        <p14:creationId xmlns:p14="http://schemas.microsoft.com/office/powerpoint/2010/main" val="276204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AUDIT RISK</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765" y="2127502"/>
            <a:ext cx="4982270" cy="3743847"/>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43</a:t>
            </a:fld>
            <a:endParaRPr lang="en-IN"/>
          </a:p>
        </p:txBody>
      </p:sp>
      <p:pic>
        <p:nvPicPr>
          <p:cNvPr id="7" name="Picture 6"/>
          <p:cNvPicPr>
            <a:picLocks noChangeAspect="1"/>
          </p:cNvPicPr>
          <p:nvPr/>
        </p:nvPicPr>
        <p:blipFill>
          <a:blip r:embed="rId3"/>
          <a:stretch>
            <a:fillRect/>
          </a:stretch>
        </p:blipFill>
        <p:spPr>
          <a:xfrm>
            <a:off x="7075581" y="1965960"/>
            <a:ext cx="3107057" cy="3576244"/>
          </a:xfrm>
          <a:prstGeom prst="rect">
            <a:avLst/>
          </a:prstGeom>
        </p:spPr>
      </p:pic>
    </p:spTree>
    <p:extLst>
      <p:ext uri="{BB962C8B-B14F-4D97-AF65-F5344CB8AC3E}">
        <p14:creationId xmlns:p14="http://schemas.microsoft.com/office/powerpoint/2010/main" val="2386575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48" y="-41054"/>
            <a:ext cx="9875520" cy="1356360"/>
          </a:xfrm>
        </p:spPr>
        <p:txBody>
          <a:bodyPr/>
          <a:lstStyle/>
          <a:p>
            <a:r>
              <a:rPr lang="en-IN" dirty="0" smtClean="0"/>
              <a:t>CORRELATION MATRIX</a:t>
            </a:r>
            <a:endParaRPr lang="en-IN" dirty="0"/>
          </a:p>
        </p:txBody>
      </p:sp>
      <p:pic>
        <p:nvPicPr>
          <p:cNvPr id="6" name="Content Placeholder 5"/>
          <p:cNvPicPr>
            <a:picLocks noGrp="1" noChangeAspect="1"/>
          </p:cNvPicPr>
          <p:nvPr>
            <p:ph idx="1"/>
          </p:nvPr>
        </p:nvPicPr>
        <p:blipFill>
          <a:blip r:embed="rId2"/>
          <a:stretch>
            <a:fillRect/>
          </a:stretch>
        </p:blipFill>
        <p:spPr>
          <a:xfrm>
            <a:off x="978794" y="1220273"/>
            <a:ext cx="9633397" cy="403860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44</a:t>
            </a:fld>
            <a:endParaRPr lang="en-IN"/>
          </a:p>
        </p:txBody>
      </p:sp>
      <p:sp>
        <p:nvSpPr>
          <p:cNvPr id="7" name="TextBox 6"/>
          <p:cNvSpPr txBox="1"/>
          <p:nvPr/>
        </p:nvSpPr>
        <p:spPr>
          <a:xfrm>
            <a:off x="2150772" y="5666704"/>
            <a:ext cx="9465972" cy="369332"/>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More than 10 </a:t>
            </a:r>
            <a:r>
              <a:rPr lang="en-IN" b="1" dirty="0" err="1" smtClean="0">
                <a:latin typeface="Calibri" panose="020F0502020204030204" pitchFamily="34" charset="0"/>
                <a:cs typeface="Calibri" panose="020F0502020204030204" pitchFamily="34" charset="0"/>
              </a:rPr>
              <a:t>coulmns</a:t>
            </a:r>
            <a:r>
              <a:rPr lang="en-IN" b="1" dirty="0" smtClean="0">
                <a:latin typeface="Calibri" panose="020F0502020204030204" pitchFamily="34" charset="0"/>
                <a:cs typeface="Calibri" panose="020F0502020204030204" pitchFamily="34" charset="0"/>
              </a:rPr>
              <a:t> are in good correlation with target variable</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840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smtClean="0"/>
              <a:t>I.SAI VIGHNESH AUDIT DATA EDA</a:t>
            </a:r>
            <a:endParaRPr lang="en-IN"/>
          </a:p>
        </p:txBody>
      </p:sp>
      <p:sp>
        <p:nvSpPr>
          <p:cNvPr id="3" name="Slide Number Placeholder 2"/>
          <p:cNvSpPr>
            <a:spLocks noGrp="1"/>
          </p:cNvSpPr>
          <p:nvPr>
            <p:ph type="sldNum" sz="quarter" idx="12"/>
          </p:nvPr>
        </p:nvSpPr>
        <p:spPr/>
        <p:txBody>
          <a:bodyPr/>
          <a:lstStyle/>
          <a:p>
            <a:fld id="{875906BF-60BC-41BB-823C-AC4160645037}" type="slidenum">
              <a:rPr lang="en-IN" smtClean="0"/>
              <a:t>45</a:t>
            </a:fld>
            <a:endParaRPr lang="en-IN"/>
          </a:p>
        </p:txBody>
      </p:sp>
      <p:sp>
        <p:nvSpPr>
          <p:cNvPr id="4" name="TextBox 3"/>
          <p:cNvSpPr txBox="1"/>
          <p:nvPr/>
        </p:nvSpPr>
        <p:spPr>
          <a:xfrm>
            <a:off x="7919836" y="2592809"/>
            <a:ext cx="4187875" cy="1107996"/>
          </a:xfrm>
          <a:prstGeom prst="rect">
            <a:avLst/>
          </a:prstGeom>
          <a:noFill/>
        </p:spPr>
        <p:txBody>
          <a:bodyPr wrap="square" rtlCol="0">
            <a:spAutoFit/>
          </a:bodyPr>
          <a:lstStyle/>
          <a:p>
            <a:r>
              <a:rPr lang="en-IN" sz="6600" b="1" dirty="0" smtClean="0">
                <a:latin typeface="Bahnschrift Condensed" panose="020B0502040204020203" pitchFamily="34" charset="0"/>
              </a:rPr>
              <a:t>THANK YOU</a:t>
            </a:r>
            <a:endParaRPr lang="en-IN" sz="6600" b="1" dirty="0">
              <a:latin typeface="Bahnschrift Condensed" panose="020B0502040204020203" pitchFamily="34" charset="0"/>
            </a:endParaRPr>
          </a:p>
        </p:txBody>
      </p:sp>
      <p:pic>
        <p:nvPicPr>
          <p:cNvPr id="6" name="Picture 5"/>
          <p:cNvPicPr>
            <a:picLocks noChangeAspect="1"/>
          </p:cNvPicPr>
          <p:nvPr/>
        </p:nvPicPr>
        <p:blipFill>
          <a:blip r:embed="rId2"/>
          <a:stretch>
            <a:fillRect/>
          </a:stretch>
        </p:blipFill>
        <p:spPr>
          <a:xfrm>
            <a:off x="356986" y="308357"/>
            <a:ext cx="7562850" cy="5676900"/>
          </a:xfrm>
          <a:prstGeom prst="rect">
            <a:avLst/>
          </a:prstGeom>
        </p:spPr>
      </p:pic>
    </p:spTree>
    <p:extLst>
      <p:ext uri="{BB962C8B-B14F-4D97-AF65-F5344CB8AC3E}">
        <p14:creationId xmlns:p14="http://schemas.microsoft.com/office/powerpoint/2010/main" val="160986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DIMENSIONS OF DATA</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741" y="1786944"/>
            <a:ext cx="6014434" cy="4038600"/>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5</a:t>
            </a:fld>
            <a:endParaRPr lang="en-IN"/>
          </a:p>
        </p:txBody>
      </p:sp>
    </p:spTree>
    <p:extLst>
      <p:ext uri="{BB962C8B-B14F-4D97-AF65-F5344CB8AC3E}">
        <p14:creationId xmlns:p14="http://schemas.microsoft.com/office/powerpoint/2010/main" val="71492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STATISITCAL DESCRIPTION</a:t>
            </a:r>
            <a:br>
              <a:rPr lang="en-IN" dirty="0" smtClean="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772" y="2381013"/>
            <a:ext cx="8907118" cy="3391373"/>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6</a:t>
            </a:fld>
            <a:endParaRPr lang="en-IN"/>
          </a:p>
        </p:txBody>
      </p:sp>
    </p:spTree>
    <p:extLst>
      <p:ext uri="{BB962C8B-B14F-4D97-AF65-F5344CB8AC3E}">
        <p14:creationId xmlns:p14="http://schemas.microsoft.com/office/powerpoint/2010/main" val="286055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965960"/>
            <a:ext cx="5344732" cy="4038600"/>
          </a:xfr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7</a:t>
            </a:fld>
            <a:endParaRPr lang="en-IN"/>
          </a:p>
        </p:txBody>
      </p:sp>
      <p:sp>
        <p:nvSpPr>
          <p:cNvPr id="7" name="TextBox 6"/>
          <p:cNvSpPr txBox="1"/>
          <p:nvPr/>
        </p:nvSpPr>
        <p:spPr>
          <a:xfrm>
            <a:off x="5543151" y="3171564"/>
            <a:ext cx="3123771" cy="923330"/>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There </a:t>
            </a:r>
            <a:r>
              <a:rPr lang="en-US" b="1" dirty="0">
                <a:latin typeface="Calibri" panose="020F0502020204030204" pitchFamily="34" charset="0"/>
                <a:cs typeface="Calibri" panose="020F0502020204030204" pitchFamily="34" charset="0"/>
              </a:rPr>
              <a:t>is only one missing value in the dataset present in Money value column</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31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42" y="-137374"/>
            <a:ext cx="9875520" cy="1356360"/>
          </a:xfrm>
        </p:spPr>
        <p:txBody>
          <a:bodyPr/>
          <a:lstStyle/>
          <a:p>
            <a:r>
              <a:rPr lang="en-IN" dirty="0" smtClean="0"/>
              <a:t>REPLACING NULL VALUES</a:t>
            </a:r>
            <a:endParaRPr lang="en-IN" dirty="0"/>
          </a:p>
        </p:txBody>
      </p:sp>
      <p:sp>
        <p:nvSpPr>
          <p:cNvPr id="3" name="Content Placeholder 2"/>
          <p:cNvSpPr>
            <a:spLocks noGrp="1"/>
          </p:cNvSpPr>
          <p:nvPr>
            <p:ph idx="1"/>
          </p:nvPr>
        </p:nvSpPr>
        <p:spPr>
          <a:xfrm>
            <a:off x="631529" y="882964"/>
            <a:ext cx="9872871" cy="4038600"/>
          </a:xfrm>
        </p:spPr>
        <p:txBody>
          <a:bodyPr/>
          <a:lstStyle/>
          <a:p>
            <a:r>
              <a:rPr lang="en-IN" dirty="0" smtClean="0">
                <a:solidFill>
                  <a:schemeClr val="tx1"/>
                </a:solidFill>
              </a:rPr>
              <a:t>From the excel sheet we can observe that when target variable has value 0 then the money value column has missing value. So create a data set where the target variable is 0 with money value and check the normality and replace with the corresponding value</a:t>
            </a:r>
            <a:endParaRPr lang="en-IN" dirty="0">
              <a:solidFill>
                <a:schemeClr val="tx1"/>
              </a:solidFill>
            </a:endParaRPr>
          </a:p>
        </p:txBody>
      </p:sp>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46" y="2239324"/>
            <a:ext cx="3972479" cy="3686689"/>
          </a:xfrm>
          <a:prstGeom prst="rect">
            <a:avLst/>
          </a:prstGeom>
        </p:spPr>
      </p:pic>
      <p:sp>
        <p:nvSpPr>
          <p:cNvPr id="7" name="TextBox 6"/>
          <p:cNvSpPr txBox="1"/>
          <p:nvPr/>
        </p:nvSpPr>
        <p:spPr>
          <a:xfrm>
            <a:off x="4957806" y="2640169"/>
            <a:ext cx="2266165" cy="1200329"/>
          </a:xfrm>
          <a:prstGeom prst="rect">
            <a:avLst/>
          </a:prstGeom>
          <a:noFill/>
        </p:spPr>
        <p:txBody>
          <a:bodyPr wrap="square" rtlCol="0">
            <a:spAutoFit/>
          </a:bodyPr>
          <a:lstStyle/>
          <a:p>
            <a:r>
              <a:rPr lang="en-IN" b="1" dirty="0" smtClean="0"/>
              <a:t>Here the distribution is not normal se we will replace with median</a:t>
            </a:r>
            <a:endParaRPr lang="en-I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388" y="4054668"/>
            <a:ext cx="4286848" cy="866896"/>
          </a:xfrm>
          <a:prstGeom prst="rect">
            <a:avLst/>
          </a:prstGeom>
        </p:spPr>
      </p:pic>
    </p:spTree>
    <p:extLst>
      <p:ext uri="{BB962C8B-B14F-4D97-AF65-F5344CB8AC3E}">
        <p14:creationId xmlns:p14="http://schemas.microsoft.com/office/powerpoint/2010/main" val="372563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ANALYZING TARGET VARIABLE</a:t>
            </a:r>
            <a:endParaRPr lang="en-IN" dirty="0"/>
          </a:p>
        </p:txBody>
      </p:sp>
      <p:pic>
        <p:nvPicPr>
          <p:cNvPr id="6" name="Content Placeholder 5"/>
          <p:cNvPicPr>
            <a:picLocks noGrp="1" noChangeAspect="1"/>
          </p:cNvPicPr>
          <p:nvPr>
            <p:ph idx="1"/>
          </p:nvPr>
        </p:nvPicPr>
        <p:blipFill>
          <a:blip r:embed="rId2"/>
          <a:stretch>
            <a:fillRect/>
          </a:stretch>
        </p:blipFill>
        <p:spPr>
          <a:xfrm>
            <a:off x="981243" y="2116396"/>
            <a:ext cx="3705225" cy="2647950"/>
          </a:xfrm>
          <a:prstGeom prst="rect">
            <a:avLst/>
          </a:prstGeom>
        </p:spPr>
      </p:pic>
      <p:sp>
        <p:nvSpPr>
          <p:cNvPr id="4" name="Footer Placeholder 3"/>
          <p:cNvSpPr>
            <a:spLocks noGrp="1"/>
          </p:cNvSpPr>
          <p:nvPr>
            <p:ph type="ftr" sz="quarter" idx="11"/>
          </p:nvPr>
        </p:nvSpPr>
        <p:spPr/>
        <p:txBody>
          <a:bodyPr/>
          <a:lstStyle/>
          <a:p>
            <a:r>
              <a:rPr lang="it-IT" smtClean="0"/>
              <a:t>I.SAI VIGHNESH AUDIT DATA EDA</a:t>
            </a:r>
            <a:endParaRPr lang="en-IN"/>
          </a:p>
        </p:txBody>
      </p:sp>
      <p:sp>
        <p:nvSpPr>
          <p:cNvPr id="5" name="Slide Number Placeholder 4"/>
          <p:cNvSpPr>
            <a:spLocks noGrp="1"/>
          </p:cNvSpPr>
          <p:nvPr>
            <p:ph type="sldNum" sz="quarter" idx="12"/>
          </p:nvPr>
        </p:nvSpPr>
        <p:spPr/>
        <p:txBody>
          <a:bodyPr/>
          <a:lstStyle/>
          <a:p>
            <a:fld id="{875906BF-60BC-41BB-823C-AC4160645037}" type="slidenum">
              <a:rPr lang="en-IN" smtClean="0"/>
              <a:t>9</a:t>
            </a:fld>
            <a:endParaRPr lang="en-IN"/>
          </a:p>
        </p:txBody>
      </p:sp>
      <p:sp>
        <p:nvSpPr>
          <p:cNvPr id="7" name="Rectangle 6"/>
          <p:cNvSpPr/>
          <p:nvPr/>
        </p:nvSpPr>
        <p:spPr>
          <a:xfrm>
            <a:off x="1143000" y="4914782"/>
            <a:ext cx="4446431" cy="923330"/>
          </a:xfrm>
          <a:prstGeom prst="rect">
            <a:avLst/>
          </a:prstGeom>
        </p:spPr>
        <p:txBody>
          <a:bodyPr wrap="square">
            <a:spAutoFit/>
          </a:bodyPr>
          <a:lstStyle/>
          <a:p>
            <a:r>
              <a:rPr lang="en-IN" dirty="0" smtClean="0"/>
              <a:t>There </a:t>
            </a:r>
            <a:r>
              <a:rPr lang="en-IN" dirty="0"/>
              <a:t>are more counts of not having </a:t>
            </a:r>
            <a:r>
              <a:rPr lang="en-IN" dirty="0" err="1"/>
              <a:t>Risk.Let</a:t>
            </a:r>
            <a:r>
              <a:rPr lang="en-IN" dirty="0"/>
              <a:t> us see the </a:t>
            </a:r>
            <a:r>
              <a:rPr lang="en-IN" dirty="0" err="1"/>
              <a:t>distibution</a:t>
            </a:r>
            <a:r>
              <a:rPr lang="en-IN" dirty="0"/>
              <a:t> of the same using </a:t>
            </a:r>
            <a:r>
              <a:rPr lang="en-IN" dirty="0" err="1"/>
              <a:t>pieplot</a:t>
            </a:r>
            <a:endParaRPr lang="en-IN" dirty="0"/>
          </a:p>
        </p:txBody>
      </p:sp>
      <p:pic>
        <p:nvPicPr>
          <p:cNvPr id="8" name="Picture 7"/>
          <p:cNvPicPr>
            <a:picLocks noChangeAspect="1"/>
          </p:cNvPicPr>
          <p:nvPr/>
        </p:nvPicPr>
        <p:blipFill>
          <a:blip r:embed="rId3"/>
          <a:stretch>
            <a:fillRect/>
          </a:stretch>
        </p:blipFill>
        <p:spPr>
          <a:xfrm>
            <a:off x="6193597" y="2264033"/>
            <a:ext cx="2731462" cy="2352675"/>
          </a:xfrm>
          <a:prstGeom prst="rect">
            <a:avLst/>
          </a:prstGeom>
        </p:spPr>
      </p:pic>
    </p:spTree>
    <p:extLst>
      <p:ext uri="{BB962C8B-B14F-4D97-AF65-F5344CB8AC3E}">
        <p14:creationId xmlns:p14="http://schemas.microsoft.com/office/powerpoint/2010/main" val="4248937058"/>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59</TotalTime>
  <Words>1331</Words>
  <Application>Microsoft Office PowerPoint</Application>
  <PresentationFormat>Widescreen</PresentationFormat>
  <Paragraphs>172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Bahnschrift Condensed</vt:lpstr>
      <vt:lpstr>Calibri</vt:lpstr>
      <vt:lpstr>Corbel</vt:lpstr>
      <vt:lpstr>Basis</vt:lpstr>
      <vt:lpstr>AUDIT DATA EDA</vt:lpstr>
      <vt:lpstr>CONTENT</vt:lpstr>
      <vt:lpstr>LIBRARIES</vt:lpstr>
      <vt:lpstr>SAMPLE OF DATA</vt:lpstr>
      <vt:lpstr>DIMENSIONS OF DATA</vt:lpstr>
      <vt:lpstr>STATISITCAL DESCRIPTION </vt:lpstr>
      <vt:lpstr>MISSING VALUES</vt:lpstr>
      <vt:lpstr>REPLACING NULL VALUES</vt:lpstr>
      <vt:lpstr>ANALYZING TARGET VARIABLE</vt:lpstr>
      <vt:lpstr>SECTOR SCORE</vt:lpstr>
      <vt:lpstr>SECTOR SCORE</vt:lpstr>
      <vt:lpstr>PARA-A</vt:lpstr>
      <vt:lpstr>SCORE-A</vt:lpstr>
      <vt:lpstr>SCORE-A</vt:lpstr>
      <vt:lpstr>RISK-A</vt:lpstr>
      <vt:lpstr>RISK-A</vt:lpstr>
      <vt:lpstr>PARA-B</vt:lpstr>
      <vt:lpstr>PARA-B</vt:lpstr>
      <vt:lpstr>SCORE-B</vt:lpstr>
      <vt:lpstr>SCORE-B</vt:lpstr>
      <vt:lpstr>RISK-B</vt:lpstr>
      <vt:lpstr>RISK-B</vt:lpstr>
      <vt:lpstr>TOTAL</vt:lpstr>
      <vt:lpstr>NUMBERS</vt:lpstr>
      <vt:lpstr>NUMBERS</vt:lpstr>
      <vt:lpstr>SCORE-B.1</vt:lpstr>
      <vt:lpstr>SCORE-B.1</vt:lpstr>
      <vt:lpstr>RISK-C</vt:lpstr>
      <vt:lpstr>RISK-C</vt:lpstr>
      <vt:lpstr>SCORE-MV</vt:lpstr>
      <vt:lpstr>DISTIRCT LOSS</vt:lpstr>
      <vt:lpstr>DISTIRCT LOSS</vt:lpstr>
      <vt:lpstr>PROB</vt:lpstr>
      <vt:lpstr>RISK-E</vt:lpstr>
      <vt:lpstr>RISK-E</vt:lpstr>
      <vt:lpstr>RISK-F</vt:lpstr>
      <vt:lpstr>SCORE</vt:lpstr>
      <vt:lpstr>INHERITANT RISK</vt:lpstr>
      <vt:lpstr>INHERITANT RISK</vt:lpstr>
      <vt:lpstr>CONTROL RISK</vt:lpstr>
      <vt:lpstr>DETECTION RISK</vt:lpstr>
      <vt:lpstr>AUDIT RISK</vt:lpstr>
      <vt:lpstr>AUDIT RISK</vt:lpstr>
      <vt:lpstr>CORRELATION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DATA EDA</dc:title>
  <dc:creator>Ivaturi Sai Vighnesh</dc:creator>
  <cp:lastModifiedBy>Ivaturi Sai Vighnesh</cp:lastModifiedBy>
  <cp:revision>7</cp:revision>
  <dcterms:created xsi:type="dcterms:W3CDTF">2021-10-02T12:25:05Z</dcterms:created>
  <dcterms:modified xsi:type="dcterms:W3CDTF">2021-10-02T13:24:50Z</dcterms:modified>
</cp:coreProperties>
</file>