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7" r:id="rId5"/>
    <p:sldId id="268" r:id="rId6"/>
    <p:sldId id="269" r:id="rId7"/>
    <p:sldId id="270"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71" r:id="rId23"/>
    <p:sldId id="272" r:id="rId24"/>
    <p:sldId id="288" r:id="rId25"/>
    <p:sldId id="289" r:id="rId26"/>
    <p:sldId id="273" r:id="rId27"/>
    <p:sldId id="258" r:id="rId28"/>
    <p:sldId id="262" r:id="rId29"/>
    <p:sldId id="260" r:id="rId30"/>
    <p:sldId id="261" r:id="rId31"/>
    <p:sldId id="259" r:id="rId32"/>
    <p:sldId id="263" r:id="rId33"/>
    <p:sldId id="264" r:id="rId34"/>
    <p:sldId id="26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393147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374031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66391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353620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162205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386771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362823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1514968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5640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47678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114653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59793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84459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67595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90016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289747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637E0-789B-43DD-B6D5-A61CC79D24C6}"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345985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9637E0-789B-43DD-B6D5-A61CC79D24C6}" type="datetimeFigureOut">
              <a:rPr lang="en-IN" smtClean="0"/>
              <a:pPr/>
              <a:t>12-01-2023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BC6C539-F806-4EEF-994E-6CCEF1B15C10}" type="slidenum">
              <a:rPr lang="en-IN" smtClean="0"/>
              <a:pPr/>
              <a:t>‹#›</a:t>
            </a:fld>
            <a:endParaRPr lang="en-IN"/>
          </a:p>
        </p:txBody>
      </p:sp>
    </p:spTree>
    <p:extLst>
      <p:ext uri="{BB962C8B-B14F-4D97-AF65-F5344CB8AC3E}">
        <p14:creationId xmlns:p14="http://schemas.microsoft.com/office/powerpoint/2010/main" xmlns="" val="1920221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58F66-2CBE-42B9-5A00-E577662A255C}"/>
              </a:ext>
            </a:extLst>
          </p:cNvPr>
          <p:cNvSpPr>
            <a:spLocks noGrp="1"/>
          </p:cNvSpPr>
          <p:nvPr>
            <p:ph type="ctrTitle"/>
          </p:nvPr>
        </p:nvSpPr>
        <p:spPr/>
        <p:txBody>
          <a:bodyPr/>
          <a:lstStyle/>
          <a:p>
            <a:r>
              <a:rPr lang="en-US" b="1" dirty="0" smtClean="0"/>
              <a:t>Credit Score Classification</a:t>
            </a:r>
            <a:endParaRPr lang="en-US" b="1" dirty="0"/>
          </a:p>
        </p:txBody>
      </p:sp>
    </p:spTree>
    <p:extLst>
      <p:ext uri="{BB962C8B-B14F-4D97-AF65-F5344CB8AC3E}">
        <p14:creationId xmlns:p14="http://schemas.microsoft.com/office/powerpoint/2010/main" xmlns="" val="70549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if having more bank accounts impacts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Maintaining more than five accounts is not good for having a good credit score. A person should have 2 – 3 bank accounts only. So having more bank accounts doesn’t positively impact credit scores.</a:t>
            </a:r>
            <a:endParaRPr lang="en-US" b="1" dirty="0"/>
          </a:p>
        </p:txBody>
      </p:sp>
      <p:pic>
        <p:nvPicPr>
          <p:cNvPr id="7170" name="Picture 2"/>
          <p:cNvPicPr>
            <a:picLocks noChangeAspect="1" noChangeArrowheads="1"/>
          </p:cNvPicPr>
          <p:nvPr/>
        </p:nvPicPr>
        <p:blipFill>
          <a:blip r:embed="rId2"/>
          <a:srcRect/>
          <a:stretch>
            <a:fillRect/>
          </a:stretch>
        </p:blipFill>
        <p:spPr bwMode="auto">
          <a:xfrm>
            <a:off x="439810" y="1979978"/>
            <a:ext cx="7347290" cy="3618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the impact on credit scores based on the number of credit cards you have</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Just like the number of bank accounts, having more credit cards will not positively impact your credit scores. Having 3 – 5 credit cards is good for your credit score</a:t>
            </a:r>
            <a:endParaRPr lang="en-US" b="1" dirty="0"/>
          </a:p>
        </p:txBody>
      </p:sp>
      <p:pic>
        <p:nvPicPr>
          <p:cNvPr id="8194" name="Picture 2"/>
          <p:cNvPicPr>
            <a:picLocks noChangeAspect="1" noChangeArrowheads="1"/>
          </p:cNvPicPr>
          <p:nvPr/>
        </p:nvPicPr>
        <p:blipFill>
          <a:blip r:embed="rId2"/>
          <a:srcRect/>
          <a:stretch>
            <a:fillRect/>
          </a:stretch>
        </p:blipFill>
        <p:spPr bwMode="auto">
          <a:xfrm>
            <a:off x="253218" y="2294011"/>
            <a:ext cx="7864354" cy="3797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 Now let’s see the impact on credit scores based on how much average interest you pay on loans and EMIs</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If the average interest rate is 4 – 11%, the credit score is good. Having an average interest rate of more than 15% is bad for your credit scores</a:t>
            </a:r>
            <a:endParaRPr lang="en-US" b="1" dirty="0"/>
          </a:p>
        </p:txBody>
      </p:sp>
      <p:pic>
        <p:nvPicPr>
          <p:cNvPr id="9218" name="Picture 2"/>
          <p:cNvPicPr>
            <a:picLocks noChangeAspect="1" noChangeArrowheads="1"/>
          </p:cNvPicPr>
          <p:nvPr/>
        </p:nvPicPr>
        <p:blipFill>
          <a:blip r:embed="rId2"/>
          <a:srcRect/>
          <a:stretch>
            <a:fillRect/>
          </a:stretch>
        </p:blipFill>
        <p:spPr bwMode="auto">
          <a:xfrm>
            <a:off x="252828" y="2265875"/>
            <a:ext cx="7837099" cy="39239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 Now let’s see how many loans you can take at a time for a good credit score</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To have a good credit score, you should not take more than 1 – 3 loans at a time. Having more than three loans at a time will negatively impact your credit scores.</a:t>
            </a:r>
            <a:endParaRPr lang="en-US" b="1" dirty="0"/>
          </a:p>
        </p:txBody>
      </p:sp>
      <p:pic>
        <p:nvPicPr>
          <p:cNvPr id="10242" name="Picture 2"/>
          <p:cNvPicPr>
            <a:picLocks noChangeAspect="1" noChangeArrowheads="1"/>
          </p:cNvPicPr>
          <p:nvPr/>
        </p:nvPicPr>
        <p:blipFill>
          <a:blip r:embed="rId2"/>
          <a:srcRect/>
          <a:stretch>
            <a:fillRect/>
          </a:stretch>
        </p:blipFill>
        <p:spPr bwMode="auto">
          <a:xfrm>
            <a:off x="468604" y="2274521"/>
            <a:ext cx="7328319" cy="377458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if delaying payments on the due date impacts your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So you can delay your credit card payment 5 – 14 days from the due date. Delaying your payments for more than 17 days from the due date will impact your credit scores negatively.</a:t>
            </a:r>
            <a:endParaRPr lang="en-US" b="1" dirty="0"/>
          </a:p>
        </p:txBody>
      </p:sp>
      <p:pic>
        <p:nvPicPr>
          <p:cNvPr id="11266" name="Picture 2"/>
          <p:cNvPicPr>
            <a:picLocks noChangeAspect="1" noChangeArrowheads="1"/>
          </p:cNvPicPr>
          <p:nvPr/>
        </p:nvPicPr>
        <p:blipFill>
          <a:blip r:embed="rId2"/>
          <a:srcRect/>
          <a:stretch>
            <a:fillRect/>
          </a:stretch>
        </p:blipFill>
        <p:spPr bwMode="auto">
          <a:xfrm>
            <a:off x="253219" y="2026725"/>
            <a:ext cx="7724709" cy="38676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have a look at if frequently delaying payments will impact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So delaying 4 – 12 payments from the due date will not affect your credit scores. But delaying more than 12 payments from the due date will affect your credit scores negatively.</a:t>
            </a:r>
            <a:endParaRPr lang="en-US" b="1" dirty="0"/>
          </a:p>
        </p:txBody>
      </p:sp>
      <p:pic>
        <p:nvPicPr>
          <p:cNvPr id="12290" name="Picture 2"/>
          <p:cNvPicPr>
            <a:picLocks noChangeAspect="1" noChangeArrowheads="1"/>
          </p:cNvPicPr>
          <p:nvPr/>
        </p:nvPicPr>
        <p:blipFill>
          <a:blip r:embed="rId2"/>
          <a:srcRect/>
          <a:stretch>
            <a:fillRect/>
          </a:stretch>
        </p:blipFill>
        <p:spPr bwMode="auto">
          <a:xfrm>
            <a:off x="462964" y="2218030"/>
            <a:ext cx="7077075" cy="36099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if having more debt will affect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An outstanding debt of 380 – 1150 will not affect your credit scores. But always having a debt of more than 1338 will affect your credit scores negatively.</a:t>
            </a:r>
            <a:endParaRPr lang="en-US" b="1" dirty="0"/>
          </a:p>
        </p:txBody>
      </p:sp>
      <p:pic>
        <p:nvPicPr>
          <p:cNvPr id="13314" name="Picture 2"/>
          <p:cNvPicPr>
            <a:picLocks noChangeAspect="1" noChangeArrowheads="1"/>
          </p:cNvPicPr>
          <p:nvPr/>
        </p:nvPicPr>
        <p:blipFill>
          <a:blip r:embed="rId2"/>
          <a:srcRect/>
          <a:stretch>
            <a:fillRect/>
          </a:stretch>
        </p:blipFill>
        <p:spPr bwMode="auto">
          <a:xfrm>
            <a:off x="298695" y="2078451"/>
            <a:ext cx="7925206" cy="38721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if having a high credit utilization ratio will affect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Credit utilization ratio means your total debt divided by your total available credit. According to the above figure, your credit utilization ratio doesn’t affect your credit scores</a:t>
            </a:r>
            <a:endParaRPr lang="en-US" b="1" dirty="0"/>
          </a:p>
        </p:txBody>
      </p:sp>
      <p:pic>
        <p:nvPicPr>
          <p:cNvPr id="14338" name="Picture 2"/>
          <p:cNvPicPr>
            <a:picLocks noChangeAspect="1" noChangeArrowheads="1"/>
          </p:cNvPicPr>
          <p:nvPr/>
        </p:nvPicPr>
        <p:blipFill>
          <a:blip r:embed="rId2"/>
          <a:srcRect/>
          <a:stretch>
            <a:fillRect/>
          </a:stretch>
        </p:blipFill>
        <p:spPr bwMode="auto">
          <a:xfrm>
            <a:off x="556014" y="2463044"/>
            <a:ext cx="7555585" cy="364233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how the credit history age of a person affects credit scores</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So, having a long credit history results in better credit scores.</a:t>
            </a:r>
            <a:endParaRPr lang="en-US" b="1" dirty="0"/>
          </a:p>
        </p:txBody>
      </p:sp>
      <p:pic>
        <p:nvPicPr>
          <p:cNvPr id="15362" name="Picture 2"/>
          <p:cNvPicPr>
            <a:picLocks noChangeAspect="1" noChangeArrowheads="1"/>
          </p:cNvPicPr>
          <p:nvPr/>
        </p:nvPicPr>
        <p:blipFill>
          <a:blip r:embed="rId2"/>
          <a:srcRect/>
          <a:stretch>
            <a:fillRect/>
          </a:stretch>
        </p:blipFill>
        <p:spPr bwMode="auto">
          <a:xfrm>
            <a:off x="974383" y="2271517"/>
            <a:ext cx="7038975" cy="33623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how many EMIs you can have in a month for a good credit score:</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The number of EMIs you are paying in a month doesn’t affect much on credit scores.</a:t>
            </a:r>
            <a:endParaRPr lang="en-US" b="1" dirty="0"/>
          </a:p>
        </p:txBody>
      </p:sp>
      <p:pic>
        <p:nvPicPr>
          <p:cNvPr id="16386" name="Picture 2"/>
          <p:cNvPicPr>
            <a:picLocks noChangeAspect="1" noChangeArrowheads="1"/>
          </p:cNvPicPr>
          <p:nvPr/>
        </p:nvPicPr>
        <p:blipFill>
          <a:blip r:embed="rId2"/>
          <a:srcRect/>
          <a:stretch>
            <a:fillRect/>
          </a:stretch>
        </p:blipFill>
        <p:spPr bwMode="auto">
          <a:xfrm>
            <a:off x="679181" y="2345519"/>
            <a:ext cx="7010400" cy="34956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562708" y="2419642"/>
            <a:ext cx="9945858" cy="4248443"/>
          </a:xfrm>
        </p:spPr>
        <p:txBody>
          <a:bodyPr/>
          <a:lstStyle/>
          <a:p>
            <a:r>
              <a:rPr lang="en-US" b="1" dirty="0" smtClean="0"/>
              <a:t>Banks and credit card companies calculate your credit score to determine your creditworthiness. It helps banks and credit card companies immediately to issue loans to customers with good creditworthiness. Today banks and credit card companies use Machine Learning algorithms to classify all the customers in their database based on their credit history.</a:t>
            </a:r>
          </a:p>
          <a:p>
            <a:r>
              <a:rPr lang="en-US" b="1" dirty="0" smtClean="0"/>
              <a:t>There are three credit scores that banks and credit card companies use to label their customers:</a:t>
            </a:r>
          </a:p>
          <a:p>
            <a:r>
              <a:rPr lang="en-US" b="1" dirty="0" smtClean="0"/>
              <a:t>1 Good</a:t>
            </a:r>
          </a:p>
          <a:p>
            <a:r>
              <a:rPr lang="en-US" b="1" dirty="0" smtClean="0"/>
              <a:t>2 Standard</a:t>
            </a:r>
          </a:p>
          <a:p>
            <a:r>
              <a:rPr lang="en-US" b="1" dirty="0" smtClean="0"/>
              <a:t>3 Poor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if your monthly investments affect your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The amount of money you invest monthly doesn’t affect your credit scores a lot.</a:t>
            </a:r>
            <a:endParaRPr lang="en-US" b="1" dirty="0"/>
          </a:p>
        </p:txBody>
      </p:sp>
      <p:pic>
        <p:nvPicPr>
          <p:cNvPr id="17410" name="Picture 2"/>
          <p:cNvPicPr>
            <a:picLocks noChangeAspect="1" noChangeArrowheads="1"/>
          </p:cNvPicPr>
          <p:nvPr/>
        </p:nvPicPr>
        <p:blipFill>
          <a:blip r:embed="rId2"/>
          <a:srcRect/>
          <a:stretch>
            <a:fillRect/>
          </a:stretch>
        </p:blipFill>
        <p:spPr bwMode="auto">
          <a:xfrm>
            <a:off x="622251" y="2463703"/>
            <a:ext cx="7096125" cy="33718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see if having a low amount at the end of the month affects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So, having a high monthly balance in your account at the end of the month is good for your credit scores. A monthly balance of less than 250 is bad for credit scores.</a:t>
            </a:r>
            <a:endParaRPr lang="en-US" b="1" dirty="0"/>
          </a:p>
        </p:txBody>
      </p:sp>
      <p:pic>
        <p:nvPicPr>
          <p:cNvPr id="18434" name="Picture 2"/>
          <p:cNvPicPr>
            <a:picLocks noChangeAspect="1" noChangeArrowheads="1"/>
          </p:cNvPicPr>
          <p:nvPr/>
        </p:nvPicPr>
        <p:blipFill>
          <a:blip r:embed="rId2"/>
          <a:srcRect/>
          <a:stretch>
            <a:fillRect/>
          </a:stretch>
        </p:blipFill>
        <p:spPr bwMode="auto">
          <a:xfrm>
            <a:off x="225083" y="2359806"/>
            <a:ext cx="7210425" cy="34671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 Score Classification Model</a:t>
            </a:r>
            <a:br>
              <a:rPr lang="en-US" b="1" dirty="0" smtClean="0"/>
            </a:br>
            <a:endParaRPr lang="en-US" dirty="0"/>
          </a:p>
        </p:txBody>
      </p:sp>
      <p:sp>
        <p:nvSpPr>
          <p:cNvPr id="3" name="Content Placeholder 2"/>
          <p:cNvSpPr>
            <a:spLocks noGrp="1"/>
          </p:cNvSpPr>
          <p:nvPr>
            <p:ph idx="1"/>
          </p:nvPr>
        </p:nvSpPr>
        <p:spPr>
          <a:xfrm>
            <a:off x="1154954" y="2603500"/>
            <a:ext cx="8825659" cy="1968500"/>
          </a:xfrm>
        </p:spPr>
        <p:txBody>
          <a:bodyPr/>
          <a:lstStyle/>
          <a:p>
            <a:r>
              <a:rPr lang="en-US" dirty="0" smtClean="0"/>
              <a:t>One </a:t>
            </a:r>
            <a:r>
              <a:rPr lang="en-US" dirty="0" smtClean="0"/>
              <a:t>more important feature (Credit Mix) in the dataset is valuable for determining credit scores. The credit mix feature tells about the types of credits and loans you have taken.</a:t>
            </a:r>
          </a:p>
          <a:p>
            <a:r>
              <a:rPr lang="en-US" dirty="0" smtClean="0"/>
              <a:t>As the Credit_Mix column is categorical, we can transform it into a numerical feature so that we can use it to train a Machine Learning model for the task of credit score </a:t>
            </a:r>
            <a:r>
              <a:rPr lang="en-US" dirty="0" smtClean="0"/>
              <a:t>classification</a:t>
            </a:r>
            <a:endParaRPr lang="en-US" dirty="0"/>
          </a:p>
        </p:txBody>
      </p:sp>
      <p:pic>
        <p:nvPicPr>
          <p:cNvPr id="19458" name="Picture 2"/>
          <p:cNvPicPr>
            <a:picLocks noChangeAspect="1" noChangeArrowheads="1"/>
          </p:cNvPicPr>
          <p:nvPr/>
        </p:nvPicPr>
        <p:blipFill>
          <a:blip r:embed="rId2"/>
          <a:srcRect/>
          <a:stretch>
            <a:fillRect/>
          </a:stretch>
        </p:blipFill>
        <p:spPr bwMode="auto">
          <a:xfrm>
            <a:off x="1092493" y="4783700"/>
            <a:ext cx="8811778" cy="108252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973668"/>
            <a:ext cx="8761413" cy="706964"/>
          </a:xfrm>
        </p:spPr>
        <p:txBody>
          <a:bodyPr/>
          <a:lstStyle/>
          <a:p>
            <a:r>
              <a:rPr lang="en-US" sz="2400" b="1" dirty="0" smtClean="0"/>
              <a:t>Now split the data into features and labels by selecting the features we found important for our model</a:t>
            </a:r>
            <a:r>
              <a:rPr lang="en-US" sz="2400" b="1" dirty="0" smtClean="0"/>
              <a:t>:</a:t>
            </a:r>
            <a:endParaRPr lang="en-US" sz="2400" dirty="0"/>
          </a:p>
        </p:txBody>
      </p:sp>
      <p:pic>
        <p:nvPicPr>
          <p:cNvPr id="20482" name="Picture 2"/>
          <p:cNvPicPr>
            <a:picLocks noChangeAspect="1" noChangeArrowheads="1"/>
          </p:cNvPicPr>
          <p:nvPr/>
        </p:nvPicPr>
        <p:blipFill>
          <a:blip r:embed="rId2"/>
          <a:srcRect/>
          <a:stretch>
            <a:fillRect/>
          </a:stretch>
        </p:blipFill>
        <p:spPr bwMode="auto">
          <a:xfrm>
            <a:off x="893714" y="2561736"/>
            <a:ext cx="9174654" cy="310754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973668"/>
            <a:ext cx="8761413" cy="706964"/>
          </a:xfrm>
        </p:spPr>
        <p:txBody>
          <a:bodyPr/>
          <a:lstStyle/>
          <a:p>
            <a:r>
              <a:rPr lang="en-US" sz="2400" b="1" dirty="0" smtClean="0"/>
              <a:t>Now, let’s split the data into training and test sets and proceed further by training a credit score classification model:</a:t>
            </a:r>
            <a:endParaRPr lang="en-US" sz="2400" b="1" dirty="0"/>
          </a:p>
        </p:txBody>
      </p:sp>
      <p:pic>
        <p:nvPicPr>
          <p:cNvPr id="21506" name="Picture 2"/>
          <p:cNvPicPr>
            <a:picLocks noChangeAspect="1" noChangeArrowheads="1"/>
          </p:cNvPicPr>
          <p:nvPr/>
        </p:nvPicPr>
        <p:blipFill>
          <a:blip r:embed="rId2"/>
          <a:srcRect/>
          <a:stretch>
            <a:fillRect/>
          </a:stretch>
        </p:blipFill>
        <p:spPr bwMode="auto">
          <a:xfrm>
            <a:off x="846237" y="2442528"/>
            <a:ext cx="10168766" cy="432172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973668"/>
            <a:ext cx="8761413" cy="706964"/>
          </a:xfrm>
        </p:spPr>
        <p:txBody>
          <a:bodyPr/>
          <a:lstStyle/>
          <a:p>
            <a:r>
              <a:rPr lang="en-US" sz="2400" b="1" dirty="0" smtClean="0"/>
              <a:t>Now, let’s make predictions from our model by giving inputs to our model according to the features we used to train the model:</a:t>
            </a:r>
            <a:endParaRPr lang="en-US" sz="2400" b="1" dirty="0"/>
          </a:p>
        </p:txBody>
      </p:sp>
      <p:pic>
        <p:nvPicPr>
          <p:cNvPr id="22530" name="Picture 2"/>
          <p:cNvPicPr>
            <a:picLocks noChangeAspect="1" noChangeArrowheads="1"/>
          </p:cNvPicPr>
          <p:nvPr/>
        </p:nvPicPr>
        <p:blipFill>
          <a:blip r:embed="rId2"/>
          <a:srcRect/>
          <a:stretch>
            <a:fillRect/>
          </a:stretch>
        </p:blipFill>
        <p:spPr bwMode="auto">
          <a:xfrm>
            <a:off x="780952" y="1826480"/>
            <a:ext cx="6108828" cy="5031520"/>
          </a:xfrm>
          <a:prstGeom prst="rect">
            <a:avLst/>
          </a:prstGeom>
          <a:noFill/>
          <a:ln w="9525">
            <a:noFill/>
            <a:miter lim="800000"/>
            <a:headEnd/>
            <a:tailEnd/>
          </a:ln>
          <a:effectLst/>
        </p:spPr>
      </p:pic>
      <p:sp>
        <p:nvSpPr>
          <p:cNvPr id="6" name="Oval 5"/>
          <p:cNvSpPr/>
          <p:nvPr/>
        </p:nvSpPr>
        <p:spPr>
          <a:xfrm>
            <a:off x="2518116" y="6464104"/>
            <a:ext cx="970671" cy="3938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26A049-1AF5-BD30-DD8A-2D1C1B22E68E}"/>
              </a:ext>
            </a:extLst>
          </p:cNvPr>
          <p:cNvSpPr>
            <a:spLocks noGrp="1"/>
          </p:cNvSpPr>
          <p:nvPr>
            <p:ph type="title"/>
          </p:nvPr>
        </p:nvSpPr>
        <p:spPr/>
        <p:txBody>
          <a:bodyPr/>
          <a:lstStyle/>
          <a:p>
            <a:r>
              <a:rPr lang="en-IN" dirty="0"/>
              <a:t>Know your data</a:t>
            </a:r>
          </a:p>
        </p:txBody>
      </p:sp>
      <p:pic>
        <p:nvPicPr>
          <p:cNvPr id="5" name="Content Placeholder 4">
            <a:extLst>
              <a:ext uri="{FF2B5EF4-FFF2-40B4-BE49-F238E27FC236}">
                <a16:creationId xmlns:a16="http://schemas.microsoft.com/office/drawing/2014/main" xmlns="" id="{EBE1E21B-1E72-379E-EBBA-5130F2D64E5A}"/>
              </a:ext>
            </a:extLst>
          </p:cNvPr>
          <p:cNvPicPr>
            <a:picLocks noGrp="1" noChangeAspect="1"/>
          </p:cNvPicPr>
          <p:nvPr>
            <p:ph idx="1"/>
          </p:nvPr>
        </p:nvPicPr>
        <p:blipFill>
          <a:blip r:embed="rId2"/>
          <a:stretch>
            <a:fillRect/>
          </a:stretch>
        </p:blipFill>
        <p:spPr>
          <a:xfrm>
            <a:off x="1299412" y="2662989"/>
            <a:ext cx="9079830" cy="3221343"/>
          </a:xfrm>
        </p:spPr>
      </p:pic>
    </p:spTree>
    <p:extLst>
      <p:ext uri="{BB962C8B-B14F-4D97-AF65-F5344CB8AC3E}">
        <p14:creationId xmlns:p14="http://schemas.microsoft.com/office/powerpoint/2010/main" xmlns="" val="195210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97AB2-9080-A86D-BDBE-C03DA44EE0BE}"/>
              </a:ext>
            </a:extLst>
          </p:cNvPr>
          <p:cNvSpPr>
            <a:spLocks noGrp="1"/>
          </p:cNvSpPr>
          <p:nvPr>
            <p:ph type="title"/>
          </p:nvPr>
        </p:nvSpPr>
        <p:spPr/>
        <p:txBody>
          <a:bodyPr/>
          <a:lstStyle/>
          <a:p>
            <a:r>
              <a:rPr lang="en-US" dirty="0"/>
              <a:t>Target </a:t>
            </a:r>
            <a:r>
              <a:rPr lang="en-IN" dirty="0"/>
              <a:t> Variables </a:t>
            </a:r>
          </a:p>
        </p:txBody>
      </p:sp>
      <p:pic>
        <p:nvPicPr>
          <p:cNvPr id="4" name="Content Placeholder 3">
            <a:extLst>
              <a:ext uri="{FF2B5EF4-FFF2-40B4-BE49-F238E27FC236}">
                <a16:creationId xmlns:a16="http://schemas.microsoft.com/office/drawing/2014/main" xmlns="" id="{F65892C3-07C4-881E-8B7F-98B6A0AFD16C}"/>
              </a:ext>
            </a:extLst>
          </p:cNvPr>
          <p:cNvPicPr>
            <a:picLocks noGrp="1" noChangeAspect="1"/>
          </p:cNvPicPr>
          <p:nvPr>
            <p:ph idx="1"/>
          </p:nvPr>
        </p:nvPicPr>
        <p:blipFill>
          <a:blip r:embed="rId2"/>
          <a:stretch>
            <a:fillRect/>
          </a:stretch>
        </p:blipFill>
        <p:spPr>
          <a:xfrm>
            <a:off x="2868593" y="2603500"/>
            <a:ext cx="5399127" cy="3416300"/>
          </a:xfrm>
          <a:prstGeom prst="rect">
            <a:avLst/>
          </a:prstGeom>
        </p:spPr>
      </p:pic>
    </p:spTree>
    <p:extLst>
      <p:ext uri="{BB962C8B-B14F-4D97-AF65-F5344CB8AC3E}">
        <p14:creationId xmlns:p14="http://schemas.microsoft.com/office/powerpoint/2010/main" xmlns="" val="1717615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634BB-7908-B04B-859C-2957194DCD47}"/>
              </a:ext>
            </a:extLst>
          </p:cNvPr>
          <p:cNvSpPr>
            <a:spLocks noGrp="1"/>
          </p:cNvSpPr>
          <p:nvPr>
            <p:ph type="title"/>
          </p:nvPr>
        </p:nvSpPr>
        <p:spPr/>
        <p:txBody>
          <a:bodyPr/>
          <a:lstStyle/>
          <a:p>
            <a:r>
              <a:rPr lang="en-IN" dirty="0"/>
              <a:t>Numerical Variables</a:t>
            </a:r>
          </a:p>
        </p:txBody>
      </p:sp>
      <p:pic>
        <p:nvPicPr>
          <p:cNvPr id="5" name="Content Placeholder 4">
            <a:extLst>
              <a:ext uri="{FF2B5EF4-FFF2-40B4-BE49-F238E27FC236}">
                <a16:creationId xmlns:a16="http://schemas.microsoft.com/office/drawing/2014/main" xmlns="" id="{A8E9FFA4-0E5C-1843-FD19-3E55E511CA2E}"/>
              </a:ext>
            </a:extLst>
          </p:cNvPr>
          <p:cNvPicPr>
            <a:picLocks noGrp="1" noChangeAspect="1"/>
          </p:cNvPicPr>
          <p:nvPr>
            <p:ph idx="1"/>
          </p:nvPr>
        </p:nvPicPr>
        <p:blipFill>
          <a:blip r:embed="rId2"/>
          <a:stretch>
            <a:fillRect/>
          </a:stretch>
        </p:blipFill>
        <p:spPr>
          <a:xfrm>
            <a:off x="1156137" y="2809875"/>
            <a:ext cx="8824039" cy="3003550"/>
          </a:xfrm>
        </p:spPr>
      </p:pic>
    </p:spTree>
    <p:extLst>
      <p:ext uri="{BB962C8B-B14F-4D97-AF65-F5344CB8AC3E}">
        <p14:creationId xmlns:p14="http://schemas.microsoft.com/office/powerpoint/2010/main" xmlns="" val="329874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smtClean="0"/>
              <a:t>A person with a good credit score will get loans from any bank and financial institution. For the task of Credit Score Classification, we need a </a:t>
            </a:r>
            <a:r>
              <a:rPr lang="en-US" b="1" i="1" dirty="0" err="1" smtClean="0"/>
              <a:t>labelled</a:t>
            </a:r>
            <a:r>
              <a:rPr lang="en-US" b="1" i="1" dirty="0" smtClean="0"/>
              <a:t> dataset with credit scores.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0FA56D8-F99B-203F-BFDE-0D446E735C10}"/>
              </a:ext>
            </a:extLst>
          </p:cNvPr>
          <p:cNvPicPr>
            <a:picLocks noChangeAspect="1"/>
          </p:cNvPicPr>
          <p:nvPr/>
        </p:nvPicPr>
        <p:blipFill>
          <a:blip r:embed="rId2"/>
          <a:stretch>
            <a:fillRect/>
          </a:stretch>
        </p:blipFill>
        <p:spPr>
          <a:xfrm>
            <a:off x="1122948" y="0"/>
            <a:ext cx="9561094" cy="6858000"/>
          </a:xfrm>
          <a:prstGeom prst="rect">
            <a:avLst/>
          </a:prstGeom>
        </p:spPr>
      </p:pic>
    </p:spTree>
    <p:extLst>
      <p:ext uri="{BB962C8B-B14F-4D97-AF65-F5344CB8AC3E}">
        <p14:creationId xmlns:p14="http://schemas.microsoft.com/office/powerpoint/2010/main" xmlns="" val="1644225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7820D-873A-BE29-6935-436BEBA5D828}"/>
              </a:ext>
            </a:extLst>
          </p:cNvPr>
          <p:cNvSpPr>
            <a:spLocks noGrp="1"/>
          </p:cNvSpPr>
          <p:nvPr>
            <p:ph type="title" idx="4294967295"/>
          </p:nvPr>
        </p:nvSpPr>
        <p:spPr>
          <a:xfrm>
            <a:off x="0" y="973138"/>
            <a:ext cx="8761413" cy="708025"/>
          </a:xfrm>
        </p:spPr>
        <p:txBody>
          <a:bodyPr/>
          <a:lstStyle/>
          <a:p>
            <a:r>
              <a:rPr lang="en-IN" dirty="0"/>
              <a:t>Discrete Variables</a:t>
            </a:r>
          </a:p>
        </p:txBody>
      </p:sp>
      <p:pic>
        <p:nvPicPr>
          <p:cNvPr id="5" name="Picture 4">
            <a:extLst>
              <a:ext uri="{FF2B5EF4-FFF2-40B4-BE49-F238E27FC236}">
                <a16:creationId xmlns:a16="http://schemas.microsoft.com/office/drawing/2014/main" xmlns="" id="{4207FEB3-6EB9-B6C7-A71E-403544788AEC}"/>
              </a:ext>
            </a:extLst>
          </p:cNvPr>
          <p:cNvPicPr>
            <a:picLocks noChangeAspect="1"/>
          </p:cNvPicPr>
          <p:nvPr/>
        </p:nvPicPr>
        <p:blipFill>
          <a:blip r:embed="rId2"/>
          <a:stretch>
            <a:fillRect/>
          </a:stretch>
        </p:blipFill>
        <p:spPr>
          <a:xfrm>
            <a:off x="306333" y="0"/>
            <a:ext cx="11645035" cy="6858000"/>
          </a:xfrm>
          <a:prstGeom prst="rect">
            <a:avLst/>
          </a:prstGeom>
        </p:spPr>
      </p:pic>
    </p:spTree>
    <p:extLst>
      <p:ext uri="{BB962C8B-B14F-4D97-AF65-F5344CB8AC3E}">
        <p14:creationId xmlns:p14="http://schemas.microsoft.com/office/powerpoint/2010/main" xmlns="" val="3116079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A67C3-E3F7-0055-2D49-E902A7637C78}"/>
              </a:ext>
            </a:extLst>
          </p:cNvPr>
          <p:cNvSpPr>
            <a:spLocks noGrp="1"/>
          </p:cNvSpPr>
          <p:nvPr>
            <p:ph type="title"/>
          </p:nvPr>
        </p:nvSpPr>
        <p:spPr/>
        <p:txBody>
          <a:bodyPr/>
          <a:lstStyle/>
          <a:p>
            <a:r>
              <a:rPr lang="en-US" dirty="0"/>
              <a:t>Removing outliers </a:t>
            </a:r>
            <a:endParaRPr lang="en-IN" dirty="0"/>
          </a:p>
        </p:txBody>
      </p:sp>
      <p:pic>
        <p:nvPicPr>
          <p:cNvPr id="4" name="Content Placeholder 3">
            <a:extLst>
              <a:ext uri="{FF2B5EF4-FFF2-40B4-BE49-F238E27FC236}">
                <a16:creationId xmlns:a16="http://schemas.microsoft.com/office/drawing/2014/main" xmlns="" id="{C7206437-52E2-C2E3-4CC6-96AB61174F6C}"/>
              </a:ext>
            </a:extLst>
          </p:cNvPr>
          <p:cNvPicPr>
            <a:picLocks noGrp="1" noChangeAspect="1"/>
          </p:cNvPicPr>
          <p:nvPr>
            <p:ph idx="1"/>
          </p:nvPr>
        </p:nvPicPr>
        <p:blipFill>
          <a:blip r:embed="rId2"/>
          <a:stretch>
            <a:fillRect/>
          </a:stretch>
        </p:blipFill>
        <p:spPr>
          <a:xfrm>
            <a:off x="747273" y="2619542"/>
            <a:ext cx="4155367" cy="3416300"/>
          </a:xfrm>
          <a:prstGeom prst="rect">
            <a:avLst/>
          </a:prstGeom>
        </p:spPr>
      </p:pic>
      <p:pic>
        <p:nvPicPr>
          <p:cNvPr id="5" name="Picture 4">
            <a:extLst>
              <a:ext uri="{FF2B5EF4-FFF2-40B4-BE49-F238E27FC236}">
                <a16:creationId xmlns:a16="http://schemas.microsoft.com/office/drawing/2014/main" xmlns="" id="{CC739E68-DF5C-2BA8-B2F9-B5F63AD3D439}"/>
              </a:ext>
            </a:extLst>
          </p:cNvPr>
          <p:cNvPicPr>
            <a:picLocks noChangeAspect="1"/>
          </p:cNvPicPr>
          <p:nvPr/>
        </p:nvPicPr>
        <p:blipFill>
          <a:blip r:embed="rId3"/>
          <a:stretch>
            <a:fillRect/>
          </a:stretch>
        </p:blipFill>
        <p:spPr>
          <a:xfrm>
            <a:off x="5807243" y="2763837"/>
            <a:ext cx="5133473" cy="2915067"/>
          </a:xfrm>
          <a:prstGeom prst="rect">
            <a:avLst/>
          </a:prstGeom>
        </p:spPr>
      </p:pic>
    </p:spTree>
    <p:extLst>
      <p:ext uri="{BB962C8B-B14F-4D97-AF65-F5344CB8AC3E}">
        <p14:creationId xmlns:p14="http://schemas.microsoft.com/office/powerpoint/2010/main" xmlns="" val="134272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05E1029-CCE1-86D0-36EC-40FFF1D6C17D}"/>
              </a:ext>
            </a:extLst>
          </p:cNvPr>
          <p:cNvSpPr>
            <a:spLocks noGrp="1"/>
          </p:cNvSpPr>
          <p:nvPr>
            <p:ph type="title"/>
          </p:nvPr>
        </p:nvSpPr>
        <p:spPr/>
        <p:txBody>
          <a:bodyPr/>
          <a:lstStyle/>
          <a:p>
            <a:r>
              <a:rPr lang="en-US" dirty="0"/>
              <a:t>Heat map </a:t>
            </a:r>
            <a:endParaRPr lang="en-IN" dirty="0"/>
          </a:p>
        </p:txBody>
      </p:sp>
      <p:pic>
        <p:nvPicPr>
          <p:cNvPr id="8" name="Content Placeholder 7">
            <a:extLst>
              <a:ext uri="{FF2B5EF4-FFF2-40B4-BE49-F238E27FC236}">
                <a16:creationId xmlns:a16="http://schemas.microsoft.com/office/drawing/2014/main" xmlns="" id="{266D87FE-A011-971B-6EEE-62DF33E3AB27}"/>
              </a:ext>
            </a:extLst>
          </p:cNvPr>
          <p:cNvPicPr>
            <a:picLocks noGrp="1" noChangeAspect="1"/>
          </p:cNvPicPr>
          <p:nvPr>
            <p:ph idx="1"/>
          </p:nvPr>
        </p:nvPicPr>
        <p:blipFill>
          <a:blip r:embed="rId2"/>
          <a:stretch>
            <a:fillRect/>
          </a:stretch>
        </p:blipFill>
        <p:spPr>
          <a:xfrm>
            <a:off x="1283368" y="2603500"/>
            <a:ext cx="7619999" cy="4118142"/>
          </a:xfrm>
          <a:prstGeom prst="rect">
            <a:avLst/>
          </a:prstGeom>
        </p:spPr>
      </p:pic>
    </p:spTree>
    <p:extLst>
      <p:ext uri="{BB962C8B-B14F-4D97-AF65-F5344CB8AC3E}">
        <p14:creationId xmlns:p14="http://schemas.microsoft.com/office/powerpoint/2010/main" xmlns="" val="1842605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79106-E6BF-DBDA-A1AF-D7E048A42F8A}"/>
              </a:ext>
            </a:extLst>
          </p:cNvPr>
          <p:cNvSpPr>
            <a:spLocks noGrp="1"/>
          </p:cNvSpPr>
          <p:nvPr>
            <p:ph type="title"/>
          </p:nvPr>
        </p:nvSpPr>
        <p:spPr/>
        <p:txBody>
          <a:bodyPr/>
          <a:lstStyle/>
          <a:p>
            <a:r>
              <a:rPr lang="en-US" dirty="0"/>
              <a:t>Splitting train test  and building the model </a:t>
            </a:r>
            <a:endParaRPr lang="en-IN" dirty="0"/>
          </a:p>
        </p:txBody>
      </p:sp>
      <p:pic>
        <p:nvPicPr>
          <p:cNvPr id="5" name="Content Placeholder 4">
            <a:extLst>
              <a:ext uri="{FF2B5EF4-FFF2-40B4-BE49-F238E27FC236}">
                <a16:creationId xmlns:a16="http://schemas.microsoft.com/office/drawing/2014/main" xmlns="" id="{7BC1B186-767C-9C99-98FD-8A32F3AC48B8}"/>
              </a:ext>
            </a:extLst>
          </p:cNvPr>
          <p:cNvPicPr>
            <a:picLocks noGrp="1" noChangeAspect="1"/>
          </p:cNvPicPr>
          <p:nvPr>
            <p:ph idx="1"/>
          </p:nvPr>
        </p:nvPicPr>
        <p:blipFill>
          <a:blip r:embed="rId2"/>
          <a:stretch>
            <a:fillRect/>
          </a:stretch>
        </p:blipFill>
        <p:spPr>
          <a:xfrm>
            <a:off x="2455784" y="2603500"/>
            <a:ext cx="6224745" cy="3416300"/>
          </a:xfrm>
        </p:spPr>
      </p:pic>
    </p:spTree>
    <p:extLst>
      <p:ext uri="{BB962C8B-B14F-4D97-AF65-F5344CB8AC3E}">
        <p14:creationId xmlns:p14="http://schemas.microsoft.com/office/powerpoint/2010/main" xmlns="" val="349658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926AD-4BC2-E568-A07D-23B1501215F4}"/>
              </a:ext>
            </a:extLst>
          </p:cNvPr>
          <p:cNvSpPr>
            <a:spLocks noGrp="1"/>
          </p:cNvSpPr>
          <p:nvPr>
            <p:ph type="title"/>
          </p:nvPr>
        </p:nvSpPr>
        <p:spPr/>
        <p:txBody>
          <a:bodyPr/>
          <a:lstStyle/>
          <a:p>
            <a:r>
              <a:rPr lang="en-IN" dirty="0"/>
              <a:t>df.info()</a:t>
            </a:r>
          </a:p>
        </p:txBody>
      </p:sp>
      <p:pic>
        <p:nvPicPr>
          <p:cNvPr id="1026" name="Picture 2"/>
          <p:cNvPicPr>
            <a:picLocks noChangeAspect="1" noChangeArrowheads="1"/>
          </p:cNvPicPr>
          <p:nvPr/>
        </p:nvPicPr>
        <p:blipFill>
          <a:blip r:embed="rId2"/>
          <a:srcRect/>
          <a:stretch>
            <a:fillRect/>
          </a:stretch>
        </p:blipFill>
        <p:spPr bwMode="auto">
          <a:xfrm>
            <a:off x="2314476" y="1866755"/>
            <a:ext cx="5507161" cy="4463708"/>
          </a:xfrm>
          <a:prstGeom prst="rect">
            <a:avLst/>
          </a:prstGeom>
          <a:noFill/>
          <a:ln w="9525">
            <a:noFill/>
            <a:miter lim="800000"/>
            <a:headEnd/>
            <a:tailEnd/>
          </a:ln>
          <a:effectLst/>
        </p:spPr>
      </p:pic>
    </p:spTree>
    <p:extLst>
      <p:ext uri="{BB962C8B-B14F-4D97-AF65-F5344CB8AC3E}">
        <p14:creationId xmlns:p14="http://schemas.microsoft.com/office/powerpoint/2010/main" xmlns="" val="106602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dirty="0" smtClean="0"/>
              <a:t>Before moving forward, let’s have a look if the dataset has any null values or </a:t>
            </a:r>
            <a:r>
              <a:rPr lang="en-US" sz="2400" b="1" dirty="0" smtClean="0"/>
              <a:t>not</a:t>
            </a:r>
            <a:endParaRPr lang="en-US" sz="2400" dirty="0"/>
          </a:p>
        </p:txBody>
      </p:sp>
      <p:pic>
        <p:nvPicPr>
          <p:cNvPr id="2050" name="Picture 2"/>
          <p:cNvPicPr>
            <a:picLocks noGrp="1" noChangeAspect="1" noChangeArrowheads="1"/>
          </p:cNvPicPr>
          <p:nvPr>
            <p:ph idx="1"/>
          </p:nvPr>
        </p:nvPicPr>
        <p:blipFill>
          <a:blip r:embed="rId2"/>
          <a:srcRect/>
          <a:stretch>
            <a:fillRect/>
          </a:stretch>
        </p:blipFill>
        <p:spPr bwMode="auto">
          <a:xfrm>
            <a:off x="181313" y="1759438"/>
            <a:ext cx="3166797" cy="5201686"/>
          </a:xfrm>
          <a:prstGeom prst="rect">
            <a:avLst/>
          </a:prstGeom>
          <a:noFill/>
          <a:ln w="9525">
            <a:noFill/>
            <a:miter lim="800000"/>
            <a:headEnd/>
            <a:tailEnd/>
          </a:ln>
          <a:effectLst/>
        </p:spPr>
      </p:pic>
      <p:sp>
        <p:nvSpPr>
          <p:cNvPr id="7" name="Content Placeholder 2"/>
          <p:cNvSpPr txBox="1">
            <a:spLocks/>
          </p:cNvSpPr>
          <p:nvPr/>
        </p:nvSpPr>
        <p:spPr>
          <a:xfrm>
            <a:off x="4557932" y="2603500"/>
            <a:ext cx="6288259" cy="3416300"/>
          </a:xfrm>
          <a:prstGeom prst="rect">
            <a:avLst/>
          </a:prstGeom>
        </p:spPr>
        <p:txBody>
          <a:bodyPr vert="horz" lIns="91440" tIns="45720" rIns="91440" bIns="45720" rtlCol="0">
            <a:normAutofit/>
          </a:bodyPr>
          <a:lstStyle/>
          <a:p>
            <a:r>
              <a:rPr lang="en-US" b="1" dirty="0" smtClean="0"/>
              <a:t>The dataset doesn’t have any null values.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973668"/>
            <a:ext cx="8761413" cy="706964"/>
          </a:xfrm>
        </p:spPr>
        <p:txBody>
          <a:bodyPr/>
          <a:lstStyle/>
          <a:p>
            <a:r>
              <a:rPr lang="en-US" sz="2400" b="1" dirty="0" smtClean="0"/>
              <a:t>As </a:t>
            </a:r>
            <a:r>
              <a:rPr lang="en-US" sz="2400" b="1" dirty="0" smtClean="0"/>
              <a:t>this dataset is </a:t>
            </a:r>
            <a:r>
              <a:rPr lang="en-US" sz="2400" b="1" dirty="0" smtClean="0"/>
              <a:t>labeled</a:t>
            </a:r>
            <a:r>
              <a:rPr lang="en-US" sz="2400" b="1" dirty="0" smtClean="0"/>
              <a:t>, let’s have a look at the </a:t>
            </a:r>
            <a:r>
              <a:rPr lang="en-US" sz="2400" b="1" dirty="0" err="1" smtClean="0"/>
              <a:t>Credit_score</a:t>
            </a:r>
            <a:r>
              <a:rPr lang="en-US" sz="2400" b="1" dirty="0" smtClean="0"/>
              <a:t> </a:t>
            </a:r>
            <a:r>
              <a:rPr lang="en-US" sz="2400" b="1" dirty="0" smtClean="0"/>
              <a:t>column values</a:t>
            </a:r>
            <a:endParaRPr lang="en-US" sz="2400" b="1" dirty="0"/>
          </a:p>
        </p:txBody>
      </p:sp>
      <p:pic>
        <p:nvPicPr>
          <p:cNvPr id="3074" name="Picture 2"/>
          <p:cNvPicPr>
            <a:picLocks noChangeAspect="1" noChangeArrowheads="1"/>
          </p:cNvPicPr>
          <p:nvPr/>
        </p:nvPicPr>
        <p:blipFill>
          <a:blip r:embed="rId2"/>
          <a:srcRect/>
          <a:stretch>
            <a:fillRect/>
          </a:stretch>
        </p:blipFill>
        <p:spPr bwMode="auto">
          <a:xfrm>
            <a:off x="262426" y="2398200"/>
            <a:ext cx="6094066" cy="208939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66315" y="2391899"/>
            <a:ext cx="5467596" cy="232077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1015" y="2061821"/>
            <a:ext cx="8235142" cy="3452715"/>
          </a:xfrm>
          <a:prstGeom prst="rect">
            <a:avLst/>
          </a:prstGeom>
          <a:noFill/>
          <a:ln w="9525">
            <a:noFill/>
            <a:miter lim="800000"/>
            <a:headEnd/>
            <a:tailEnd/>
          </a:ln>
          <a:effectLst/>
        </p:spPr>
      </p:pic>
      <p:sp>
        <p:nvSpPr>
          <p:cNvPr id="5" name="Title 3"/>
          <p:cNvSpPr>
            <a:spLocks noGrp="1"/>
          </p:cNvSpPr>
          <p:nvPr>
            <p:ph type="title"/>
          </p:nvPr>
        </p:nvSpPr>
        <p:spPr>
          <a:xfrm>
            <a:off x="1154954" y="973668"/>
            <a:ext cx="8761413" cy="706964"/>
          </a:xfrm>
        </p:spPr>
        <p:txBody>
          <a:bodyPr/>
          <a:lstStyle/>
          <a:p>
            <a:r>
              <a:rPr lang="en-US" sz="2400" b="1" dirty="0" smtClean="0"/>
              <a:t>checking if the occupation of the person affects credit scores</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There’s not much difference in the credit scores of all occupations mentioned in the data</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Now let’s explore whether the Annual Income of the person impacts your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According to the </a:t>
            </a:r>
            <a:r>
              <a:rPr lang="en-US" b="1" dirty="0" smtClean="0"/>
              <a:t> </a:t>
            </a:r>
            <a:r>
              <a:rPr lang="en-US" b="1" dirty="0" smtClean="0"/>
              <a:t>visualization, the more you earn annually, the better your credit score is</a:t>
            </a:r>
            <a:endParaRPr lang="en-US" b="1" dirty="0"/>
          </a:p>
        </p:txBody>
      </p:sp>
      <p:pic>
        <p:nvPicPr>
          <p:cNvPr id="5122" name="Picture 2"/>
          <p:cNvPicPr>
            <a:picLocks noChangeAspect="1" noChangeArrowheads="1"/>
          </p:cNvPicPr>
          <p:nvPr/>
        </p:nvPicPr>
        <p:blipFill>
          <a:blip r:embed="rId2"/>
          <a:srcRect/>
          <a:stretch>
            <a:fillRect/>
          </a:stretch>
        </p:blipFill>
        <p:spPr bwMode="auto">
          <a:xfrm>
            <a:off x="359287" y="2270199"/>
            <a:ext cx="7838375" cy="387738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154954" y="973668"/>
            <a:ext cx="8761413" cy="706964"/>
          </a:xfrm>
        </p:spPr>
        <p:txBody>
          <a:bodyPr/>
          <a:lstStyle/>
          <a:p>
            <a:r>
              <a:rPr lang="en-US" sz="2400" b="1" dirty="0" smtClean="0"/>
              <a:t> Now let’s explore whether the monthly in-hand salary impacts credit scores or not</a:t>
            </a:r>
            <a:endParaRPr lang="en-US" sz="2400" b="1" dirty="0"/>
          </a:p>
        </p:txBody>
      </p:sp>
      <p:sp>
        <p:nvSpPr>
          <p:cNvPr id="6" name="Content Placeholder 2"/>
          <p:cNvSpPr txBox="1">
            <a:spLocks/>
          </p:cNvSpPr>
          <p:nvPr/>
        </p:nvSpPr>
        <p:spPr>
          <a:xfrm>
            <a:off x="8426548" y="2603500"/>
            <a:ext cx="3404381" cy="3416300"/>
          </a:xfrm>
          <a:prstGeom prst="rect">
            <a:avLst/>
          </a:prstGeom>
        </p:spPr>
        <p:txBody>
          <a:bodyPr vert="horz" lIns="91440" tIns="45720" rIns="91440" bIns="45720" rtlCol="0">
            <a:normAutofit/>
          </a:bodyPr>
          <a:lstStyle/>
          <a:p>
            <a:r>
              <a:rPr lang="en-US" b="1" dirty="0" smtClean="0"/>
              <a:t>Like annual income, the more monthly in-hand salary you earn, the better your credit score will become.</a:t>
            </a:r>
            <a:endParaRPr lang="en-US" b="1" dirty="0"/>
          </a:p>
        </p:txBody>
      </p:sp>
      <p:pic>
        <p:nvPicPr>
          <p:cNvPr id="6146" name="Picture 2"/>
          <p:cNvPicPr>
            <a:picLocks noChangeAspect="1" noChangeArrowheads="1"/>
          </p:cNvPicPr>
          <p:nvPr/>
        </p:nvPicPr>
        <p:blipFill>
          <a:blip r:embed="rId2"/>
          <a:srcRect/>
          <a:stretch>
            <a:fillRect/>
          </a:stretch>
        </p:blipFill>
        <p:spPr bwMode="auto">
          <a:xfrm>
            <a:off x="441130" y="2289467"/>
            <a:ext cx="7446979" cy="375964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901</Words>
  <Application>Microsoft Office PowerPoint</Application>
  <PresentationFormat>Custom</PresentationFormat>
  <Paragraphs>55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Ion Boardroom</vt:lpstr>
      <vt:lpstr>Credit Score Classification</vt:lpstr>
      <vt:lpstr>Classification</vt:lpstr>
      <vt:lpstr>Slide 3</vt:lpstr>
      <vt:lpstr>df.info()</vt:lpstr>
      <vt:lpstr>Before moving forward, let’s have a look if the dataset has any null values or not</vt:lpstr>
      <vt:lpstr>As this dataset is labeled, let’s have a look at the Credit_score column values</vt:lpstr>
      <vt:lpstr>checking if the occupation of the person affects credit scores</vt:lpstr>
      <vt:lpstr>Now let’s explore whether the Annual Income of the person impacts your credit scores or not</vt:lpstr>
      <vt:lpstr> Now let’s explore whether the monthly in-hand salary impacts credit scores or not</vt:lpstr>
      <vt:lpstr>Now let’s see if having more bank accounts impacts credit scores or not</vt:lpstr>
      <vt:lpstr>Now let’s see the impact on credit scores based on the number of credit cards you have</vt:lpstr>
      <vt:lpstr> Now let’s see the impact on credit scores based on how much average interest you pay on loans and EMIs</vt:lpstr>
      <vt:lpstr> Now let’s see how many loans you can take at a time for a good credit score</vt:lpstr>
      <vt:lpstr>Now let’s see if delaying payments on the due date impacts your credit scores or not</vt:lpstr>
      <vt:lpstr>Now let’s have a look at if frequently delaying payments will impact credit scores or not:</vt:lpstr>
      <vt:lpstr>Now let’s see if having more debt will affect credit scores or not:</vt:lpstr>
      <vt:lpstr>Now let’s see if having a high credit utilization ratio will affect credit scores or not:</vt:lpstr>
      <vt:lpstr>Now let’s see how the credit history age of a person affects credit scores</vt:lpstr>
      <vt:lpstr>Now let’s see how many EMIs you can have in a month for a good credit score:</vt:lpstr>
      <vt:lpstr>Now let’s see if your monthly investments affect your credit scores or not:</vt:lpstr>
      <vt:lpstr>Now let’s see if having a low amount at the end of the month affects credit scores or not:</vt:lpstr>
      <vt:lpstr>Credit Score Classification Model </vt:lpstr>
      <vt:lpstr>Now split the data into features and labels by selecting the features we found important for our model:</vt:lpstr>
      <vt:lpstr>Now, let’s split the data into training and test sets and proceed further by training a credit score classification model:</vt:lpstr>
      <vt:lpstr>Now, let’s make predictions from our model by giving inputs to our model according to the features we used to train the model:</vt:lpstr>
      <vt:lpstr>Slide 26</vt:lpstr>
      <vt:lpstr>Know your data</vt:lpstr>
      <vt:lpstr>Target  Variables </vt:lpstr>
      <vt:lpstr>Numerical Variables</vt:lpstr>
      <vt:lpstr>Slide 30</vt:lpstr>
      <vt:lpstr>Discrete Variables</vt:lpstr>
      <vt:lpstr>Removing outliers </vt:lpstr>
      <vt:lpstr>Heat map </vt:lpstr>
      <vt:lpstr>Splitting train test  and building the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Compressive Strength</dc:title>
  <dc:creator>pradeep hm</dc:creator>
  <cp:lastModifiedBy>admin</cp:lastModifiedBy>
  <cp:revision>7</cp:revision>
  <dcterms:created xsi:type="dcterms:W3CDTF">2023-01-11T17:17:54Z</dcterms:created>
  <dcterms:modified xsi:type="dcterms:W3CDTF">2023-01-11T21:03:11Z</dcterms:modified>
</cp:coreProperties>
</file>