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95" r:id="rId2"/>
    <p:sldId id="287" r:id="rId3"/>
    <p:sldId id="296" r:id="rId4"/>
    <p:sldId id="297" r:id="rId5"/>
    <p:sldId id="288" r:id="rId6"/>
    <p:sldId id="273" r:id="rId7"/>
    <p:sldId id="289" r:id="rId8"/>
    <p:sldId id="290" r:id="rId9"/>
    <p:sldId id="291" r:id="rId10"/>
    <p:sldId id="292" r:id="rId11"/>
    <p:sldId id="293" r:id="rId12"/>
    <p:sldId id="29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joy" userId="7f06349cda972f96" providerId="LiveId" clId="{9A63C079-E314-4A0E-AA2E-A1F0988E98C3}"/>
    <pc:docChg chg="modSld">
      <pc:chgData name="Shrijoy" userId="7f06349cda972f96" providerId="LiveId" clId="{9A63C079-E314-4A0E-AA2E-A1F0988E98C3}" dt="2021-09-26T20:36:15.363" v="44" actId="20577"/>
      <pc:docMkLst>
        <pc:docMk/>
      </pc:docMkLst>
      <pc:sldChg chg="modSp mod">
        <pc:chgData name="Shrijoy" userId="7f06349cda972f96" providerId="LiveId" clId="{9A63C079-E314-4A0E-AA2E-A1F0988E98C3}" dt="2021-09-26T20:36:15.363" v="44" actId="20577"/>
        <pc:sldMkLst>
          <pc:docMk/>
          <pc:sldMk cId="2298514119" sldId="285"/>
        </pc:sldMkLst>
        <pc:spChg chg="mod">
          <ac:chgData name="Shrijoy" userId="7f06349cda972f96" providerId="LiveId" clId="{9A63C079-E314-4A0E-AA2E-A1F0988E98C3}" dt="2021-09-26T20:36:15.363" v="44" actId="20577"/>
          <ac:spMkLst>
            <pc:docMk/>
            <pc:sldMk cId="2298514119" sldId="285"/>
            <ac:spMk id="3" creationId="{B20EB0A9-BF85-4B87-BDB1-B21F36ED3DF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099359-435B-4136-A624-A2C59AB61A2A}" type="datetimeFigureOut">
              <a:rPr lang="en-IN" smtClean="0"/>
              <a:pPr/>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p14="http://schemas.microsoft.com/office/powerpoint/2010/main" xmlns="" val="3245158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099359-435B-4136-A624-A2C59AB61A2A}" type="datetimeFigureOut">
              <a:rPr lang="en-IN" smtClean="0"/>
              <a:pPr/>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p14="http://schemas.microsoft.com/office/powerpoint/2010/main" xmlns="" val="33771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C099359-435B-4136-A624-A2C59AB61A2A}" type="datetimeFigureOut">
              <a:rPr lang="en-IN" smtClean="0"/>
              <a:pPr/>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p14="http://schemas.microsoft.com/office/powerpoint/2010/main" xmlns="" val="1758444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C099359-435B-4136-A624-A2C59AB61A2A}" type="datetimeFigureOut">
              <a:rPr lang="en-IN" smtClean="0"/>
              <a:pPr/>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23B2BC-1F2D-4714-9ED5-3E73F18E88CC}" type="slidenum">
              <a:rPr lang="en-IN" smtClean="0"/>
              <a:pPr/>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1080765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099359-435B-4136-A624-A2C59AB61A2A}" type="datetimeFigureOut">
              <a:rPr lang="en-IN" smtClean="0"/>
              <a:pPr/>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p14="http://schemas.microsoft.com/office/powerpoint/2010/main" xmlns="" val="911662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C099359-435B-4136-A624-A2C59AB61A2A}" type="datetimeFigureOut">
              <a:rPr lang="en-IN" smtClean="0"/>
              <a:pPr/>
              <a:t>18-04-2023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p14="http://schemas.microsoft.com/office/powerpoint/2010/main" xmlns="" val="536202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C099359-435B-4136-A624-A2C59AB61A2A}" type="datetimeFigureOut">
              <a:rPr lang="en-IN" smtClean="0"/>
              <a:pPr/>
              <a:t>18-04-2023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p14="http://schemas.microsoft.com/office/powerpoint/2010/main" xmlns="" val="764657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099359-435B-4136-A624-A2C59AB61A2A}" type="datetimeFigureOut">
              <a:rPr lang="en-IN" smtClean="0"/>
              <a:pPr/>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p14="http://schemas.microsoft.com/office/powerpoint/2010/main" xmlns="" val="175492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099359-435B-4136-A624-A2C59AB61A2A}" type="datetimeFigureOut">
              <a:rPr lang="en-IN" smtClean="0"/>
              <a:pPr/>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p14="http://schemas.microsoft.com/office/powerpoint/2010/main" xmlns="" val="2195526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C099359-435B-4136-A624-A2C59AB61A2A}" type="datetimeFigureOut">
              <a:rPr lang="en-IN" smtClean="0"/>
              <a:pPr/>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p14="http://schemas.microsoft.com/office/powerpoint/2010/main" xmlns="" val="4046584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099359-435B-4136-A624-A2C59AB61A2A}" type="datetimeFigureOut">
              <a:rPr lang="en-IN" smtClean="0"/>
              <a:pPr/>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p14="http://schemas.microsoft.com/office/powerpoint/2010/main" xmlns="" val="169255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099359-435B-4136-A624-A2C59AB61A2A}" type="datetimeFigureOut">
              <a:rPr lang="en-IN" smtClean="0"/>
              <a:pPr/>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p14="http://schemas.microsoft.com/office/powerpoint/2010/main" xmlns="" val="160282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099359-435B-4136-A624-A2C59AB61A2A}" type="datetimeFigureOut">
              <a:rPr lang="en-IN" smtClean="0"/>
              <a:pPr/>
              <a:t>18-04-2023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p14="http://schemas.microsoft.com/office/powerpoint/2010/main" xmlns="" val="1723809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C099359-435B-4136-A624-A2C59AB61A2A}" type="datetimeFigureOut">
              <a:rPr lang="en-IN" smtClean="0"/>
              <a:pPr/>
              <a:t>18-04-2023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p14="http://schemas.microsoft.com/office/powerpoint/2010/main" xmlns="" val="4030874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C099359-435B-4136-A624-A2C59AB61A2A}" type="datetimeFigureOut">
              <a:rPr lang="en-IN" smtClean="0"/>
              <a:pPr/>
              <a:t>18-04-2023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p14="http://schemas.microsoft.com/office/powerpoint/2010/main" xmlns="" val="3249503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C099359-435B-4136-A624-A2C59AB61A2A}" type="datetimeFigureOut">
              <a:rPr lang="en-IN" smtClean="0"/>
              <a:pPr/>
              <a:t>18-04-2023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p14="http://schemas.microsoft.com/office/powerpoint/2010/main" xmlns="" val="187310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099359-435B-4136-A624-A2C59AB61A2A}" type="datetimeFigureOut">
              <a:rPr lang="en-IN" smtClean="0"/>
              <a:pPr/>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23B2BC-1F2D-4714-9ED5-3E73F18E88CC}" type="slidenum">
              <a:rPr lang="en-IN" smtClean="0"/>
              <a:pPr/>
              <a:t>‹#›</a:t>
            </a:fld>
            <a:endParaRPr lang="en-IN"/>
          </a:p>
        </p:txBody>
      </p:sp>
    </p:spTree>
    <p:extLst>
      <p:ext uri="{BB962C8B-B14F-4D97-AF65-F5344CB8AC3E}">
        <p14:creationId xmlns:p14="http://schemas.microsoft.com/office/powerpoint/2010/main" xmlns="" val="3854498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C099359-435B-4136-A624-A2C59AB61A2A}" type="datetimeFigureOut">
              <a:rPr lang="en-IN" smtClean="0"/>
              <a:pPr/>
              <a:t>18-04-2023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123B2BC-1F2D-4714-9ED5-3E73F18E88CC}" type="slidenum">
              <a:rPr lang="en-IN" smtClean="0"/>
              <a:pPr/>
              <a:t>‹#›</a:t>
            </a:fld>
            <a:endParaRPr lang="en-IN"/>
          </a:p>
        </p:txBody>
      </p:sp>
    </p:spTree>
    <p:extLst>
      <p:ext uri="{BB962C8B-B14F-4D97-AF65-F5344CB8AC3E}">
        <p14:creationId xmlns:p14="http://schemas.microsoft.com/office/powerpoint/2010/main" xmlns="" val="1299450412"/>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nick-fewings-srO-NYTfRz8-unsplash (1).jpg"/>
          <p:cNvPicPr>
            <a:picLocks noChangeAspect="1"/>
          </p:cNvPicPr>
          <p:nvPr/>
        </p:nvPicPr>
        <p:blipFill>
          <a:blip r:embed="rId2" cstate="print">
            <a:lum bright="-40000"/>
          </a:blip>
          <a:stretch>
            <a:fillRect/>
          </a:stretch>
        </p:blipFill>
        <p:spPr>
          <a:xfrm>
            <a:off x="0" y="0"/>
            <a:ext cx="12192000" cy="6814859"/>
          </a:xfrm>
          <a:prstGeom prst="rect">
            <a:avLst/>
          </a:prstGeom>
        </p:spPr>
      </p:pic>
      <p:sp>
        <p:nvSpPr>
          <p:cNvPr id="5" name="Title 1">
            <a:extLst>
              <a:ext uri="{FF2B5EF4-FFF2-40B4-BE49-F238E27FC236}">
                <a16:creationId xmlns:a16="http://schemas.microsoft.com/office/drawing/2014/main" xmlns="" id="{D6BB8588-818F-40FA-BBB3-94C574711BA5}"/>
              </a:ext>
            </a:extLst>
          </p:cNvPr>
          <p:cNvSpPr>
            <a:spLocks noGrp="1"/>
          </p:cNvSpPr>
          <p:nvPr>
            <p:ph type="ctrTitle"/>
          </p:nvPr>
        </p:nvSpPr>
        <p:spPr>
          <a:xfrm>
            <a:off x="1024327" y="1160416"/>
            <a:ext cx="10284570" cy="3329581"/>
          </a:xfrm>
        </p:spPr>
        <p:txBody>
          <a:bodyPr>
            <a:normAutofit fontScale="90000"/>
          </a:bodyPr>
          <a:lstStyle/>
          <a:p>
            <a:r>
              <a:rPr lang="en-US" b="1" dirty="0" smtClean="0">
                <a:ln w="12700">
                  <a:solidFill>
                    <a:schemeClr val="bg1"/>
                  </a:solidFill>
                  <a:prstDash val="solid"/>
                </a:ln>
                <a:solidFill>
                  <a:schemeClr val="tx1"/>
                </a:solidFill>
                <a:effectLst>
                  <a:glow rad="101600">
                    <a:schemeClr val="accent2">
                      <a:satMod val="175000"/>
                      <a:alpha val="40000"/>
                    </a:schemeClr>
                  </a:glow>
                  <a:innerShdw blurRad="63500" dist="50800" dir="13500000">
                    <a:prstClr val="black">
                      <a:alpha val="50000"/>
                    </a:prstClr>
                  </a:innerShdw>
                </a:effectLst>
                <a:latin typeface="Bahnschrift" pitchFamily="34" charset="0"/>
                <a:ea typeface="Verdana" pitchFamily="34" charset="0"/>
              </a:rPr>
              <a:t>Traffic</a:t>
            </a:r>
            <a:r>
              <a:rPr lang="en-US" b="1" dirty="0" smtClean="0">
                <a:ln w="12700">
                  <a:solidFill>
                    <a:schemeClr val="bg1"/>
                  </a:solidFill>
                  <a:prstDash val="solid"/>
                </a:ln>
                <a:solidFill>
                  <a:schemeClr val="tx1"/>
                </a:solidFill>
                <a:effectLst>
                  <a:glow rad="101600">
                    <a:schemeClr val="accent2">
                      <a:satMod val="175000"/>
                      <a:alpha val="40000"/>
                    </a:schemeClr>
                  </a:glow>
                  <a:innerShdw blurRad="63500" dist="50800" dir="13500000">
                    <a:prstClr val="black">
                      <a:alpha val="50000"/>
                    </a:prstClr>
                  </a:innerShdw>
                </a:effectLst>
                <a:latin typeface="Bahnschrift" pitchFamily="34" charset="0"/>
              </a:rPr>
              <a:t> sign board detection </a:t>
            </a:r>
            <a:r>
              <a:rPr lang="en-US" b="1" dirty="0">
                <a:ln w="12700">
                  <a:solidFill>
                    <a:schemeClr val="bg1"/>
                  </a:solidFill>
                  <a:prstDash val="solid"/>
                </a:ln>
                <a:solidFill>
                  <a:schemeClr val="tx1"/>
                </a:solidFill>
                <a:effectLst>
                  <a:glow rad="101600">
                    <a:schemeClr val="accent2">
                      <a:satMod val="175000"/>
                      <a:alpha val="40000"/>
                    </a:schemeClr>
                  </a:glow>
                  <a:innerShdw blurRad="63500" dist="50800" dir="13500000">
                    <a:prstClr val="black">
                      <a:alpha val="50000"/>
                    </a:prstClr>
                  </a:innerShdw>
                </a:effectLst>
              </a:rPr>
              <a:t>				</a:t>
            </a:r>
            <a:r>
              <a:rPr lang="en-US" sz="3000" b="1" dirty="0" smtClean="0">
                <a:ln w="12700">
                  <a:solidFill>
                    <a:schemeClr val="bg1"/>
                  </a:solidFill>
                  <a:prstDash val="solid"/>
                </a:ln>
                <a:solidFill>
                  <a:schemeClr val="tx1"/>
                </a:solidFill>
                <a:effectLst>
                  <a:glow rad="101600">
                    <a:schemeClr val="accent2">
                      <a:satMod val="175000"/>
                      <a:alpha val="40000"/>
                    </a:schemeClr>
                  </a:glow>
                  <a:innerShdw blurRad="63500" dist="50800" dir="13500000">
                    <a:prstClr val="black">
                      <a:alpha val="50000"/>
                    </a:prstClr>
                  </a:innerShdw>
                </a:effectLst>
                <a:latin typeface="Bahnschrift" pitchFamily="34" charset="0"/>
              </a:rPr>
              <a:t>-Using convolutional neural network</a:t>
            </a:r>
            <a:r>
              <a:rPr lang="en-IN" sz="2800" b="1" dirty="0" smtClean="0">
                <a:ln w="12700">
                  <a:solidFill>
                    <a:schemeClr val="bg1"/>
                  </a:solidFill>
                  <a:prstDash val="solid"/>
                </a:ln>
                <a:solidFill>
                  <a:schemeClr val="tx1"/>
                </a:solidFill>
                <a:effectLst>
                  <a:glow rad="101600">
                    <a:schemeClr val="accent2">
                      <a:satMod val="175000"/>
                      <a:alpha val="40000"/>
                    </a:schemeClr>
                  </a:glow>
                  <a:innerShdw blurRad="63500" dist="50800" dir="13500000">
                    <a:prstClr val="black">
                      <a:alpha val="50000"/>
                    </a:prstClr>
                  </a:innerShdw>
                </a:effectLst>
                <a:latin typeface="Bahnschrift" pitchFamily="34" charset="0"/>
              </a:rPr>
              <a:t/>
            </a:r>
            <a:br>
              <a:rPr lang="en-IN" sz="2800" b="1" dirty="0" smtClean="0">
                <a:ln w="12700">
                  <a:solidFill>
                    <a:schemeClr val="bg1"/>
                  </a:solidFill>
                  <a:prstDash val="solid"/>
                </a:ln>
                <a:solidFill>
                  <a:schemeClr val="tx1"/>
                </a:solidFill>
                <a:effectLst>
                  <a:glow rad="101600">
                    <a:schemeClr val="accent2">
                      <a:satMod val="175000"/>
                      <a:alpha val="40000"/>
                    </a:schemeClr>
                  </a:glow>
                  <a:innerShdw blurRad="63500" dist="50800" dir="13500000">
                    <a:prstClr val="black">
                      <a:alpha val="50000"/>
                    </a:prstClr>
                  </a:innerShdw>
                </a:effectLst>
                <a:latin typeface="Bahnschrift" pitchFamily="34" charset="0"/>
              </a:rPr>
            </a:br>
            <a:endParaRPr lang="en-IN" b="1" dirty="0">
              <a:ln w="12700">
                <a:solidFill>
                  <a:schemeClr val="bg1"/>
                </a:solidFill>
                <a:prstDash val="solid"/>
              </a:ln>
              <a:solidFill>
                <a:schemeClr val="tx1"/>
              </a:solidFill>
              <a:effectLst>
                <a:glow rad="101600">
                  <a:schemeClr val="accent2">
                    <a:satMod val="175000"/>
                    <a:alpha val="40000"/>
                  </a:schemeClr>
                </a:glow>
                <a:innerShdw blurRad="63500" dist="50800" dir="13500000">
                  <a:prstClr val="black">
                    <a:alpha val="50000"/>
                  </a:prstClr>
                </a:innerShdw>
              </a:effectLst>
            </a:endParaRPr>
          </a:p>
        </p:txBody>
      </p:sp>
    </p:spTree>
    <p:extLst>
      <p:ext uri="{BB962C8B-B14F-4D97-AF65-F5344CB8AC3E}">
        <p14:creationId xmlns:p14="http://schemas.microsoft.com/office/powerpoint/2010/main" xmlns="" val="2603671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48D6B74-02F1-4F5C-BB39-A243867311CA}"/>
              </a:ext>
            </a:extLst>
          </p:cNvPr>
          <p:cNvSpPr>
            <a:spLocks noGrp="1"/>
          </p:cNvSpPr>
          <p:nvPr>
            <p:ph idx="1"/>
          </p:nvPr>
        </p:nvSpPr>
        <p:spPr>
          <a:xfrm>
            <a:off x="390526" y="561704"/>
            <a:ext cx="11801474" cy="2063930"/>
          </a:xfrm>
        </p:spPr>
        <p:txBody>
          <a:bodyPr>
            <a:noAutofit/>
          </a:bodyPr>
          <a:lstStyle/>
          <a:p>
            <a:pPr marL="0" lvl="0" indent="0">
              <a:buFont typeface="Arial" pitchFamily="34" charset="0"/>
              <a:buChar char="•"/>
            </a:pPr>
            <a:r>
              <a:rPr lang="en-IN" sz="2400" dirty="0" smtClean="0">
                <a:latin typeface="Bahnschrift Light" pitchFamily="34" charset="0"/>
              </a:rPr>
              <a:t>97.8% Accuracy achieved at 15th </a:t>
            </a:r>
            <a:r>
              <a:rPr lang="en-IN" sz="2400" dirty="0" smtClean="0">
                <a:latin typeface="Bahnschrift Light" pitchFamily="34" charset="0"/>
              </a:rPr>
              <a:t>epochs</a:t>
            </a:r>
            <a:endParaRPr lang="en-IN" sz="2400" dirty="0" smtClean="0">
              <a:latin typeface="Bahnschrift Light" pitchFamily="34" charset="0"/>
            </a:endParaRPr>
          </a:p>
          <a:p>
            <a:pPr marL="0" lvl="0" indent="0">
              <a:buFont typeface="Arial" pitchFamily="34" charset="0"/>
              <a:buChar char="•"/>
            </a:pPr>
            <a:endParaRPr lang="en-IN" sz="2400" dirty="0" smtClean="0">
              <a:latin typeface="Bahnschrift Light" pitchFamily="34" charset="0"/>
            </a:endParaRPr>
          </a:p>
          <a:p>
            <a:pPr marL="0" lvl="0" indent="0">
              <a:buFont typeface="Arial" pitchFamily="34" charset="0"/>
              <a:buChar char="•"/>
            </a:pPr>
            <a:r>
              <a:rPr lang="en-IN" sz="2400" b="1" dirty="0" smtClean="0">
                <a:latin typeface="Bahnschrift Light" pitchFamily="34" charset="0"/>
              </a:rPr>
              <a:t>Step 6</a:t>
            </a:r>
            <a:r>
              <a:rPr lang="en-IN" sz="2400" dirty="0" smtClean="0">
                <a:latin typeface="Bahnschrift Light" pitchFamily="34" charset="0"/>
              </a:rPr>
              <a:t> = Selecting random test </a:t>
            </a:r>
            <a:r>
              <a:rPr lang="en-IN" sz="2400" dirty="0" smtClean="0">
                <a:latin typeface="Bahnschrift Light" pitchFamily="34" charset="0"/>
              </a:rPr>
              <a:t>images </a:t>
            </a:r>
            <a:r>
              <a:rPr lang="en-IN" sz="2400" dirty="0" smtClean="0">
                <a:latin typeface="Bahnschrift Light" pitchFamily="34" charset="0"/>
              </a:rPr>
              <a:t>from test data and predicting the output</a:t>
            </a:r>
          </a:p>
          <a:p>
            <a:pPr marL="0" lvl="0" indent="0">
              <a:buFont typeface="Arial" pitchFamily="34" charset="0"/>
              <a:buChar char="•"/>
            </a:pPr>
            <a:endParaRPr lang="en-IN" sz="2400" dirty="0" smtClean="0">
              <a:latin typeface="Bahnschrift Light" pitchFamily="34" charset="0"/>
            </a:endParaRPr>
          </a:p>
          <a:p>
            <a:pPr marL="0" indent="0">
              <a:buFont typeface="Arial" pitchFamily="34" charset="0"/>
              <a:buChar char="•"/>
            </a:pPr>
            <a:endParaRPr lang="en-IN" sz="2400" dirty="0" smtClean="0">
              <a:latin typeface="Bahnschrift Light" pitchFamily="34" charset="0"/>
            </a:endParaRPr>
          </a:p>
          <a:p>
            <a:pPr marL="0" indent="0">
              <a:buFont typeface="Arial" pitchFamily="34" charset="0"/>
              <a:buChar char="•"/>
            </a:pPr>
            <a:endParaRPr lang="en-IN" sz="2400" dirty="0" smtClean="0">
              <a:latin typeface="Bahnschrift Light" pitchFamily="34" charset="0"/>
            </a:endParaRPr>
          </a:p>
          <a:p>
            <a:pPr marL="0" indent="0">
              <a:buFont typeface="Arial" pitchFamily="34" charset="0"/>
              <a:buChar char="•"/>
            </a:pPr>
            <a:endParaRPr lang="en-IN" sz="2400" dirty="0" smtClean="0">
              <a:latin typeface="Bahnschrift Light" pitchFamily="34" charset="0"/>
            </a:endParaRPr>
          </a:p>
          <a:p>
            <a:pPr marL="0" indent="0">
              <a:buFont typeface="Arial" pitchFamily="34" charset="0"/>
              <a:buChar char="•"/>
            </a:pPr>
            <a:endParaRPr lang="en-IN" sz="2400" dirty="0" smtClean="0">
              <a:latin typeface="Bahnschrift Light" pitchFamily="34" charset="0"/>
            </a:endParaRPr>
          </a:p>
          <a:p>
            <a:pPr marL="0" indent="0">
              <a:buFont typeface="Arial" pitchFamily="34" charset="0"/>
              <a:buChar char="•"/>
            </a:pPr>
            <a:endParaRPr lang="en-IN" sz="2400" dirty="0" smtClean="0">
              <a:latin typeface="Bahnschrift Light" pitchFamily="34" charset="0"/>
            </a:endParaRPr>
          </a:p>
          <a:p>
            <a:pPr marL="0" indent="0">
              <a:buFont typeface="Arial" pitchFamily="34" charset="0"/>
              <a:buChar char="•"/>
            </a:pPr>
            <a:r>
              <a:rPr lang="en-IN" sz="2400" dirty="0" smtClean="0">
                <a:latin typeface="Bahnschrift Light" pitchFamily="34" charset="0"/>
              </a:rPr>
              <a:t> </a:t>
            </a:r>
          </a:p>
        </p:txBody>
      </p:sp>
    </p:spTree>
    <p:extLst>
      <p:ext uri="{BB962C8B-B14F-4D97-AF65-F5344CB8AC3E}">
        <p14:creationId xmlns:p14="http://schemas.microsoft.com/office/powerpoint/2010/main" xmlns="" val="4095654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9E1EF26-D1C2-48E1-A932-E90C9FE2A250}"/>
              </a:ext>
            </a:extLst>
          </p:cNvPr>
          <p:cNvSpPr>
            <a:spLocks noGrp="1"/>
          </p:cNvSpPr>
          <p:nvPr>
            <p:ph type="title"/>
          </p:nvPr>
        </p:nvSpPr>
        <p:spPr>
          <a:xfrm>
            <a:off x="737551" y="0"/>
            <a:ext cx="9404723" cy="866631"/>
          </a:xfrm>
        </p:spPr>
        <p:txBody>
          <a:bodyPr/>
          <a:lstStyle/>
          <a:p>
            <a:pPr>
              <a:buFont typeface="Wingdings" pitchFamily="2" charset="2"/>
              <a:buChar char="Ø"/>
            </a:pPr>
            <a:r>
              <a:rPr lang="en-US" sz="3600" b="1" dirty="0" smtClean="0">
                <a:solidFill>
                  <a:schemeClr val="tx1"/>
                </a:solidFill>
              </a:rPr>
              <a:t>Some predictions from the model :</a:t>
            </a:r>
            <a:endParaRPr lang="en-IN" sz="3600" b="1" dirty="0">
              <a:solidFill>
                <a:schemeClr val="tx1"/>
              </a:solidFill>
            </a:endParaRPr>
          </a:p>
        </p:txBody>
      </p:sp>
      <p:pic>
        <p:nvPicPr>
          <p:cNvPr id="3074" name="Picture 2"/>
          <p:cNvPicPr>
            <a:picLocks noChangeAspect="1" noChangeArrowheads="1"/>
          </p:cNvPicPr>
          <p:nvPr/>
        </p:nvPicPr>
        <p:blipFill>
          <a:blip r:embed="rId2"/>
          <a:srcRect/>
          <a:stretch>
            <a:fillRect/>
          </a:stretch>
        </p:blipFill>
        <p:spPr bwMode="auto">
          <a:xfrm>
            <a:off x="235132" y="585106"/>
            <a:ext cx="3108960" cy="2726002"/>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28012" y="3323818"/>
            <a:ext cx="3103018" cy="621165"/>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3428818" y="605247"/>
            <a:ext cx="3154861" cy="2686594"/>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a:srcRect/>
          <a:stretch>
            <a:fillRect/>
          </a:stretch>
        </p:blipFill>
        <p:spPr bwMode="auto">
          <a:xfrm>
            <a:off x="3437935" y="3328716"/>
            <a:ext cx="3211059" cy="577079"/>
          </a:xfrm>
          <a:prstGeom prst="rect">
            <a:avLst/>
          </a:prstGeom>
          <a:noFill/>
          <a:ln w="9525">
            <a:noFill/>
            <a:miter lim="800000"/>
            <a:headEnd/>
            <a:tailEnd/>
          </a:ln>
          <a:effectLst/>
        </p:spPr>
      </p:pic>
      <p:pic>
        <p:nvPicPr>
          <p:cNvPr id="3078" name="Picture 6"/>
          <p:cNvPicPr>
            <a:picLocks noChangeAspect="1" noChangeArrowheads="1"/>
          </p:cNvPicPr>
          <p:nvPr/>
        </p:nvPicPr>
        <p:blipFill>
          <a:blip r:embed="rId6"/>
          <a:srcRect/>
          <a:stretch>
            <a:fillRect/>
          </a:stretch>
        </p:blipFill>
        <p:spPr bwMode="auto">
          <a:xfrm>
            <a:off x="6744473" y="544695"/>
            <a:ext cx="3692749" cy="2668768"/>
          </a:xfrm>
          <a:prstGeom prst="rect">
            <a:avLst/>
          </a:prstGeom>
          <a:noFill/>
          <a:ln w="9525">
            <a:noFill/>
            <a:miter lim="800000"/>
            <a:headEnd/>
            <a:tailEnd/>
          </a:ln>
          <a:effectLst/>
        </p:spPr>
      </p:pic>
      <p:pic>
        <p:nvPicPr>
          <p:cNvPr id="3079" name="Picture 7"/>
          <p:cNvPicPr>
            <a:picLocks noChangeAspect="1" noChangeArrowheads="1"/>
          </p:cNvPicPr>
          <p:nvPr/>
        </p:nvPicPr>
        <p:blipFill>
          <a:blip r:embed="rId7"/>
          <a:srcRect/>
          <a:stretch>
            <a:fillRect/>
          </a:stretch>
        </p:blipFill>
        <p:spPr bwMode="auto">
          <a:xfrm>
            <a:off x="6713038" y="3220537"/>
            <a:ext cx="3684996" cy="672193"/>
          </a:xfrm>
          <a:prstGeom prst="rect">
            <a:avLst/>
          </a:prstGeom>
          <a:noFill/>
          <a:ln w="9525">
            <a:noFill/>
            <a:miter lim="800000"/>
            <a:headEnd/>
            <a:tailEnd/>
          </a:ln>
          <a:effectLst/>
        </p:spPr>
      </p:pic>
      <p:pic>
        <p:nvPicPr>
          <p:cNvPr id="3080" name="Picture 8"/>
          <p:cNvPicPr>
            <a:picLocks noChangeAspect="1" noChangeArrowheads="1"/>
          </p:cNvPicPr>
          <p:nvPr/>
        </p:nvPicPr>
        <p:blipFill>
          <a:blip r:embed="rId8"/>
          <a:srcRect/>
          <a:stretch>
            <a:fillRect/>
          </a:stretch>
        </p:blipFill>
        <p:spPr bwMode="auto">
          <a:xfrm>
            <a:off x="227330" y="3976690"/>
            <a:ext cx="3155950" cy="2593927"/>
          </a:xfrm>
          <a:prstGeom prst="rect">
            <a:avLst/>
          </a:prstGeom>
          <a:noFill/>
          <a:ln w="9525">
            <a:noFill/>
            <a:miter lim="800000"/>
            <a:headEnd/>
            <a:tailEnd/>
          </a:ln>
          <a:effectLst/>
        </p:spPr>
      </p:pic>
      <p:pic>
        <p:nvPicPr>
          <p:cNvPr id="3081" name="Picture 9"/>
          <p:cNvPicPr>
            <a:picLocks noChangeAspect="1" noChangeArrowheads="1"/>
          </p:cNvPicPr>
          <p:nvPr/>
        </p:nvPicPr>
        <p:blipFill>
          <a:blip r:embed="rId9"/>
          <a:srcRect/>
          <a:stretch>
            <a:fillRect/>
          </a:stretch>
        </p:blipFill>
        <p:spPr bwMode="auto">
          <a:xfrm>
            <a:off x="228145" y="6150156"/>
            <a:ext cx="3168197" cy="485775"/>
          </a:xfrm>
          <a:prstGeom prst="rect">
            <a:avLst/>
          </a:prstGeom>
          <a:noFill/>
          <a:ln w="9525">
            <a:noFill/>
            <a:miter lim="800000"/>
            <a:headEnd/>
            <a:tailEnd/>
          </a:ln>
          <a:effectLst/>
        </p:spPr>
      </p:pic>
      <p:pic>
        <p:nvPicPr>
          <p:cNvPr id="3082" name="Picture 10"/>
          <p:cNvPicPr>
            <a:picLocks noChangeAspect="1" noChangeArrowheads="1"/>
          </p:cNvPicPr>
          <p:nvPr/>
        </p:nvPicPr>
        <p:blipFill>
          <a:blip r:embed="rId10"/>
          <a:srcRect/>
          <a:stretch>
            <a:fillRect/>
          </a:stretch>
        </p:blipFill>
        <p:spPr bwMode="auto">
          <a:xfrm>
            <a:off x="3431268" y="3915047"/>
            <a:ext cx="3322230" cy="2538004"/>
          </a:xfrm>
          <a:prstGeom prst="rect">
            <a:avLst/>
          </a:prstGeom>
          <a:noFill/>
          <a:ln w="9525">
            <a:noFill/>
            <a:miter lim="800000"/>
            <a:headEnd/>
            <a:tailEnd/>
          </a:ln>
          <a:effectLst/>
        </p:spPr>
      </p:pic>
      <p:pic>
        <p:nvPicPr>
          <p:cNvPr id="3083" name="Picture 11"/>
          <p:cNvPicPr>
            <a:picLocks noChangeAspect="1" noChangeArrowheads="1"/>
          </p:cNvPicPr>
          <p:nvPr/>
        </p:nvPicPr>
        <p:blipFill>
          <a:blip r:embed="rId11"/>
          <a:srcRect/>
          <a:stretch>
            <a:fillRect/>
          </a:stretch>
        </p:blipFill>
        <p:spPr bwMode="auto">
          <a:xfrm>
            <a:off x="3399971" y="6157232"/>
            <a:ext cx="3366589" cy="504825"/>
          </a:xfrm>
          <a:prstGeom prst="rect">
            <a:avLst/>
          </a:prstGeom>
          <a:noFill/>
          <a:ln w="9525">
            <a:noFill/>
            <a:miter lim="800000"/>
            <a:headEnd/>
            <a:tailEnd/>
          </a:ln>
          <a:effectLst/>
        </p:spPr>
      </p:pic>
      <p:pic>
        <p:nvPicPr>
          <p:cNvPr id="3084" name="Picture 12"/>
          <p:cNvPicPr>
            <a:picLocks noChangeAspect="1" noChangeArrowheads="1"/>
          </p:cNvPicPr>
          <p:nvPr/>
        </p:nvPicPr>
        <p:blipFill>
          <a:blip r:embed="rId12"/>
          <a:srcRect/>
          <a:stretch>
            <a:fillRect/>
          </a:stretch>
        </p:blipFill>
        <p:spPr bwMode="auto">
          <a:xfrm>
            <a:off x="6780122" y="3936412"/>
            <a:ext cx="3578724" cy="2255382"/>
          </a:xfrm>
          <a:prstGeom prst="rect">
            <a:avLst/>
          </a:prstGeom>
          <a:noFill/>
          <a:ln w="9525">
            <a:noFill/>
            <a:miter lim="800000"/>
            <a:headEnd/>
            <a:tailEnd/>
          </a:ln>
          <a:effectLst/>
        </p:spPr>
      </p:pic>
      <p:pic>
        <p:nvPicPr>
          <p:cNvPr id="3085" name="Picture 13"/>
          <p:cNvPicPr>
            <a:picLocks noChangeAspect="1" noChangeArrowheads="1"/>
          </p:cNvPicPr>
          <p:nvPr/>
        </p:nvPicPr>
        <p:blipFill>
          <a:blip r:embed="rId13"/>
          <a:srcRect/>
          <a:stretch>
            <a:fillRect/>
          </a:stretch>
        </p:blipFill>
        <p:spPr bwMode="auto">
          <a:xfrm>
            <a:off x="6782029" y="6147843"/>
            <a:ext cx="3524565" cy="475026"/>
          </a:xfrm>
          <a:prstGeom prst="rect">
            <a:avLst/>
          </a:prstGeom>
          <a:noFill/>
          <a:ln w="9525">
            <a:noFill/>
            <a:miter lim="800000"/>
            <a:headEnd/>
            <a:tailEnd/>
          </a:ln>
          <a:effectLst/>
        </p:spPr>
      </p:pic>
    </p:spTree>
    <p:extLst>
      <p:ext uri="{BB962C8B-B14F-4D97-AF65-F5344CB8AC3E}">
        <p14:creationId xmlns:p14="http://schemas.microsoft.com/office/powerpoint/2010/main" xmlns="" val="4095654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BB8588-818F-40FA-BBB3-94C574711BA5}"/>
              </a:ext>
            </a:extLst>
          </p:cNvPr>
          <p:cNvSpPr>
            <a:spLocks noGrp="1"/>
          </p:cNvSpPr>
          <p:nvPr>
            <p:ph type="ctrTitle"/>
          </p:nvPr>
        </p:nvSpPr>
        <p:spPr>
          <a:xfrm>
            <a:off x="1154955" y="1447800"/>
            <a:ext cx="10284570" cy="3329581"/>
          </a:xfrm>
        </p:spPr>
        <p:txBody>
          <a:bodyPr>
            <a:normAutofit/>
          </a:bodyPr>
          <a:lstStyle/>
          <a:p>
            <a:pPr algn="ctr"/>
            <a:r>
              <a:rPr lang="en-US" b="1" dirty="0" smtClean="0">
                <a:solidFill>
                  <a:schemeClr val="tx1"/>
                </a:solidFill>
                <a:latin typeface="Bahnschrift" pitchFamily="34" charset="0"/>
                <a:ea typeface="Verdana" pitchFamily="34" charset="0"/>
              </a:rPr>
              <a:t>Thank you..</a:t>
            </a:r>
            <a:r>
              <a:rPr lang="en-IN" sz="2800" b="1" dirty="0" smtClean="0">
                <a:solidFill>
                  <a:schemeClr val="tx1"/>
                </a:solidFill>
                <a:latin typeface="Bahnschrift" pitchFamily="34" charset="0"/>
              </a:rPr>
              <a:t/>
            </a:r>
            <a:br>
              <a:rPr lang="en-IN" sz="2800" b="1" dirty="0" smtClean="0">
                <a:solidFill>
                  <a:schemeClr val="tx1"/>
                </a:solidFill>
                <a:latin typeface="Bahnschrift" pitchFamily="34" charset="0"/>
              </a:rPr>
            </a:br>
            <a:endParaRPr lang="en-IN" b="1" dirty="0">
              <a:solidFill>
                <a:schemeClr val="tx1"/>
              </a:solidFill>
            </a:endParaRPr>
          </a:p>
        </p:txBody>
      </p:sp>
      <p:pic>
        <p:nvPicPr>
          <p:cNvPr id="3" name="Picture 2" descr="istockphoto-1225781368-612x612.jpg"/>
          <p:cNvPicPr>
            <a:picLocks noChangeAspect="1"/>
          </p:cNvPicPr>
          <p:nvPr/>
        </p:nvPicPr>
        <p:blipFill>
          <a:blip r:embed="rId2"/>
          <a:stretch>
            <a:fillRect/>
          </a:stretch>
        </p:blipFill>
        <p:spPr>
          <a:xfrm>
            <a:off x="0" y="0"/>
            <a:ext cx="12192000" cy="6783977"/>
          </a:xfrm>
          <a:prstGeom prst="rect">
            <a:avLst/>
          </a:prstGeom>
        </p:spPr>
      </p:pic>
      <p:pic>
        <p:nvPicPr>
          <p:cNvPr id="4" name="Picture 3" descr="285573631.jpg"/>
          <p:cNvPicPr>
            <a:picLocks noChangeAspect="1"/>
          </p:cNvPicPr>
          <p:nvPr/>
        </p:nvPicPr>
        <p:blipFill>
          <a:blip r:embed="rId3"/>
          <a:srcRect l="11219" t="22097" r="11524" b="45076"/>
          <a:stretch>
            <a:fillRect/>
          </a:stretch>
        </p:blipFill>
        <p:spPr>
          <a:xfrm>
            <a:off x="9710058" y="1058093"/>
            <a:ext cx="2481942" cy="1101453"/>
          </a:xfrm>
          <a:prstGeom prst="rect">
            <a:avLst/>
          </a:prstGeom>
        </p:spPr>
      </p:pic>
    </p:spTree>
    <p:extLst>
      <p:ext uri="{BB962C8B-B14F-4D97-AF65-F5344CB8AC3E}">
        <p14:creationId xmlns:p14="http://schemas.microsoft.com/office/powerpoint/2010/main" xmlns="" val="2603671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E1EF26-D1C2-48E1-A932-E90C9FE2A250}"/>
              </a:ext>
            </a:extLst>
          </p:cNvPr>
          <p:cNvSpPr>
            <a:spLocks noGrp="1"/>
          </p:cNvSpPr>
          <p:nvPr>
            <p:ph type="title"/>
          </p:nvPr>
        </p:nvSpPr>
        <p:spPr/>
        <p:txBody>
          <a:bodyPr/>
          <a:lstStyle/>
          <a:p>
            <a:pPr>
              <a:buFont typeface="Wingdings" pitchFamily="2" charset="2"/>
              <a:buChar char="Ø"/>
            </a:pPr>
            <a:r>
              <a:rPr lang="en-US" b="1" dirty="0" smtClean="0">
                <a:solidFill>
                  <a:schemeClr val="tx1"/>
                </a:solidFill>
              </a:rPr>
              <a:t>Objective:</a:t>
            </a:r>
            <a:endParaRPr lang="en-IN" b="1" dirty="0">
              <a:solidFill>
                <a:schemeClr val="tx1"/>
              </a:solidFill>
            </a:endParaRPr>
          </a:p>
        </p:txBody>
      </p:sp>
      <p:sp>
        <p:nvSpPr>
          <p:cNvPr id="3" name="Content Placeholder 2">
            <a:extLst>
              <a:ext uri="{FF2B5EF4-FFF2-40B4-BE49-F238E27FC236}">
                <a16:creationId xmlns:a16="http://schemas.microsoft.com/office/drawing/2014/main" xmlns="" id="{F48D6B74-02F1-4F5C-BB39-A243867311CA}"/>
              </a:ext>
            </a:extLst>
          </p:cNvPr>
          <p:cNvSpPr>
            <a:spLocks noGrp="1"/>
          </p:cNvSpPr>
          <p:nvPr>
            <p:ph idx="1"/>
          </p:nvPr>
        </p:nvSpPr>
        <p:spPr>
          <a:xfrm>
            <a:off x="390526" y="1306286"/>
            <a:ext cx="11431360" cy="4942113"/>
          </a:xfrm>
        </p:spPr>
        <p:txBody>
          <a:bodyPr>
            <a:normAutofit fontScale="92500"/>
          </a:bodyPr>
          <a:lstStyle/>
          <a:p>
            <a:pPr marL="0" indent="0">
              <a:buFont typeface="Arial" pitchFamily="34" charset="0"/>
              <a:buChar char="•"/>
            </a:pPr>
            <a:r>
              <a:rPr lang="en-US" sz="2400" dirty="0" smtClean="0"/>
              <a:t>The main objective of this project is to develop a robust and accurate traffic sign board detection system using Convolutional Neural Networks (CNNs) with the ultimate aim of improving road safety and traffic management. </a:t>
            </a:r>
          </a:p>
          <a:p>
            <a:pPr marL="0" indent="0">
              <a:buFont typeface="Arial" pitchFamily="34" charset="0"/>
              <a:buChar char="•"/>
            </a:pPr>
            <a:r>
              <a:rPr lang="en-US" sz="2400" dirty="0" smtClean="0"/>
              <a:t>The system will be designed to accurately detect and classify different types of traffic sign boards from images or video frames in real-time, even in </a:t>
            </a:r>
            <a:r>
              <a:rPr lang="en-US" sz="2400" dirty="0" smtClean="0">
                <a:solidFill>
                  <a:srgbClr val="FFFF00"/>
                </a:solidFill>
              </a:rPr>
              <a:t>challenging conditions. </a:t>
            </a:r>
          </a:p>
          <a:p>
            <a:pPr marL="0" indent="0">
              <a:buFont typeface="Arial" pitchFamily="34" charset="0"/>
              <a:buChar char="•"/>
            </a:pPr>
            <a:r>
              <a:rPr lang="en-US" sz="2400" dirty="0" smtClean="0"/>
              <a:t>The project seeks to leverage the power of deep learning to provide a practical solution that can be integrated into existing traffic management or driver assistance systems, allowing for better traffic flow, enhanced driver awareness, and improved compliance with traffic regulations. The system has potential uses in </a:t>
            </a:r>
            <a:r>
              <a:rPr lang="en-US" sz="2400" dirty="0" smtClean="0">
                <a:solidFill>
                  <a:srgbClr val="FFFF00"/>
                </a:solidFill>
              </a:rPr>
              <a:t>traffic monitoring</a:t>
            </a:r>
            <a:r>
              <a:rPr lang="en-US" sz="2400" dirty="0" smtClean="0"/>
              <a:t>, </a:t>
            </a:r>
            <a:r>
              <a:rPr lang="en-US" sz="2400" dirty="0" smtClean="0">
                <a:solidFill>
                  <a:srgbClr val="FFFF00"/>
                </a:solidFill>
              </a:rPr>
              <a:t>law enforcement</a:t>
            </a:r>
            <a:r>
              <a:rPr lang="en-US" sz="2400" dirty="0" smtClean="0"/>
              <a:t>, </a:t>
            </a:r>
            <a:r>
              <a:rPr lang="en-US" sz="2400" dirty="0" smtClean="0">
                <a:solidFill>
                  <a:srgbClr val="FFFF00"/>
                </a:solidFill>
              </a:rPr>
              <a:t>driver assistance</a:t>
            </a:r>
            <a:r>
              <a:rPr lang="en-US" sz="2400" dirty="0" smtClean="0"/>
              <a:t>, and </a:t>
            </a:r>
            <a:r>
              <a:rPr lang="en-US" sz="2400" dirty="0" smtClean="0">
                <a:solidFill>
                  <a:srgbClr val="FFFF00"/>
                </a:solidFill>
              </a:rPr>
              <a:t>urban planning</a:t>
            </a:r>
            <a:r>
              <a:rPr lang="en-US" sz="2400" dirty="0" smtClean="0"/>
              <a:t>, with the goal of making roads safer and more efficient for all road users.</a:t>
            </a:r>
            <a:endParaRPr lang="en-IN" sz="2400" dirty="0">
              <a:latin typeface="Bahnschrift Light" panose="020B0502040204020203" pitchFamily="34" charset="0"/>
            </a:endParaRPr>
          </a:p>
        </p:txBody>
      </p:sp>
    </p:spTree>
    <p:extLst>
      <p:ext uri="{BB962C8B-B14F-4D97-AF65-F5344CB8AC3E}">
        <p14:creationId xmlns:p14="http://schemas.microsoft.com/office/powerpoint/2010/main" xmlns="" val="4095654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E1EF26-D1C2-48E1-A932-E90C9FE2A250}"/>
              </a:ext>
            </a:extLst>
          </p:cNvPr>
          <p:cNvSpPr>
            <a:spLocks noGrp="1"/>
          </p:cNvSpPr>
          <p:nvPr>
            <p:ph type="title"/>
          </p:nvPr>
        </p:nvSpPr>
        <p:spPr/>
        <p:txBody>
          <a:bodyPr/>
          <a:lstStyle/>
          <a:p>
            <a:pPr>
              <a:buFont typeface="Wingdings" pitchFamily="2" charset="2"/>
              <a:buChar char="Ø"/>
            </a:pPr>
            <a:r>
              <a:rPr lang="en-US" b="1" dirty="0" smtClean="0">
                <a:solidFill>
                  <a:schemeClr val="tx1"/>
                </a:solidFill>
              </a:rPr>
              <a:t>Importance in current world</a:t>
            </a:r>
            <a:r>
              <a:rPr lang="en-US" b="1" dirty="0" smtClean="0">
                <a:solidFill>
                  <a:schemeClr val="tx1"/>
                </a:solidFill>
              </a:rPr>
              <a:t>:</a:t>
            </a:r>
            <a:endParaRPr lang="en-IN" b="1" dirty="0">
              <a:solidFill>
                <a:schemeClr val="tx1"/>
              </a:solidFill>
            </a:endParaRPr>
          </a:p>
        </p:txBody>
      </p:sp>
      <p:sp>
        <p:nvSpPr>
          <p:cNvPr id="3" name="Content Placeholder 2">
            <a:extLst>
              <a:ext uri="{FF2B5EF4-FFF2-40B4-BE49-F238E27FC236}">
                <a16:creationId xmlns:a16="http://schemas.microsoft.com/office/drawing/2014/main" xmlns="" id="{F48D6B74-02F1-4F5C-BB39-A243867311CA}"/>
              </a:ext>
            </a:extLst>
          </p:cNvPr>
          <p:cNvSpPr>
            <a:spLocks noGrp="1"/>
          </p:cNvSpPr>
          <p:nvPr>
            <p:ph idx="1"/>
          </p:nvPr>
        </p:nvSpPr>
        <p:spPr>
          <a:xfrm>
            <a:off x="390526" y="1306286"/>
            <a:ext cx="11431360" cy="5264331"/>
          </a:xfrm>
        </p:spPr>
        <p:txBody>
          <a:bodyPr>
            <a:normAutofit fontScale="85000" lnSpcReduction="20000"/>
          </a:bodyPr>
          <a:lstStyle/>
          <a:p>
            <a:pPr marL="457200" indent="-457200"/>
            <a:r>
              <a:rPr lang="en-US" sz="2400" b="1" dirty="0" smtClean="0"/>
              <a:t>Traffic </a:t>
            </a:r>
            <a:r>
              <a:rPr lang="en-US" sz="2400" b="1" dirty="0" smtClean="0"/>
              <a:t>safety </a:t>
            </a:r>
            <a:r>
              <a:rPr lang="en-US" sz="2400" dirty="0" smtClean="0"/>
              <a:t>= </a:t>
            </a:r>
            <a:r>
              <a:rPr lang="en-US" sz="2400" dirty="0" smtClean="0"/>
              <a:t>Traffic signal detection is an important aspect of ensuring road safety. Deep learning algorithms can be used to detect traffic signals accurately, which can help </a:t>
            </a:r>
            <a:r>
              <a:rPr lang="en-US" sz="2400" dirty="0" smtClean="0">
                <a:solidFill>
                  <a:srgbClr val="FFFF00"/>
                </a:solidFill>
              </a:rPr>
              <a:t>prevent accidents</a:t>
            </a:r>
            <a:r>
              <a:rPr lang="en-US" sz="2400" dirty="0" smtClean="0"/>
              <a:t> and improve overall </a:t>
            </a:r>
            <a:r>
              <a:rPr lang="en-US" sz="2400" dirty="0" smtClean="0">
                <a:solidFill>
                  <a:srgbClr val="FFFF00"/>
                </a:solidFill>
              </a:rPr>
              <a:t>traffic safety</a:t>
            </a:r>
            <a:r>
              <a:rPr lang="en-US" sz="2400" dirty="0" smtClean="0"/>
              <a:t>.</a:t>
            </a:r>
          </a:p>
          <a:p>
            <a:pPr marL="457200" indent="-457200"/>
            <a:endParaRPr lang="en-US" sz="2400" dirty="0" smtClean="0"/>
          </a:p>
          <a:p>
            <a:pPr marL="457200" indent="-457200"/>
            <a:r>
              <a:rPr lang="en-US" sz="2400" b="1" dirty="0" smtClean="0"/>
              <a:t>Autonomous vehicles </a:t>
            </a:r>
            <a:r>
              <a:rPr lang="en-US" sz="2400" dirty="0" smtClean="0"/>
              <a:t>= </a:t>
            </a:r>
            <a:r>
              <a:rPr lang="en-US" sz="2400" dirty="0" smtClean="0"/>
              <a:t>With the development of autonomous vehicles, traffic signal detection becomes crucial for these vehicles to understand and obey traffic rules. Deep learning algorithms can be used to enable autonomous vehicles to detect traffic signals and respond </a:t>
            </a:r>
            <a:r>
              <a:rPr lang="en-US" sz="2400" dirty="0" smtClean="0"/>
              <a:t>accordingly.</a:t>
            </a:r>
          </a:p>
          <a:p>
            <a:pPr marL="457200" indent="-457200"/>
            <a:endParaRPr lang="en-US" sz="2400" dirty="0" smtClean="0"/>
          </a:p>
          <a:p>
            <a:pPr marL="457200" indent="-457200"/>
            <a:r>
              <a:rPr lang="en-US" sz="2400" b="1" dirty="0" smtClean="0"/>
              <a:t>Smart </a:t>
            </a:r>
            <a:r>
              <a:rPr lang="en-US" sz="2400" b="1" dirty="0" smtClean="0"/>
              <a:t>city </a:t>
            </a:r>
            <a:r>
              <a:rPr lang="en-US" sz="2400" b="1" dirty="0" smtClean="0"/>
              <a:t>initiatives </a:t>
            </a:r>
            <a:r>
              <a:rPr lang="en-US" sz="2400" dirty="0" smtClean="0"/>
              <a:t>= </a:t>
            </a:r>
            <a:r>
              <a:rPr lang="en-US" sz="2400" dirty="0" smtClean="0"/>
              <a:t>Many cities are implementing smart city initiatives that leverage advanced technologies, including deep learning, to improve traffic management. Traffic signal detection can be a part of such initiatives to optimize traffic flow, reduce congestion, and enhance overall transportation efficiency.</a:t>
            </a:r>
            <a:endParaRPr lang="en-US" sz="2400" dirty="0" smtClean="0"/>
          </a:p>
          <a:p>
            <a:pPr marL="457200" indent="-457200"/>
            <a:r>
              <a:rPr lang="en-US" sz="2400" b="1" dirty="0" smtClean="0"/>
              <a:t>Research </a:t>
            </a:r>
            <a:r>
              <a:rPr lang="en-US" sz="2400" b="1" dirty="0" smtClean="0"/>
              <a:t>and </a:t>
            </a:r>
            <a:r>
              <a:rPr lang="en-US" sz="2400" b="1" dirty="0" smtClean="0"/>
              <a:t>development </a:t>
            </a:r>
            <a:r>
              <a:rPr lang="en-US" sz="2400" dirty="0" smtClean="0"/>
              <a:t>= </a:t>
            </a:r>
            <a:r>
              <a:rPr lang="en-US" sz="2400" dirty="0" smtClean="0"/>
              <a:t>Traffic signal detection is an active area of research and development in the field of computer vision and deep learning. Researchers and practitioners may be working on traffic signal detection projects to improve the accuracy and efficiency of traffic signal detection algorithms</a:t>
            </a:r>
            <a:r>
              <a:rPr lang="en-US" dirty="0" smtClean="0"/>
              <a:t>.</a:t>
            </a:r>
            <a:endParaRPr lang="en-IN" sz="2400" dirty="0">
              <a:latin typeface="Bahnschrift Light" panose="020B0502040204020203" pitchFamily="34" charset="0"/>
            </a:endParaRPr>
          </a:p>
        </p:txBody>
      </p:sp>
    </p:spTree>
    <p:extLst>
      <p:ext uri="{BB962C8B-B14F-4D97-AF65-F5344CB8AC3E}">
        <p14:creationId xmlns:p14="http://schemas.microsoft.com/office/powerpoint/2010/main" xmlns="" val="4095654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E1EF26-D1C2-48E1-A932-E90C9FE2A250}"/>
              </a:ext>
            </a:extLst>
          </p:cNvPr>
          <p:cNvSpPr>
            <a:spLocks noGrp="1"/>
          </p:cNvSpPr>
          <p:nvPr>
            <p:ph type="title"/>
          </p:nvPr>
        </p:nvSpPr>
        <p:spPr/>
        <p:txBody>
          <a:bodyPr/>
          <a:lstStyle/>
          <a:p>
            <a:pPr>
              <a:buFont typeface="Wingdings" pitchFamily="2" charset="2"/>
              <a:buChar char="Ø"/>
            </a:pPr>
            <a:r>
              <a:rPr lang="en-US" b="1" dirty="0" smtClean="0">
                <a:solidFill>
                  <a:schemeClr val="tx1"/>
                </a:solidFill>
              </a:rPr>
              <a:t>Importance in current world</a:t>
            </a:r>
            <a:r>
              <a:rPr lang="en-US" b="1" dirty="0" smtClean="0">
                <a:solidFill>
                  <a:schemeClr val="tx1"/>
                </a:solidFill>
              </a:rPr>
              <a:t>:</a:t>
            </a:r>
            <a:endParaRPr lang="en-IN" b="1" dirty="0">
              <a:solidFill>
                <a:schemeClr val="tx1"/>
              </a:solidFill>
            </a:endParaRPr>
          </a:p>
        </p:txBody>
      </p:sp>
      <p:sp>
        <p:nvSpPr>
          <p:cNvPr id="3" name="Content Placeholder 2">
            <a:extLst>
              <a:ext uri="{FF2B5EF4-FFF2-40B4-BE49-F238E27FC236}">
                <a16:creationId xmlns:a16="http://schemas.microsoft.com/office/drawing/2014/main" xmlns="" id="{F48D6B74-02F1-4F5C-BB39-A243867311CA}"/>
              </a:ext>
            </a:extLst>
          </p:cNvPr>
          <p:cNvSpPr>
            <a:spLocks noGrp="1"/>
          </p:cNvSpPr>
          <p:nvPr>
            <p:ph idx="1"/>
          </p:nvPr>
        </p:nvSpPr>
        <p:spPr>
          <a:xfrm>
            <a:off x="390526" y="1306286"/>
            <a:ext cx="11431360" cy="4942113"/>
          </a:xfrm>
        </p:spPr>
        <p:txBody>
          <a:bodyPr>
            <a:normAutofit fontScale="92500" lnSpcReduction="10000"/>
          </a:bodyPr>
          <a:lstStyle/>
          <a:p>
            <a:pPr marL="457200" indent="-457200"/>
            <a:endParaRPr lang="en-US" sz="2400" dirty="0" smtClean="0"/>
          </a:p>
          <a:p>
            <a:pPr marL="457200" indent="-457200"/>
            <a:r>
              <a:rPr lang="en-US" sz="2400" b="1" dirty="0" smtClean="0"/>
              <a:t>Traffic </a:t>
            </a:r>
            <a:r>
              <a:rPr lang="en-US" sz="2400" b="1" dirty="0" smtClean="0"/>
              <a:t>management </a:t>
            </a:r>
            <a:r>
              <a:rPr lang="en-US" sz="2400" dirty="0" smtClean="0"/>
              <a:t>= </a:t>
            </a:r>
            <a:r>
              <a:rPr lang="en-US" sz="2400" dirty="0" smtClean="0"/>
              <a:t>Deep learning algorithms can be used to accurately detect traffic signals in real-time, allowing for efficient traffic management. For example, traffic signal detection can help optimize traffic flow by adjusting signal timings based on actual traffic conditions, reducing congestion and improving overall traffic efficiency</a:t>
            </a:r>
            <a:r>
              <a:rPr lang="en-US" sz="2400" dirty="0" smtClean="0"/>
              <a:t>. </a:t>
            </a:r>
            <a:r>
              <a:rPr lang="en-US" sz="2400" dirty="0" smtClean="0">
                <a:solidFill>
                  <a:srgbClr val="FFFF00"/>
                </a:solidFill>
              </a:rPr>
              <a:t>Digitalization of boards</a:t>
            </a:r>
          </a:p>
          <a:p>
            <a:pPr marL="457200" indent="-457200">
              <a:buNone/>
            </a:pPr>
            <a:r>
              <a:rPr lang="en-US" sz="2400" dirty="0" smtClean="0"/>
              <a:t> </a:t>
            </a:r>
            <a:r>
              <a:rPr lang="en-US" sz="2400" dirty="0" smtClean="0"/>
              <a:t>      </a:t>
            </a:r>
          </a:p>
          <a:p>
            <a:pPr marL="457200" indent="-457200">
              <a:buNone/>
            </a:pPr>
            <a:endParaRPr lang="en-US" sz="2400" dirty="0" smtClean="0"/>
          </a:p>
          <a:p>
            <a:pPr marL="457200" indent="-457200"/>
            <a:r>
              <a:rPr lang="en-US" sz="2400" dirty="0" smtClean="0"/>
              <a:t>Traffic </a:t>
            </a:r>
            <a:r>
              <a:rPr lang="en-US" sz="2400" dirty="0" smtClean="0"/>
              <a:t>data collection and </a:t>
            </a:r>
            <a:r>
              <a:rPr lang="en-US" sz="2400" dirty="0" smtClean="0"/>
              <a:t>analysis = </a:t>
            </a:r>
            <a:r>
              <a:rPr lang="en-US" sz="2400" dirty="0" smtClean="0"/>
              <a:t>Deep learning-based traffic signal detection can also be used for collecting traffic data, such as traffic volume, vehicle types, and traffic patterns, which can be analyzed to gain insights into traffic behavior and inform traffic planning and management decisions.</a:t>
            </a:r>
            <a:endParaRPr lang="en-US" sz="2400" dirty="0" smtClean="0"/>
          </a:p>
          <a:p>
            <a:pPr marL="457200" indent="-457200">
              <a:buNone/>
            </a:pPr>
            <a:endParaRPr lang="en-US" sz="2400" dirty="0" smtClean="0"/>
          </a:p>
        </p:txBody>
      </p:sp>
    </p:spTree>
    <p:extLst>
      <p:ext uri="{BB962C8B-B14F-4D97-AF65-F5344CB8AC3E}">
        <p14:creationId xmlns:p14="http://schemas.microsoft.com/office/powerpoint/2010/main" xmlns="" val="4095654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E1EF26-D1C2-48E1-A932-E90C9FE2A250}"/>
              </a:ext>
            </a:extLst>
          </p:cNvPr>
          <p:cNvSpPr>
            <a:spLocks noGrp="1"/>
          </p:cNvSpPr>
          <p:nvPr>
            <p:ph type="title"/>
          </p:nvPr>
        </p:nvSpPr>
        <p:spPr/>
        <p:txBody>
          <a:bodyPr/>
          <a:lstStyle/>
          <a:p>
            <a:pPr>
              <a:buFont typeface="Wingdings" pitchFamily="2" charset="2"/>
              <a:buChar char="Ø"/>
            </a:pPr>
            <a:r>
              <a:rPr lang="en-US" b="1" dirty="0" smtClean="0">
                <a:solidFill>
                  <a:schemeClr val="tx1"/>
                </a:solidFill>
              </a:rPr>
              <a:t>Understanding the Data:</a:t>
            </a:r>
            <a:endParaRPr lang="en-IN" b="1" dirty="0">
              <a:solidFill>
                <a:schemeClr val="tx1"/>
              </a:solidFill>
            </a:endParaRPr>
          </a:p>
        </p:txBody>
      </p:sp>
      <p:sp>
        <p:nvSpPr>
          <p:cNvPr id="3" name="Content Placeholder 2">
            <a:extLst>
              <a:ext uri="{FF2B5EF4-FFF2-40B4-BE49-F238E27FC236}">
                <a16:creationId xmlns:a16="http://schemas.microsoft.com/office/drawing/2014/main" xmlns="" id="{F48D6B74-02F1-4F5C-BB39-A243867311CA}"/>
              </a:ext>
            </a:extLst>
          </p:cNvPr>
          <p:cNvSpPr>
            <a:spLocks noGrp="1"/>
          </p:cNvSpPr>
          <p:nvPr>
            <p:ph idx="1"/>
          </p:nvPr>
        </p:nvSpPr>
        <p:spPr>
          <a:xfrm>
            <a:off x="390526" y="1306286"/>
            <a:ext cx="11431360" cy="4942113"/>
          </a:xfrm>
        </p:spPr>
        <p:txBody>
          <a:bodyPr>
            <a:normAutofit/>
          </a:bodyPr>
          <a:lstStyle/>
          <a:p>
            <a:pPr marL="0" indent="0">
              <a:buFont typeface="Arial" pitchFamily="34" charset="0"/>
              <a:buChar char="•"/>
            </a:pPr>
            <a:r>
              <a:rPr lang="en-IN" sz="2400" dirty="0" smtClean="0">
                <a:latin typeface="Bahnschrift Light" panose="020B0502040204020203" pitchFamily="34" charset="0"/>
              </a:rPr>
              <a:t>The training data consists of 43 different types of sign board(43 folders) data in the image format</a:t>
            </a:r>
          </a:p>
          <a:p>
            <a:pPr marL="0" indent="0">
              <a:buFont typeface="Arial" pitchFamily="34" charset="0"/>
              <a:buChar char="•"/>
            </a:pPr>
            <a:r>
              <a:rPr lang="en-IN" sz="2400" dirty="0" smtClean="0">
                <a:latin typeface="Bahnschrift Light" panose="020B0502040204020203" pitchFamily="34" charset="0"/>
              </a:rPr>
              <a:t>The training data consists of images captured in many kind of environment like different angles, different </a:t>
            </a:r>
            <a:r>
              <a:rPr lang="en-IN" sz="2400" dirty="0" smtClean="0">
                <a:latin typeface="Bahnschrift Light" panose="020B0502040204020203" pitchFamily="34" charset="0"/>
              </a:rPr>
              <a:t>lighting conditions, </a:t>
            </a:r>
            <a:r>
              <a:rPr lang="en-IN" sz="2400" dirty="0" smtClean="0">
                <a:latin typeface="Bahnschrift Light" panose="020B0502040204020203" pitchFamily="34" charset="0"/>
              </a:rPr>
              <a:t>clear and blurred, etc</a:t>
            </a:r>
          </a:p>
          <a:p>
            <a:pPr marL="0" indent="0">
              <a:buFont typeface="Arial" pitchFamily="34" charset="0"/>
              <a:buChar char="•"/>
            </a:pPr>
            <a:r>
              <a:rPr lang="en-IN" sz="2400" dirty="0" smtClean="0">
                <a:latin typeface="Bahnschrift Light" panose="020B0502040204020203" pitchFamily="34" charset="0"/>
              </a:rPr>
              <a:t>For each sign board type separate folder is made and a unique number is giving </a:t>
            </a:r>
          </a:p>
          <a:p>
            <a:pPr marL="0" indent="0">
              <a:buFont typeface="Arial" pitchFamily="34" charset="0"/>
              <a:buChar char="•"/>
            </a:pPr>
            <a:endParaRPr lang="en-IN" sz="2400" dirty="0">
              <a:latin typeface="Bahnschrift Light" panose="020B0502040204020203" pitchFamily="34" charset="0"/>
            </a:endParaRPr>
          </a:p>
        </p:txBody>
      </p:sp>
    </p:spTree>
    <p:extLst>
      <p:ext uri="{BB962C8B-B14F-4D97-AF65-F5344CB8AC3E}">
        <p14:creationId xmlns:p14="http://schemas.microsoft.com/office/powerpoint/2010/main" xmlns="" val="4095654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E1EF26-D1C2-48E1-A932-E90C9FE2A250}"/>
              </a:ext>
            </a:extLst>
          </p:cNvPr>
          <p:cNvSpPr>
            <a:spLocks noGrp="1"/>
          </p:cNvSpPr>
          <p:nvPr>
            <p:ph type="title"/>
          </p:nvPr>
        </p:nvSpPr>
        <p:spPr>
          <a:xfrm>
            <a:off x="592321" y="-1"/>
            <a:ext cx="9404723" cy="902989"/>
          </a:xfrm>
        </p:spPr>
        <p:txBody>
          <a:bodyPr/>
          <a:lstStyle/>
          <a:p>
            <a:r>
              <a:rPr lang="en-US" b="1" dirty="0" smtClean="0">
                <a:solidFill>
                  <a:schemeClr val="tx1"/>
                </a:solidFill>
              </a:rPr>
              <a:t>Understanding the Data:</a:t>
            </a:r>
            <a:endParaRPr lang="en-IN" dirty="0">
              <a:solidFill>
                <a:schemeClr val="tx1"/>
              </a:solidFill>
            </a:endParaRPr>
          </a:p>
        </p:txBody>
      </p:sp>
      <p:sp>
        <p:nvSpPr>
          <p:cNvPr id="3" name="Content Placeholder 2">
            <a:extLst>
              <a:ext uri="{FF2B5EF4-FFF2-40B4-BE49-F238E27FC236}">
                <a16:creationId xmlns:a16="http://schemas.microsoft.com/office/drawing/2014/main" xmlns="" id="{F48D6B74-02F1-4F5C-BB39-A243867311CA}"/>
              </a:ext>
            </a:extLst>
          </p:cNvPr>
          <p:cNvSpPr>
            <a:spLocks noGrp="1"/>
          </p:cNvSpPr>
          <p:nvPr>
            <p:ph idx="1"/>
          </p:nvPr>
        </p:nvSpPr>
        <p:spPr>
          <a:xfrm>
            <a:off x="5180959" y="714489"/>
            <a:ext cx="6787691" cy="5843450"/>
          </a:xfrm>
        </p:spPr>
        <p:txBody>
          <a:bodyPr>
            <a:normAutofit fontScale="47500" lnSpcReduction="20000"/>
          </a:bodyPr>
          <a:lstStyle/>
          <a:p>
            <a:pPr marL="0" indent="0">
              <a:buNone/>
            </a:pPr>
            <a:r>
              <a:rPr lang="en-US" sz="2800" dirty="0" smtClean="0">
                <a:latin typeface="Inter"/>
              </a:rPr>
              <a:t>21:'Indicates an approaching double curve - first to the left',</a:t>
            </a:r>
          </a:p>
          <a:p>
            <a:pPr marL="0" indent="0">
              <a:buNone/>
            </a:pPr>
            <a:r>
              <a:rPr lang="en-US" sz="2800" dirty="0" smtClean="0">
                <a:latin typeface="Inter"/>
              </a:rPr>
              <a:t>22:'Warning of a rough road ahead.',</a:t>
            </a:r>
          </a:p>
          <a:p>
            <a:pPr marL="0" indent="0">
              <a:buNone/>
            </a:pPr>
            <a:r>
              <a:rPr lang="en-US" sz="2800" dirty="0" smtClean="0">
                <a:latin typeface="Inter"/>
              </a:rPr>
              <a:t>23:'The danger of skidding or slipping.',</a:t>
            </a:r>
          </a:p>
          <a:p>
            <a:pPr marL="0" indent="0">
              <a:buNone/>
            </a:pPr>
            <a:r>
              <a:rPr lang="en-US" sz="2800" dirty="0" smtClean="0">
                <a:latin typeface="Inter"/>
              </a:rPr>
              <a:t> 24:'he road narrows from the right side',</a:t>
            </a:r>
          </a:p>
          <a:p>
            <a:pPr marL="0" indent="0">
              <a:buNone/>
            </a:pPr>
            <a:r>
              <a:rPr lang="en-US" sz="2800" dirty="0" smtClean="0">
                <a:latin typeface="Inter"/>
              </a:rPr>
              <a:t>25:'Work in process',26:'Indicates the traffic signal ahead.',</a:t>
            </a:r>
          </a:p>
          <a:p>
            <a:pPr marL="0" indent="0">
              <a:buNone/>
            </a:pPr>
            <a:r>
              <a:rPr lang="en-US" sz="2800" dirty="0" smtClean="0">
                <a:latin typeface="Inter"/>
              </a:rPr>
              <a:t>27:'Pedestrian crossing ahead.',</a:t>
            </a:r>
          </a:p>
          <a:p>
            <a:pPr marL="0" indent="0">
              <a:buNone/>
            </a:pPr>
            <a:r>
              <a:rPr lang="en-US" sz="2800" dirty="0" smtClean="0">
                <a:latin typeface="Inter"/>
              </a:rPr>
              <a:t>28:'Pay attention to children ',29:'Be aware of cyclists',</a:t>
            </a:r>
          </a:p>
          <a:p>
            <a:pPr marL="0" indent="0">
              <a:buNone/>
            </a:pPr>
            <a:r>
              <a:rPr lang="en-US" sz="2800" dirty="0" smtClean="0">
                <a:latin typeface="Inter"/>
              </a:rPr>
              <a:t>30:'Beware of an icy road ahead.',</a:t>
            </a:r>
          </a:p>
          <a:p>
            <a:pPr marL="0" indent="0">
              <a:buNone/>
            </a:pPr>
            <a:r>
              <a:rPr lang="en-US" sz="2800" dirty="0" smtClean="0">
                <a:latin typeface="Inter"/>
              </a:rPr>
              <a:t>31:'Indicates wild animals may cross the road',</a:t>
            </a:r>
          </a:p>
          <a:p>
            <a:pPr marL="0" indent="0">
              <a:buNone/>
            </a:pPr>
            <a:r>
              <a:rPr lang="en-US" sz="2800" dirty="0" smtClean="0">
                <a:latin typeface="Inter"/>
              </a:rPr>
              <a:t>32:'End of all previously set passing and speed restrictions',</a:t>
            </a:r>
          </a:p>
          <a:p>
            <a:pPr marL="0" indent="0">
              <a:buNone/>
            </a:pPr>
            <a:r>
              <a:rPr lang="en-US" sz="2800" dirty="0" smtClean="0">
                <a:latin typeface="Inter"/>
              </a:rPr>
              <a:t>33:'Indicates that traffic must turn right</a:t>
            </a:r>
            <a:r>
              <a:rPr lang="en-US" sz="2800" dirty="0" smtClean="0">
                <a:latin typeface="Inter"/>
              </a:rPr>
              <a:t>',</a:t>
            </a:r>
          </a:p>
          <a:p>
            <a:pPr marL="0" indent="0">
              <a:buNone/>
            </a:pPr>
            <a:r>
              <a:rPr lang="en-US" sz="2800" dirty="0" smtClean="0">
                <a:latin typeface="Inter"/>
              </a:rPr>
              <a:t>34</a:t>
            </a:r>
            <a:r>
              <a:rPr lang="en-US" sz="2800" dirty="0" smtClean="0">
                <a:latin typeface="Inter"/>
              </a:rPr>
              <a:t>:'ndicates that traffic must turn left',</a:t>
            </a:r>
          </a:p>
          <a:p>
            <a:pPr marL="0" indent="0">
              <a:buNone/>
            </a:pPr>
            <a:r>
              <a:rPr lang="en-US" sz="2800" dirty="0" smtClean="0">
                <a:latin typeface="Inter"/>
              </a:rPr>
              <a:t> 35:'The mandatory direction of travel is straight ahead. No turns are permitted',</a:t>
            </a:r>
          </a:p>
          <a:p>
            <a:pPr marL="0" indent="0">
              <a:buNone/>
            </a:pPr>
            <a:r>
              <a:rPr lang="en-US" sz="2800" dirty="0" smtClean="0">
                <a:latin typeface="Inter"/>
              </a:rPr>
              <a:t>36:'Mandatory directions of travel, straight ahead or right',</a:t>
            </a:r>
          </a:p>
          <a:p>
            <a:pPr marL="0" indent="0">
              <a:buNone/>
            </a:pPr>
            <a:r>
              <a:rPr lang="en-US" sz="2800" dirty="0" smtClean="0">
                <a:latin typeface="Inter"/>
              </a:rPr>
              <a:t> 37:'Mandatory directions of travel, straight ahead or left',</a:t>
            </a:r>
          </a:p>
          <a:p>
            <a:pPr marL="0" indent="0">
              <a:buNone/>
            </a:pPr>
            <a:r>
              <a:rPr lang="en-US" sz="2800" dirty="0" smtClean="0">
                <a:latin typeface="Inter"/>
              </a:rPr>
              <a:t>38:'Prescribed drive direction around the obstacle. Drive from the right of the obstacle.',</a:t>
            </a:r>
          </a:p>
          <a:p>
            <a:pPr marL="0" indent="0">
              <a:buNone/>
            </a:pPr>
            <a:r>
              <a:rPr lang="en-US" sz="2800" dirty="0" smtClean="0">
                <a:latin typeface="Inter"/>
              </a:rPr>
              <a:t>39:'Prescribed drive direction around the obstacle. Drive from the left of the obstacle',</a:t>
            </a:r>
          </a:p>
          <a:p>
            <a:pPr marL="0" indent="0">
              <a:buNone/>
            </a:pPr>
            <a:r>
              <a:rPr lang="en-US" sz="2800" dirty="0" smtClean="0">
                <a:latin typeface="Inter"/>
              </a:rPr>
              <a:t> 40:'Indicates entrance to a traffic circle',</a:t>
            </a:r>
          </a:p>
          <a:p>
            <a:pPr marL="0" indent="0">
              <a:buNone/>
            </a:pPr>
            <a:r>
              <a:rPr lang="en-US" sz="2800" dirty="0" smtClean="0">
                <a:latin typeface="Inter"/>
              </a:rPr>
              <a:t>41:'End of the no-passing zone for vehicles under 3.5 t',</a:t>
            </a:r>
          </a:p>
          <a:p>
            <a:pPr marL="0" indent="0">
              <a:buNone/>
            </a:pPr>
            <a:r>
              <a:rPr lang="en-US" sz="2800" dirty="0" smtClean="0">
                <a:latin typeface="Inter"/>
              </a:rPr>
              <a:t>42:'End of all passing (overtaking) restrictions'}</a:t>
            </a:r>
            <a:endParaRPr lang="en-IN" sz="3200" dirty="0">
              <a:latin typeface="Bahnschrift Light" panose="020B0502040204020203" pitchFamily="34" charset="0"/>
            </a:endParaRPr>
          </a:p>
        </p:txBody>
      </p:sp>
      <p:sp>
        <p:nvSpPr>
          <p:cNvPr id="4" name="Rectangle 3"/>
          <p:cNvSpPr/>
          <p:nvPr/>
        </p:nvSpPr>
        <p:spPr>
          <a:xfrm>
            <a:off x="0" y="752267"/>
            <a:ext cx="5768788" cy="5293757"/>
          </a:xfrm>
          <a:prstGeom prst="rect">
            <a:avLst/>
          </a:prstGeom>
        </p:spPr>
        <p:txBody>
          <a:bodyPr wrap="square">
            <a:spAutoFit/>
          </a:bodyPr>
          <a:lstStyle/>
          <a:p>
            <a:r>
              <a:rPr lang="en-US" sz="1300" dirty="0" smtClean="0">
                <a:latin typeface="Inter"/>
              </a:rPr>
              <a:t>0:'Speed Limit-20',</a:t>
            </a:r>
          </a:p>
          <a:p>
            <a:r>
              <a:rPr lang="en-US" sz="1300" dirty="0" smtClean="0">
                <a:latin typeface="Inter"/>
              </a:rPr>
              <a:t>1:'Speed Limit-30',</a:t>
            </a:r>
          </a:p>
          <a:p>
            <a:r>
              <a:rPr lang="en-US" sz="1300" dirty="0" smtClean="0">
                <a:latin typeface="Inter"/>
              </a:rPr>
              <a:t>2:'Speed Limit-50',</a:t>
            </a:r>
          </a:p>
          <a:p>
            <a:r>
              <a:rPr lang="en-US" sz="1300" dirty="0" smtClean="0">
                <a:latin typeface="Inter"/>
              </a:rPr>
              <a:t>3:'Speed Limit-60',</a:t>
            </a:r>
          </a:p>
          <a:p>
            <a:r>
              <a:rPr lang="en-US" sz="1300" dirty="0" smtClean="0">
                <a:latin typeface="Inter"/>
              </a:rPr>
              <a:t>4:'Speed Limit-70',</a:t>
            </a:r>
          </a:p>
          <a:p>
            <a:r>
              <a:rPr lang="en-US" sz="1300" dirty="0" smtClean="0">
                <a:latin typeface="Inter"/>
              </a:rPr>
              <a:t>5:'Speed Limit-80',</a:t>
            </a:r>
          </a:p>
          <a:p>
            <a:r>
              <a:rPr lang="en-US" sz="1300" dirty="0" smtClean="0">
                <a:latin typeface="Inter"/>
              </a:rPr>
              <a:t>6:'End of Maximum speed-80',</a:t>
            </a:r>
          </a:p>
          <a:p>
            <a:r>
              <a:rPr lang="en-US" sz="1300" dirty="0" smtClean="0">
                <a:latin typeface="Inter"/>
              </a:rPr>
              <a:t>7:'Speed Limit-100',</a:t>
            </a:r>
          </a:p>
          <a:p>
            <a:r>
              <a:rPr lang="en-US" sz="1300" dirty="0" smtClean="0">
                <a:latin typeface="Inter"/>
              </a:rPr>
              <a:t>8:'Speed Limit-120',</a:t>
            </a:r>
          </a:p>
          <a:p>
            <a:r>
              <a:rPr lang="en-US" sz="1300" dirty="0" smtClean="0">
                <a:latin typeface="Inter"/>
              </a:rPr>
              <a:t>9:'No Passing (overtaking) for any vehicle </a:t>
            </a:r>
          </a:p>
          <a:p>
            <a:r>
              <a:rPr lang="en-US" sz="1300" dirty="0" smtClean="0">
                <a:latin typeface="Inter"/>
              </a:rPr>
              <a:t>type except one line (track) transport </a:t>
            </a:r>
          </a:p>
          <a:p>
            <a:r>
              <a:rPr lang="en-US" sz="1300" dirty="0" smtClean="0">
                <a:latin typeface="Inter"/>
              </a:rPr>
              <a:t>(like motorcycles and mopeds)',</a:t>
            </a:r>
          </a:p>
          <a:p>
            <a:r>
              <a:rPr lang="en-US" sz="1300" dirty="0" smtClean="0">
                <a:latin typeface="Inter"/>
              </a:rPr>
              <a:t>10:'No passing for vehicles with a total weight </a:t>
            </a:r>
          </a:p>
          <a:p>
            <a:r>
              <a:rPr lang="en-US" sz="1300" dirty="0" smtClean="0">
                <a:latin typeface="Inter"/>
              </a:rPr>
              <a:t>of over 3.5 t',</a:t>
            </a:r>
          </a:p>
          <a:p>
            <a:r>
              <a:rPr lang="en-US" sz="1300" dirty="0" smtClean="0">
                <a:latin typeface="Inter"/>
              </a:rPr>
              <a:t> 11:'Indicates priority only at the upcoming </a:t>
            </a:r>
          </a:p>
          <a:p>
            <a:r>
              <a:rPr lang="en-US" sz="1300" dirty="0" smtClean="0">
                <a:latin typeface="Inter"/>
              </a:rPr>
              <a:t>intersection or crossing',</a:t>
            </a:r>
          </a:p>
          <a:p>
            <a:r>
              <a:rPr lang="en-US" sz="1300" dirty="0" smtClean="0">
                <a:latin typeface="Inter"/>
              </a:rPr>
              <a:t>12:'Priority Road starts',</a:t>
            </a:r>
          </a:p>
          <a:p>
            <a:r>
              <a:rPr lang="en-US" sz="1300" dirty="0" smtClean="0">
                <a:latin typeface="Inter"/>
              </a:rPr>
              <a:t>13:'Yield right-of-way',</a:t>
            </a:r>
          </a:p>
          <a:p>
            <a:r>
              <a:rPr lang="en-US" sz="1300" dirty="0" smtClean="0">
                <a:latin typeface="Inter"/>
              </a:rPr>
              <a:t> 14:'STOP',</a:t>
            </a:r>
          </a:p>
          <a:p>
            <a:r>
              <a:rPr lang="en-US" sz="1300" dirty="0" smtClean="0">
                <a:latin typeface="Inter"/>
              </a:rPr>
              <a:t>15:'No entry for any type of Vehicle',</a:t>
            </a:r>
          </a:p>
          <a:p>
            <a:r>
              <a:rPr lang="en-US" sz="1300" dirty="0" smtClean="0">
                <a:latin typeface="Inter"/>
              </a:rPr>
              <a:t>16:'No entry for motor vehicles with a</a:t>
            </a:r>
          </a:p>
          <a:p>
            <a:r>
              <a:rPr lang="en-US" sz="1300" dirty="0" smtClean="0">
                <a:latin typeface="Inter"/>
              </a:rPr>
              <a:t> maximum authorized mass of more than 3.5 t',</a:t>
            </a:r>
          </a:p>
          <a:p>
            <a:r>
              <a:rPr lang="en-US" sz="1300" dirty="0" smtClean="0">
                <a:latin typeface="Inter"/>
              </a:rPr>
              <a:t>17:'Do not enter',</a:t>
            </a:r>
          </a:p>
          <a:p>
            <a:r>
              <a:rPr lang="en-US" sz="1300" dirty="0" smtClean="0">
                <a:latin typeface="Inter"/>
              </a:rPr>
              <a:t>18:'This is a general danger or warning sign.',19:'A single curve is approaching in the left direction',</a:t>
            </a:r>
          </a:p>
          <a:p>
            <a:r>
              <a:rPr lang="en-US" sz="1300" dirty="0" smtClean="0">
                <a:latin typeface="Inter"/>
              </a:rPr>
              <a:t> 20:'A single curve is approaching in the right direction'</a:t>
            </a:r>
            <a:endParaRPr lang="en-US" sz="1300" dirty="0"/>
          </a:p>
        </p:txBody>
      </p:sp>
    </p:spTree>
    <p:extLst>
      <p:ext uri="{BB962C8B-B14F-4D97-AF65-F5344CB8AC3E}">
        <p14:creationId xmlns:p14="http://schemas.microsoft.com/office/powerpoint/2010/main" xmlns="" val="4095654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E1EF26-D1C2-48E1-A932-E90C9FE2A250}"/>
              </a:ext>
            </a:extLst>
          </p:cNvPr>
          <p:cNvSpPr>
            <a:spLocks noGrp="1"/>
          </p:cNvSpPr>
          <p:nvPr>
            <p:ph type="title"/>
          </p:nvPr>
        </p:nvSpPr>
        <p:spPr/>
        <p:txBody>
          <a:bodyPr/>
          <a:lstStyle/>
          <a:p>
            <a:pPr>
              <a:buFont typeface="Wingdings" pitchFamily="2" charset="2"/>
              <a:buChar char="Ø"/>
            </a:pPr>
            <a:r>
              <a:rPr lang="en-US" b="1" dirty="0" smtClean="0">
                <a:solidFill>
                  <a:schemeClr val="tx1"/>
                </a:solidFill>
              </a:rPr>
              <a:t>Steps :</a:t>
            </a:r>
            <a:endParaRPr lang="en-IN" b="1" dirty="0">
              <a:solidFill>
                <a:schemeClr val="tx1"/>
              </a:solidFill>
            </a:endParaRPr>
          </a:p>
        </p:txBody>
      </p:sp>
      <p:sp>
        <p:nvSpPr>
          <p:cNvPr id="3" name="Content Placeholder 2">
            <a:extLst>
              <a:ext uri="{FF2B5EF4-FFF2-40B4-BE49-F238E27FC236}">
                <a16:creationId xmlns:a16="http://schemas.microsoft.com/office/drawing/2014/main" xmlns="" id="{F48D6B74-02F1-4F5C-BB39-A243867311CA}"/>
              </a:ext>
            </a:extLst>
          </p:cNvPr>
          <p:cNvSpPr>
            <a:spLocks noGrp="1"/>
          </p:cNvSpPr>
          <p:nvPr>
            <p:ph idx="1"/>
          </p:nvPr>
        </p:nvSpPr>
        <p:spPr>
          <a:xfrm>
            <a:off x="390526" y="1306286"/>
            <a:ext cx="11801474" cy="4942113"/>
          </a:xfrm>
        </p:spPr>
        <p:txBody>
          <a:bodyPr>
            <a:noAutofit/>
          </a:bodyPr>
          <a:lstStyle/>
          <a:p>
            <a:pPr marL="0" indent="0">
              <a:buFont typeface="Arial" pitchFamily="34" charset="0"/>
              <a:buChar char="•"/>
            </a:pPr>
            <a:r>
              <a:rPr lang="en-IN" sz="2400" b="1" dirty="0" smtClean="0">
                <a:latin typeface="Bahnschrift Light" pitchFamily="34" charset="0"/>
              </a:rPr>
              <a:t>Step 1 </a:t>
            </a:r>
            <a:r>
              <a:rPr lang="en-IN" sz="2400" dirty="0" smtClean="0">
                <a:latin typeface="Bahnschrift Light" pitchFamily="34" charset="0"/>
              </a:rPr>
              <a:t>= Importing libraries required for the project</a:t>
            </a:r>
          </a:p>
          <a:p>
            <a:pPr marL="0" indent="0">
              <a:buFont typeface="Arial" pitchFamily="34" charset="0"/>
              <a:buChar char="•"/>
            </a:pPr>
            <a:r>
              <a:rPr lang="en-IN" sz="2400" b="1" dirty="0" smtClean="0">
                <a:latin typeface="Bahnschrift Light" pitchFamily="34" charset="0"/>
              </a:rPr>
              <a:t>Step 2 = -</a:t>
            </a:r>
            <a:r>
              <a:rPr lang="en-IN" sz="2400" dirty="0" smtClean="0">
                <a:latin typeface="Bahnschrift Light" pitchFamily="34" charset="0"/>
              </a:rPr>
              <a:t>Importing  data folders</a:t>
            </a:r>
          </a:p>
          <a:p>
            <a:pPr marL="1257300" lvl="3" indent="0">
              <a:buNone/>
            </a:pPr>
            <a:r>
              <a:rPr lang="en-IN" sz="2400" dirty="0" smtClean="0">
                <a:latin typeface="Bahnschrift Light" pitchFamily="34" charset="0"/>
              </a:rPr>
              <a:t> 	  -extracting every images in the data one by one and resizing</a:t>
            </a:r>
          </a:p>
          <a:p>
            <a:pPr marL="1257300" lvl="3" indent="0">
              <a:buNone/>
            </a:pPr>
            <a:r>
              <a:rPr lang="en-IN" sz="2400" dirty="0" smtClean="0">
                <a:latin typeface="Bahnschrift Light" pitchFamily="34" charset="0"/>
              </a:rPr>
              <a:t>      the images into the size  (32 X 32) and converting into array</a:t>
            </a:r>
          </a:p>
          <a:p>
            <a:pPr marL="1257300" lvl="3" indent="0">
              <a:buNone/>
            </a:pPr>
            <a:r>
              <a:rPr lang="en-IN" sz="2400" dirty="0" smtClean="0">
                <a:latin typeface="Bahnschrift Light" pitchFamily="34" charset="0"/>
              </a:rPr>
              <a:t>      format</a:t>
            </a:r>
          </a:p>
          <a:p>
            <a:pPr marL="0" indent="0">
              <a:buFont typeface="Arial" pitchFamily="34" charset="0"/>
              <a:buChar char="•"/>
            </a:pPr>
            <a:r>
              <a:rPr lang="en-IN" sz="2400" b="1" dirty="0" smtClean="0">
                <a:latin typeface="Bahnschrift Light" pitchFamily="34" charset="0"/>
              </a:rPr>
              <a:t>Step 3 = </a:t>
            </a:r>
            <a:r>
              <a:rPr lang="en-IN" sz="2400" dirty="0" smtClean="0">
                <a:latin typeface="Bahnschrift Light" pitchFamily="34" charset="0"/>
              </a:rPr>
              <a:t>Splitting Train and test data</a:t>
            </a:r>
          </a:p>
          <a:p>
            <a:pPr marL="0" indent="0">
              <a:buFont typeface="Arial" pitchFamily="34" charset="0"/>
              <a:buChar char="•"/>
            </a:pPr>
            <a:r>
              <a:rPr lang="en-IN" sz="2400" b="1" dirty="0" smtClean="0">
                <a:latin typeface="Bahnschrift Light" pitchFamily="34" charset="0"/>
              </a:rPr>
              <a:t>Step 4 =</a:t>
            </a:r>
            <a:r>
              <a:rPr lang="en-US" sz="2400" dirty="0" smtClean="0">
                <a:latin typeface="Bahnschrift Light" pitchFamily="34" charset="0"/>
              </a:rPr>
              <a:t> Building a sequential model using Convolution Neural Network</a:t>
            </a:r>
            <a:endParaRPr lang="en-IN" sz="2400" dirty="0" smtClean="0">
              <a:latin typeface="Bahnschrift Light" pitchFamily="34" charset="0"/>
            </a:endParaRPr>
          </a:p>
          <a:p>
            <a:pPr marL="0" lvl="0" indent="0">
              <a:buFont typeface="Arial" pitchFamily="34" charset="0"/>
              <a:buChar char="•"/>
            </a:pPr>
            <a:endParaRPr lang="en-IN" sz="2400" dirty="0" smtClean="0">
              <a:latin typeface="Bahnschrift Light" pitchFamily="34" charset="0"/>
            </a:endParaRPr>
          </a:p>
          <a:p>
            <a:pPr marL="0" indent="0">
              <a:buFont typeface="Arial" pitchFamily="34" charset="0"/>
              <a:buChar char="•"/>
            </a:pPr>
            <a:endParaRPr lang="en-IN" sz="2400" dirty="0" smtClean="0">
              <a:latin typeface="Bahnschrift Light" pitchFamily="34" charset="0"/>
            </a:endParaRPr>
          </a:p>
          <a:p>
            <a:pPr marL="0" indent="0">
              <a:buFont typeface="Arial" pitchFamily="34" charset="0"/>
              <a:buChar char="•"/>
            </a:pPr>
            <a:endParaRPr lang="en-IN" sz="2400" dirty="0" smtClean="0">
              <a:latin typeface="Bahnschrift Light" pitchFamily="34" charset="0"/>
            </a:endParaRPr>
          </a:p>
          <a:p>
            <a:pPr marL="0" indent="0">
              <a:buFont typeface="Arial" pitchFamily="34" charset="0"/>
              <a:buChar char="•"/>
            </a:pPr>
            <a:endParaRPr lang="en-IN" sz="2400" dirty="0" smtClean="0">
              <a:latin typeface="Bahnschrift Light" pitchFamily="34" charset="0"/>
            </a:endParaRPr>
          </a:p>
          <a:p>
            <a:pPr marL="0" indent="0">
              <a:buFont typeface="Arial" pitchFamily="34" charset="0"/>
              <a:buChar char="•"/>
            </a:pPr>
            <a:endParaRPr lang="en-IN" sz="2400" dirty="0" smtClean="0">
              <a:latin typeface="Bahnschrift Light" pitchFamily="34" charset="0"/>
            </a:endParaRPr>
          </a:p>
          <a:p>
            <a:pPr marL="0" indent="0">
              <a:buFont typeface="Arial" pitchFamily="34" charset="0"/>
              <a:buChar char="•"/>
            </a:pPr>
            <a:endParaRPr lang="en-IN" sz="2400" dirty="0" smtClean="0">
              <a:latin typeface="Bahnschrift Light" pitchFamily="34" charset="0"/>
            </a:endParaRPr>
          </a:p>
          <a:p>
            <a:pPr marL="0" indent="0">
              <a:buFont typeface="Arial" pitchFamily="34" charset="0"/>
              <a:buChar char="•"/>
            </a:pPr>
            <a:r>
              <a:rPr lang="en-IN" sz="2400" dirty="0" smtClean="0">
                <a:latin typeface="Bahnschrift Light" pitchFamily="34" charset="0"/>
              </a:rPr>
              <a:t> </a:t>
            </a:r>
          </a:p>
        </p:txBody>
      </p:sp>
    </p:spTree>
    <p:extLst>
      <p:ext uri="{BB962C8B-B14F-4D97-AF65-F5344CB8AC3E}">
        <p14:creationId xmlns:p14="http://schemas.microsoft.com/office/powerpoint/2010/main" xmlns="" val="4095654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48D6B74-02F1-4F5C-BB39-A243867311CA}"/>
              </a:ext>
            </a:extLst>
          </p:cNvPr>
          <p:cNvSpPr>
            <a:spLocks noGrp="1"/>
          </p:cNvSpPr>
          <p:nvPr>
            <p:ph idx="1"/>
          </p:nvPr>
        </p:nvSpPr>
        <p:spPr>
          <a:xfrm>
            <a:off x="5904410" y="0"/>
            <a:ext cx="6113419" cy="6675120"/>
          </a:xfrm>
        </p:spPr>
        <p:txBody>
          <a:bodyPr>
            <a:noAutofit/>
          </a:bodyPr>
          <a:lstStyle/>
          <a:p>
            <a:pPr marL="0" indent="0">
              <a:buFont typeface="Arial" pitchFamily="34" charset="0"/>
              <a:buChar char="•"/>
            </a:pPr>
            <a:r>
              <a:rPr lang="en-IN" sz="2400" b="1" dirty="0" smtClean="0">
                <a:latin typeface="Bahnschrift Light" pitchFamily="34" charset="0"/>
              </a:rPr>
              <a:t>Step 4 =</a:t>
            </a:r>
            <a:r>
              <a:rPr lang="en-US" sz="2400" dirty="0" smtClean="0">
                <a:latin typeface="Bahnschrift Light" pitchFamily="34" charset="0"/>
              </a:rPr>
              <a:t> </a:t>
            </a:r>
          </a:p>
          <a:p>
            <a:pPr marL="0" indent="0">
              <a:buFontTx/>
              <a:buChar char="-"/>
            </a:pPr>
            <a:r>
              <a:rPr lang="en-US" sz="2400" b="1" dirty="0" smtClean="0">
                <a:latin typeface="Bahnschrift Light" pitchFamily="34" charset="0"/>
              </a:rPr>
              <a:t>Building a sequential model  </a:t>
            </a:r>
          </a:p>
          <a:p>
            <a:pPr marL="0" indent="0">
              <a:buNone/>
            </a:pPr>
            <a:r>
              <a:rPr lang="en-US" sz="2400" b="1" dirty="0" smtClean="0">
                <a:latin typeface="Bahnschrift Light" pitchFamily="34" charset="0"/>
              </a:rPr>
              <a:t>  using   Convolution Neural Network</a:t>
            </a:r>
          </a:p>
          <a:p>
            <a:pPr marL="0" indent="0">
              <a:buNone/>
            </a:pPr>
            <a:endParaRPr lang="en-US" sz="2400" b="1" dirty="0" smtClean="0">
              <a:latin typeface="Bahnschrift Light" pitchFamily="34" charset="0"/>
            </a:endParaRPr>
          </a:p>
          <a:p>
            <a:pPr marL="0" indent="0">
              <a:buNone/>
            </a:pPr>
            <a:endParaRPr lang="en-US" sz="2400" b="1" dirty="0" smtClean="0">
              <a:latin typeface="Bahnschrift Light" pitchFamily="34" charset="0"/>
            </a:endParaRPr>
          </a:p>
          <a:p>
            <a:pPr marL="0" indent="0">
              <a:buFont typeface="Arial" pitchFamily="34" charset="0"/>
              <a:buChar char="•"/>
            </a:pPr>
            <a:r>
              <a:rPr lang="en-IN" sz="2400" dirty="0" smtClean="0">
                <a:latin typeface="Bahnschrift Light" pitchFamily="34" charset="0"/>
              </a:rPr>
              <a:t>creating labels for </a:t>
            </a:r>
            <a:r>
              <a:rPr lang="en-IN" sz="2400" dirty="0" err="1" smtClean="0">
                <a:latin typeface="Bahnschrift Light" pitchFamily="34" charset="0"/>
              </a:rPr>
              <a:t>y_train</a:t>
            </a:r>
            <a:r>
              <a:rPr lang="en-IN" sz="2400" dirty="0" smtClean="0">
                <a:latin typeface="Bahnschrift Light" pitchFamily="34" charset="0"/>
              </a:rPr>
              <a:t> and </a:t>
            </a:r>
            <a:r>
              <a:rPr lang="en-IN" sz="2400" dirty="0" err="1" smtClean="0">
                <a:latin typeface="Bahnschrift Light" pitchFamily="34" charset="0"/>
              </a:rPr>
              <a:t>y_test</a:t>
            </a:r>
            <a:r>
              <a:rPr lang="en-IN" sz="2400" dirty="0" smtClean="0">
                <a:latin typeface="Bahnschrift Light" pitchFamily="34" charset="0"/>
              </a:rPr>
              <a:t> </a:t>
            </a:r>
          </a:p>
          <a:p>
            <a:pPr marL="0" indent="0">
              <a:buNone/>
            </a:pPr>
            <a:r>
              <a:rPr lang="en-IN" sz="2400" dirty="0" smtClean="0">
                <a:latin typeface="Bahnschrift Light" pitchFamily="34" charset="0"/>
              </a:rPr>
              <a:t>  from 0 to 43 for multiclass classification</a:t>
            </a:r>
            <a:endParaRPr lang="en-IN" sz="2400" b="1" dirty="0" smtClean="0">
              <a:latin typeface="Bahnschrift Light" pitchFamily="34" charset="0"/>
            </a:endParaRPr>
          </a:p>
          <a:p>
            <a:pPr marL="0" indent="0">
              <a:buNone/>
            </a:pPr>
            <a:endParaRPr lang="en-IN" sz="2400" dirty="0" smtClean="0">
              <a:latin typeface="Bahnschrift Light" pitchFamily="34" charset="0"/>
            </a:endParaRPr>
          </a:p>
          <a:p>
            <a:pPr marL="0" indent="0">
              <a:buFont typeface="Arial" pitchFamily="34" charset="0"/>
              <a:buChar char="•"/>
            </a:pPr>
            <a:endParaRPr lang="en-IN" sz="2400" dirty="0" smtClean="0">
              <a:latin typeface="Bahnschrift Light" pitchFamily="34" charset="0"/>
            </a:endParaRPr>
          </a:p>
          <a:p>
            <a:pPr marL="0" indent="0">
              <a:buFont typeface="Arial" pitchFamily="34" charset="0"/>
              <a:buChar char="•"/>
            </a:pPr>
            <a:endParaRPr lang="en-IN" sz="2400" dirty="0" smtClean="0">
              <a:latin typeface="Bahnschrift Light" pitchFamily="34" charset="0"/>
            </a:endParaRPr>
          </a:p>
          <a:p>
            <a:pPr marL="0" indent="0">
              <a:buFont typeface="Arial" pitchFamily="34" charset="0"/>
              <a:buChar char="•"/>
            </a:pPr>
            <a:r>
              <a:rPr lang="en-IN" sz="2400" dirty="0" smtClean="0">
                <a:latin typeface="Bahnschrift Light" pitchFamily="34" charset="0"/>
              </a:rPr>
              <a:t> </a:t>
            </a:r>
          </a:p>
        </p:txBody>
      </p:sp>
      <p:pic>
        <p:nvPicPr>
          <p:cNvPr id="1026" name="Picture 2"/>
          <p:cNvPicPr>
            <a:picLocks noChangeAspect="1" noChangeArrowheads="1"/>
          </p:cNvPicPr>
          <p:nvPr/>
        </p:nvPicPr>
        <p:blipFill>
          <a:blip r:embed="rId2"/>
          <a:srcRect/>
          <a:stretch>
            <a:fillRect/>
          </a:stretch>
        </p:blipFill>
        <p:spPr bwMode="auto">
          <a:xfrm>
            <a:off x="6108473" y="1733686"/>
            <a:ext cx="5070041" cy="78744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0" y="0"/>
            <a:ext cx="5852160" cy="6622869"/>
          </a:xfrm>
          <a:prstGeom prst="rect">
            <a:avLst/>
          </a:prstGeom>
          <a:noFill/>
          <a:ln w="9525">
            <a:noFill/>
            <a:miter lim="800000"/>
            <a:headEnd/>
            <a:tailEnd/>
          </a:ln>
          <a:effectLst/>
        </p:spPr>
      </p:pic>
    </p:spTree>
    <p:extLst>
      <p:ext uri="{BB962C8B-B14F-4D97-AF65-F5344CB8AC3E}">
        <p14:creationId xmlns:p14="http://schemas.microsoft.com/office/powerpoint/2010/main" xmlns="" val="4095654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48D6B74-02F1-4F5C-BB39-A243867311CA}"/>
              </a:ext>
            </a:extLst>
          </p:cNvPr>
          <p:cNvSpPr>
            <a:spLocks noGrp="1"/>
          </p:cNvSpPr>
          <p:nvPr>
            <p:ph idx="1"/>
          </p:nvPr>
        </p:nvSpPr>
        <p:spPr>
          <a:xfrm>
            <a:off x="220709" y="235131"/>
            <a:ext cx="6441349" cy="1384663"/>
          </a:xfrm>
        </p:spPr>
        <p:txBody>
          <a:bodyPr>
            <a:noAutofit/>
          </a:bodyPr>
          <a:lstStyle/>
          <a:p>
            <a:pPr marL="0" lvl="0" indent="0">
              <a:buNone/>
            </a:pPr>
            <a:r>
              <a:rPr lang="en-IN" b="1" dirty="0" smtClean="0">
                <a:latin typeface="Bahnschrift Light" pitchFamily="34" charset="0"/>
              </a:rPr>
              <a:t>Step 5 =</a:t>
            </a:r>
          </a:p>
          <a:p>
            <a:pPr marL="0" indent="0">
              <a:buFont typeface="Wingdings" pitchFamily="2" charset="2"/>
              <a:buChar char="§"/>
            </a:pPr>
            <a:r>
              <a:rPr lang="en-IN" b="1" dirty="0" smtClean="0">
                <a:latin typeface="Bahnschrift Light" pitchFamily="34" charset="0"/>
              </a:rPr>
              <a:t> Selecting best number of epochs where training and testing accuracies are close and loss is low</a:t>
            </a:r>
          </a:p>
          <a:p>
            <a:pPr marL="0" lvl="0" indent="0">
              <a:buNone/>
            </a:pPr>
            <a:endParaRPr lang="en-IN" dirty="0" smtClean="0">
              <a:latin typeface="Bahnschrift Light" pitchFamily="34" charset="0"/>
            </a:endParaRPr>
          </a:p>
          <a:p>
            <a:pPr marL="0" indent="0">
              <a:buFont typeface="Arial" pitchFamily="34" charset="0"/>
              <a:buChar char="•"/>
            </a:pPr>
            <a:endParaRPr lang="en-IN" dirty="0" smtClean="0">
              <a:latin typeface="Bahnschrift Light" pitchFamily="34" charset="0"/>
            </a:endParaRPr>
          </a:p>
          <a:p>
            <a:pPr marL="0" indent="0">
              <a:buFont typeface="Arial" pitchFamily="34" charset="0"/>
              <a:buChar char="•"/>
            </a:pPr>
            <a:endParaRPr lang="en-IN" dirty="0" smtClean="0">
              <a:latin typeface="Bahnschrift Light" pitchFamily="34" charset="0"/>
            </a:endParaRPr>
          </a:p>
          <a:p>
            <a:pPr marL="0" indent="0">
              <a:buFont typeface="Arial" pitchFamily="34" charset="0"/>
              <a:buChar char="•"/>
            </a:pPr>
            <a:endParaRPr lang="en-IN" dirty="0" smtClean="0">
              <a:latin typeface="Bahnschrift Light" pitchFamily="34" charset="0"/>
            </a:endParaRPr>
          </a:p>
          <a:p>
            <a:pPr marL="0" indent="0">
              <a:buFont typeface="Arial" pitchFamily="34" charset="0"/>
              <a:buChar char="•"/>
            </a:pPr>
            <a:endParaRPr lang="en-IN" dirty="0" smtClean="0">
              <a:latin typeface="Bahnschrift Light" pitchFamily="34" charset="0"/>
            </a:endParaRPr>
          </a:p>
          <a:p>
            <a:pPr marL="0" indent="0">
              <a:buFont typeface="Arial" pitchFamily="34" charset="0"/>
              <a:buChar char="•"/>
            </a:pPr>
            <a:endParaRPr lang="en-IN" dirty="0" smtClean="0">
              <a:latin typeface="Bahnschrift Light" pitchFamily="34" charset="0"/>
            </a:endParaRPr>
          </a:p>
          <a:p>
            <a:pPr marL="0" indent="0">
              <a:buFont typeface="Arial" pitchFamily="34" charset="0"/>
              <a:buChar char="•"/>
            </a:pPr>
            <a:r>
              <a:rPr lang="en-IN" dirty="0" smtClean="0">
                <a:latin typeface="Bahnschrift Light" pitchFamily="34" charset="0"/>
              </a:rPr>
              <a:t> </a:t>
            </a:r>
          </a:p>
        </p:txBody>
      </p:sp>
      <p:pic>
        <p:nvPicPr>
          <p:cNvPr id="2050" name="Picture 2"/>
          <p:cNvPicPr>
            <a:picLocks noChangeAspect="1" noChangeArrowheads="1"/>
          </p:cNvPicPr>
          <p:nvPr/>
        </p:nvPicPr>
        <p:blipFill>
          <a:blip r:embed="rId2"/>
          <a:srcRect/>
          <a:stretch>
            <a:fillRect/>
          </a:stretch>
        </p:blipFill>
        <p:spPr bwMode="auto">
          <a:xfrm>
            <a:off x="231277" y="1873160"/>
            <a:ext cx="6315075" cy="4705350"/>
          </a:xfrm>
          <a:prstGeom prst="rect">
            <a:avLst/>
          </a:prstGeom>
          <a:noFill/>
          <a:ln w="9525">
            <a:noFill/>
            <a:miter lim="800000"/>
            <a:headEnd/>
            <a:tailEnd/>
          </a:ln>
          <a:effectLst/>
        </p:spPr>
      </p:pic>
      <p:sp>
        <p:nvSpPr>
          <p:cNvPr id="6" name="Content Placeholder 2">
            <a:extLst>
              <a:ext uri="{FF2B5EF4-FFF2-40B4-BE49-F238E27FC236}">
                <a16:creationId xmlns:a16="http://schemas.microsoft.com/office/drawing/2014/main" xmlns="" id="{F48D6B74-02F1-4F5C-BB39-A243867311CA}"/>
              </a:ext>
            </a:extLst>
          </p:cNvPr>
          <p:cNvSpPr txBox="1">
            <a:spLocks/>
          </p:cNvSpPr>
          <p:nvPr/>
        </p:nvSpPr>
        <p:spPr>
          <a:xfrm>
            <a:off x="6622869" y="4075611"/>
            <a:ext cx="5316583" cy="1946366"/>
          </a:xfrm>
          <a:prstGeom prst="rect">
            <a:avLst/>
          </a:prstGeom>
        </p:spPr>
        <p:txBody>
          <a:bodyPr vert="horz" lIns="91440" tIns="45720" rIns="91440" bIns="45720" rtlCol="0">
            <a:noAutofit/>
          </a:bodyPr>
          <a:lstStyle/>
          <a:p>
            <a:pPr lvl="0">
              <a:spcBef>
                <a:spcPts val="1000"/>
              </a:spcBef>
              <a:buClr>
                <a:schemeClr val="bg2">
                  <a:lumMod val="40000"/>
                  <a:lumOff val="60000"/>
                </a:schemeClr>
              </a:buClr>
              <a:buSzPct val="80000"/>
              <a:buFont typeface="Arial" pitchFamily="34" charset="0"/>
              <a:buChar char="•"/>
            </a:pPr>
            <a:r>
              <a:rPr lang="en-IN" sz="2400" b="1" dirty="0" smtClean="0">
                <a:latin typeface="Bahnschrift Light" pitchFamily="34" charset="0"/>
              </a:rPr>
              <a:t>training and testing accuracies are close around the 13 to 15 epochs and loss </a:t>
            </a:r>
            <a:r>
              <a:rPr lang="en-IN" sz="2400" b="1" dirty="0" smtClean="0">
                <a:latin typeface="Bahnschrift Light" pitchFamily="34" charset="0"/>
              </a:rPr>
              <a:t>is also </a:t>
            </a:r>
            <a:r>
              <a:rPr lang="en-IN" sz="2400" b="1" dirty="0" smtClean="0">
                <a:latin typeface="Bahnschrift Light" pitchFamily="34" charset="0"/>
              </a:rPr>
              <a:t>low </a:t>
            </a:r>
          </a:p>
          <a:p>
            <a:pPr lvl="0">
              <a:spcBef>
                <a:spcPts val="1000"/>
              </a:spcBef>
              <a:buClr>
                <a:schemeClr val="bg2">
                  <a:lumMod val="40000"/>
                  <a:lumOff val="60000"/>
                </a:schemeClr>
              </a:buClr>
              <a:buSzPct val="80000"/>
              <a:buFont typeface="Arial" pitchFamily="34" charset="0"/>
              <a:buChar char="•"/>
            </a:pPr>
            <a:r>
              <a:rPr lang="en-IN" sz="2400" b="1" dirty="0" smtClean="0">
                <a:latin typeface="Bahnschrift Light" pitchFamily="34" charset="0"/>
                <a:ea typeface="+mj-ea"/>
                <a:cs typeface="+mj-cs"/>
              </a:rPr>
              <a:t>So </a:t>
            </a:r>
            <a:r>
              <a:rPr kumimoji="0" lang="en-IN" sz="2400" b="1" i="0" u="none" strike="noStrike" kern="1200" cap="none" spc="0" normalizeH="0" noProof="0" dirty="0" smtClean="0">
                <a:ln>
                  <a:noFill/>
                </a:ln>
                <a:solidFill>
                  <a:schemeClr val="tx1"/>
                </a:solidFill>
                <a:effectLst/>
                <a:uLnTx/>
                <a:uFillTx/>
                <a:latin typeface="Bahnschrift Light" pitchFamily="34" charset="0"/>
                <a:ea typeface="+mj-ea"/>
                <a:cs typeface="+mj-cs"/>
              </a:rPr>
              <a:t>15 epochs  yields  a general model</a:t>
            </a:r>
            <a:endParaRPr kumimoji="0" lang="en-IN" sz="2400" b="0" i="0" u="none" strike="noStrike" kern="1200" cap="none" spc="0" normalizeH="0" baseline="0" noProof="0" dirty="0" smtClean="0">
              <a:ln>
                <a:noFill/>
              </a:ln>
              <a:solidFill>
                <a:schemeClr val="tx1"/>
              </a:solidFill>
              <a:effectLst/>
              <a:uLnTx/>
              <a:uFillTx/>
              <a:latin typeface="Bahnschrift Light" pitchFamily="34" charset="0"/>
              <a:ea typeface="+mj-ea"/>
              <a:cs typeface="+mj-cs"/>
            </a:endParaRPr>
          </a:p>
          <a:p>
            <a:pPr marL="0" marR="0" lvl="0" indent="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Arial" pitchFamily="34" charset="0"/>
              <a:buChar char="•"/>
              <a:tabLst/>
              <a:defRPr/>
            </a:pPr>
            <a:endParaRPr kumimoji="0" lang="en-IN" sz="2400" b="0" i="0" u="none" strike="noStrike" kern="1200" cap="none" spc="0" normalizeH="0" baseline="0" noProof="0" dirty="0" smtClean="0">
              <a:ln>
                <a:noFill/>
              </a:ln>
              <a:solidFill>
                <a:schemeClr val="tx1"/>
              </a:solidFill>
              <a:effectLst/>
              <a:uLnTx/>
              <a:uFillTx/>
              <a:latin typeface="Bahnschrift Light" pitchFamily="34" charset="0"/>
              <a:ea typeface="+mj-ea"/>
              <a:cs typeface="+mj-cs"/>
            </a:endParaRPr>
          </a:p>
          <a:p>
            <a:pPr marL="0" marR="0" lvl="0" indent="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Arial" pitchFamily="34" charset="0"/>
              <a:buChar char="•"/>
              <a:tabLst/>
              <a:defRPr/>
            </a:pPr>
            <a:r>
              <a:rPr kumimoji="0" lang="en-IN" sz="2400" b="0" i="0" u="none" strike="noStrike" kern="1200" cap="none" spc="0" normalizeH="0" baseline="0" noProof="0" dirty="0" smtClean="0">
                <a:ln>
                  <a:noFill/>
                </a:ln>
                <a:solidFill>
                  <a:schemeClr val="tx1"/>
                </a:solidFill>
                <a:effectLst/>
                <a:uLnTx/>
                <a:uFillTx/>
                <a:latin typeface="Bahnschrift Light" pitchFamily="34" charset="0"/>
                <a:ea typeface="+mj-ea"/>
                <a:cs typeface="+mj-cs"/>
              </a:rPr>
              <a:t> </a:t>
            </a:r>
          </a:p>
        </p:txBody>
      </p:sp>
      <p:pic>
        <p:nvPicPr>
          <p:cNvPr id="2051" name="Picture 3"/>
          <p:cNvPicPr>
            <a:picLocks noChangeAspect="1" noChangeArrowheads="1"/>
          </p:cNvPicPr>
          <p:nvPr/>
        </p:nvPicPr>
        <p:blipFill>
          <a:blip r:embed="rId3"/>
          <a:srcRect/>
          <a:stretch>
            <a:fillRect/>
          </a:stretch>
        </p:blipFill>
        <p:spPr bwMode="auto">
          <a:xfrm>
            <a:off x="6599148" y="156756"/>
            <a:ext cx="5379492" cy="3670662"/>
          </a:xfrm>
          <a:prstGeom prst="rect">
            <a:avLst/>
          </a:prstGeom>
          <a:noFill/>
          <a:ln w="9525">
            <a:noFill/>
            <a:miter lim="800000"/>
            <a:headEnd/>
            <a:tailEnd/>
          </a:ln>
          <a:effectLst/>
        </p:spPr>
      </p:pic>
    </p:spTree>
    <p:extLst>
      <p:ext uri="{BB962C8B-B14F-4D97-AF65-F5344CB8AC3E}">
        <p14:creationId xmlns:p14="http://schemas.microsoft.com/office/powerpoint/2010/main" xmlns="" val="40956542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2601</TotalTime>
  <Words>1055</Words>
  <Application>Microsoft Office PowerPoint</Application>
  <PresentationFormat>Custom</PresentationFormat>
  <Paragraphs>119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Traffic sign board detection     -Using convolutional neural network </vt:lpstr>
      <vt:lpstr>Objective:</vt:lpstr>
      <vt:lpstr>Importance in current world:</vt:lpstr>
      <vt:lpstr>Importance in current world:</vt:lpstr>
      <vt:lpstr>Understanding the Data:</vt:lpstr>
      <vt:lpstr>Understanding the Data:</vt:lpstr>
      <vt:lpstr>Steps :</vt:lpstr>
      <vt:lpstr>Slide 8</vt:lpstr>
      <vt:lpstr>Slide 9</vt:lpstr>
      <vt:lpstr>Slide 10</vt:lpstr>
      <vt:lpstr>Some predictions from the model :</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dc:title>
  <dc:creator>Shrijoy</dc:creator>
  <cp:lastModifiedBy>admin</cp:lastModifiedBy>
  <cp:revision>129</cp:revision>
  <dcterms:created xsi:type="dcterms:W3CDTF">2021-06-23T16:23:44Z</dcterms:created>
  <dcterms:modified xsi:type="dcterms:W3CDTF">2023-04-19T11:55:26Z</dcterms:modified>
</cp:coreProperties>
</file>