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82" r:id="rId2"/>
    <p:sldId id="283" r:id="rId3"/>
    <p:sldId id="284" r:id="rId4"/>
    <p:sldId id="315" r:id="rId5"/>
    <p:sldId id="316" r:id="rId6"/>
    <p:sldId id="285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1" r:id="rId15"/>
    <p:sldId id="309" r:id="rId16"/>
    <p:sldId id="310" r:id="rId17"/>
    <p:sldId id="312" r:id="rId18"/>
    <p:sldId id="313" r:id="rId19"/>
    <p:sldId id="314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-114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Train R2 OF </a:t>
            </a:r>
            <a:r>
              <a:rPr lang="en-IN" dirty="0"/>
              <a:t>DIFFERENT MODELS</a:t>
            </a:r>
          </a:p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IN" dirty="0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5.4427084473569663E-2"/>
          <c:y val="0.13384170901420583"/>
          <c:w val="0.93198008265648946"/>
          <c:h val="0.44731587627427438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tint val="98000"/>
                    <a:lumMod val="114000"/>
                  </a:schemeClr>
                </a:gs>
                <a:gs pos="100000">
                  <a:schemeClr val="accent3">
                    <a:shade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dLbl>
              <c:idx val="0"/>
              <c:layout>
                <c:manualLayout>
                  <c:x val="0"/>
                  <c:y val="4.6332049853468067E-2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1853284274259291E-2"/>
                </c:manualLayout>
              </c:layout>
              <c:dLblPos val="ctr"/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0.31</c:v>
                </c:pt>
                <c:pt idx="1">
                  <c:v>0.73</c:v>
                </c:pt>
                <c:pt idx="2">
                  <c:v>0.69</c:v>
                </c:pt>
                <c:pt idx="3">
                  <c:v>0.73</c:v>
                </c:pt>
                <c:pt idx="4">
                  <c:v>0.69</c:v>
                </c:pt>
                <c:pt idx="5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B3-4E5E-BCCA-46F747A5E9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B3-4E5E-BCCA-46F747A5E9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tint val="98000"/>
                    <a:lumMod val="114000"/>
                  </a:schemeClr>
                </a:gs>
                <a:gs pos="100000">
                  <a:schemeClr val="accent3">
                    <a:tint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9B3-4E5E-BCCA-46F747A5E941}"/>
            </c:ext>
          </c:extLst>
        </c:ser>
        <c:dLbls>
          <c:showVal val="1"/>
        </c:dLbls>
        <c:overlap val="100"/>
        <c:axId val="91029504"/>
        <c:axId val="91031040"/>
      </c:barChart>
      <c:catAx>
        <c:axId val="910295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31040"/>
        <c:crosses val="autoZero"/>
        <c:auto val="1"/>
        <c:lblAlgn val="ctr"/>
        <c:lblOffset val="100"/>
      </c:catAx>
      <c:valAx>
        <c:axId val="91031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29504"/>
        <c:crosses val="autoZero"/>
        <c:crossBetween val="between"/>
      </c:valAx>
      <c:spPr>
        <a:solidFill>
          <a:schemeClr val="accent2">
            <a:lumMod val="60000"/>
            <a:lumOff val="40000"/>
            <a:alpha val="55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Test R2OF </a:t>
            </a:r>
            <a:r>
              <a:rPr lang="en-IN" dirty="0"/>
              <a:t>DIFFERENT MODELS</a:t>
            </a:r>
          </a:p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IN" dirty="0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5.4427084473569677E-2"/>
          <c:y val="0.13384170901420583"/>
          <c:w val="0.93198008265648979"/>
          <c:h val="0.44731587627427455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tint val="98000"/>
                    <a:lumMod val="114000"/>
                  </a:schemeClr>
                </a:gs>
                <a:gs pos="100000">
                  <a:schemeClr val="accent3">
                    <a:shade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dLbl>
              <c:idx val="0"/>
              <c:layout>
                <c:manualLayout>
                  <c:x val="0"/>
                  <c:y val="4.6332049853468095E-2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1853284274259291E-2"/>
                </c:manualLayout>
              </c:layout>
              <c:dLblPos val="ctr"/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0.3</c:v>
                </c:pt>
                <c:pt idx="1">
                  <c:v>0.7</c:v>
                </c:pt>
                <c:pt idx="2">
                  <c:v>0.7</c:v>
                </c:pt>
                <c:pt idx="3">
                  <c:v>0.74</c:v>
                </c:pt>
                <c:pt idx="4">
                  <c:v>0.71</c:v>
                </c:pt>
                <c:pt idx="5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B3-4E5E-BCCA-46F747A5E9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B3-4E5E-BCCA-46F747A5E9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tint val="98000"/>
                    <a:lumMod val="114000"/>
                  </a:schemeClr>
                </a:gs>
                <a:gs pos="100000">
                  <a:schemeClr val="accent3">
                    <a:tint val="65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6"/>
                <c:pt idx="0">
                  <c:v>linear Regression</c:v>
                </c:pt>
                <c:pt idx="1">
                  <c:v>KNNeighbors </c:v>
                </c:pt>
                <c:pt idx="2">
                  <c:v>Decision Tree </c:v>
                </c:pt>
                <c:pt idx="3">
                  <c:v>Random Forest </c:v>
                </c:pt>
                <c:pt idx="4">
                  <c:v>AdaBoost </c:v>
                </c:pt>
                <c:pt idx="5">
                  <c:v>Gradient Boosting 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9B3-4E5E-BCCA-46F747A5E941}"/>
            </c:ext>
          </c:extLst>
        </c:ser>
        <c:dLbls>
          <c:showVal val="1"/>
        </c:dLbls>
        <c:overlap val="100"/>
        <c:axId val="91082112"/>
        <c:axId val="91690112"/>
      </c:barChart>
      <c:catAx>
        <c:axId val="910821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90112"/>
        <c:crosses val="autoZero"/>
        <c:auto val="1"/>
        <c:lblAlgn val="ctr"/>
        <c:lblOffset val="100"/>
      </c:catAx>
      <c:valAx>
        <c:axId val="91690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82112"/>
        <c:crosses val="autoZero"/>
        <c:crossBetween val="between"/>
      </c:valAx>
      <c:spPr>
        <a:solidFill>
          <a:schemeClr val="accent2">
            <a:lumMod val="60000"/>
            <a:lumOff val="40000"/>
            <a:alpha val="55000"/>
          </a:schemeClr>
        </a:soli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EF03-1A28-49AD-88F3-751B43BB7BB1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256ACF9-9609-46E5-A6BA-E50A7829DC2E}">
      <dgm:prSet phldrT="[Text]"/>
      <dgm:spPr/>
      <dgm:t>
        <a:bodyPr/>
        <a:lstStyle/>
        <a:p>
          <a:r>
            <a:rPr lang="en-IN" dirty="0" smtClean="0"/>
            <a:t>Objective</a:t>
          </a:r>
          <a:endParaRPr lang="en-IN" dirty="0"/>
        </a:p>
      </dgm:t>
    </dgm:pt>
    <dgm:pt modelId="{42B6656C-3B5B-4E70-8B23-6351B9D4016F}" type="parTrans" cxnId="{C2D45B24-CC06-4B33-BDAE-4F41E6EF6524}">
      <dgm:prSet/>
      <dgm:spPr/>
      <dgm:t>
        <a:bodyPr/>
        <a:lstStyle/>
        <a:p>
          <a:endParaRPr lang="en-IN"/>
        </a:p>
      </dgm:t>
    </dgm:pt>
    <dgm:pt modelId="{865D24A4-DECE-4082-B7D4-7398BB605D2B}" type="sibTrans" cxnId="{C2D45B24-CC06-4B33-BDAE-4F41E6EF6524}">
      <dgm:prSet/>
      <dgm:spPr/>
      <dgm:t>
        <a:bodyPr/>
        <a:lstStyle/>
        <a:p>
          <a:endParaRPr lang="en-IN"/>
        </a:p>
      </dgm:t>
    </dgm:pt>
    <dgm:pt modelId="{9B953D78-7965-4F8C-ADCA-9EAF143F5D66}">
      <dgm:prSet phldrT="[Text]"/>
      <dgm:spPr/>
      <dgm:t>
        <a:bodyPr/>
        <a:lstStyle/>
        <a:p>
          <a:r>
            <a:rPr lang="en-US" dirty="0" smtClean="0"/>
            <a:t>Understanding the data</a:t>
          </a:r>
        </a:p>
      </dgm:t>
    </dgm:pt>
    <dgm:pt modelId="{35399AB0-88A7-4469-9BEC-BAA7556B4E61}" type="parTrans" cxnId="{C8298193-87AC-49C8-A168-87F29B746E80}">
      <dgm:prSet/>
      <dgm:spPr/>
      <dgm:t>
        <a:bodyPr/>
        <a:lstStyle/>
        <a:p>
          <a:endParaRPr lang="en-IN"/>
        </a:p>
      </dgm:t>
    </dgm:pt>
    <dgm:pt modelId="{49382912-8133-42AC-8B98-0A76348113C2}" type="sibTrans" cxnId="{C8298193-87AC-49C8-A168-87F29B746E80}">
      <dgm:prSet/>
      <dgm:spPr/>
      <dgm:t>
        <a:bodyPr/>
        <a:lstStyle/>
        <a:p>
          <a:endParaRPr lang="en-IN"/>
        </a:p>
      </dgm:t>
    </dgm:pt>
    <dgm:pt modelId="{379008E5-7616-41D8-A9BC-8212BB01AD19}">
      <dgm:prSet phldrT="[Text]"/>
      <dgm:spPr/>
      <dgm:t>
        <a:bodyPr/>
        <a:lstStyle/>
        <a:p>
          <a:r>
            <a:rPr lang="en-US" dirty="0"/>
            <a:t>Process followed in the project</a:t>
          </a:r>
          <a:endParaRPr lang="en-IN" dirty="0"/>
        </a:p>
      </dgm:t>
    </dgm:pt>
    <dgm:pt modelId="{1366DB2C-411A-4A3F-8F4E-05C4C069F408}" type="parTrans" cxnId="{8E81A523-9163-4DB6-A4A8-FF8F11D52829}">
      <dgm:prSet/>
      <dgm:spPr/>
      <dgm:t>
        <a:bodyPr/>
        <a:lstStyle/>
        <a:p>
          <a:endParaRPr lang="en-IN"/>
        </a:p>
      </dgm:t>
    </dgm:pt>
    <dgm:pt modelId="{089DF1A8-EA94-4F5E-8771-8314170C8FA2}" type="sibTrans" cxnId="{8E81A523-9163-4DB6-A4A8-FF8F11D52829}">
      <dgm:prSet/>
      <dgm:spPr/>
      <dgm:t>
        <a:bodyPr/>
        <a:lstStyle/>
        <a:p>
          <a:endParaRPr lang="en-IN"/>
        </a:p>
      </dgm:t>
    </dgm:pt>
    <dgm:pt modelId="{2586A489-AB2E-404E-805D-B9C75B27EE26}" type="pres">
      <dgm:prSet presAssocID="{FB8BEF03-1A28-49AD-88F3-751B43BB7B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48EA7-ABEB-416C-91F8-7B9DBC3211FB}" type="pres">
      <dgm:prSet presAssocID="{A256ACF9-9609-46E5-A6BA-E50A7829DC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9D9BA-A70D-4135-8A7E-0C8AA8F5EBD4}" type="pres">
      <dgm:prSet presAssocID="{865D24A4-DECE-4082-B7D4-7398BB605D2B}" presName="parTxOnlySpace" presStyleCnt="0"/>
      <dgm:spPr/>
      <dgm:t>
        <a:bodyPr/>
        <a:lstStyle/>
        <a:p>
          <a:endParaRPr lang="en-US"/>
        </a:p>
      </dgm:t>
    </dgm:pt>
    <dgm:pt modelId="{89279516-6D53-4ABA-9CAF-DA91549CA9FF}" type="pres">
      <dgm:prSet presAssocID="{9B953D78-7965-4F8C-ADCA-9EAF143F5D6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A1B1E-1A00-4D0E-A9E7-A6C894522E12}" type="pres">
      <dgm:prSet presAssocID="{49382912-8133-42AC-8B98-0A76348113C2}" presName="parTxOnlySpace" presStyleCnt="0"/>
      <dgm:spPr/>
      <dgm:t>
        <a:bodyPr/>
        <a:lstStyle/>
        <a:p>
          <a:endParaRPr lang="en-US"/>
        </a:p>
      </dgm:t>
    </dgm:pt>
    <dgm:pt modelId="{23AAAE21-393B-441B-A09A-CBE4E63FA77D}" type="pres">
      <dgm:prSet presAssocID="{379008E5-7616-41D8-A9BC-8212BB01AD1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98193-87AC-49C8-A168-87F29B746E80}" srcId="{FB8BEF03-1A28-49AD-88F3-751B43BB7BB1}" destId="{9B953D78-7965-4F8C-ADCA-9EAF143F5D66}" srcOrd="1" destOrd="0" parTransId="{35399AB0-88A7-4469-9BEC-BAA7556B4E61}" sibTransId="{49382912-8133-42AC-8B98-0A76348113C2}"/>
    <dgm:cxn modelId="{F230A485-6228-4F55-8C63-603194BD2E79}" type="presOf" srcId="{9B953D78-7965-4F8C-ADCA-9EAF143F5D66}" destId="{89279516-6D53-4ABA-9CAF-DA91549CA9FF}" srcOrd="0" destOrd="0" presId="urn:microsoft.com/office/officeart/2005/8/layout/chevron1"/>
    <dgm:cxn modelId="{C2D45B24-CC06-4B33-BDAE-4F41E6EF6524}" srcId="{FB8BEF03-1A28-49AD-88F3-751B43BB7BB1}" destId="{A256ACF9-9609-46E5-A6BA-E50A7829DC2E}" srcOrd="0" destOrd="0" parTransId="{42B6656C-3B5B-4E70-8B23-6351B9D4016F}" sibTransId="{865D24A4-DECE-4082-B7D4-7398BB605D2B}"/>
    <dgm:cxn modelId="{8E81A523-9163-4DB6-A4A8-FF8F11D52829}" srcId="{FB8BEF03-1A28-49AD-88F3-751B43BB7BB1}" destId="{379008E5-7616-41D8-A9BC-8212BB01AD19}" srcOrd="2" destOrd="0" parTransId="{1366DB2C-411A-4A3F-8F4E-05C4C069F408}" sibTransId="{089DF1A8-EA94-4F5E-8771-8314170C8FA2}"/>
    <dgm:cxn modelId="{19203CF2-6C26-4951-89B3-F52C30C9AC7A}" type="presOf" srcId="{FB8BEF03-1A28-49AD-88F3-751B43BB7BB1}" destId="{2586A489-AB2E-404E-805D-B9C75B27EE26}" srcOrd="0" destOrd="0" presId="urn:microsoft.com/office/officeart/2005/8/layout/chevron1"/>
    <dgm:cxn modelId="{9204B70A-9256-41E0-A6FA-54F498EECE22}" type="presOf" srcId="{A256ACF9-9609-46E5-A6BA-E50A7829DC2E}" destId="{FD748EA7-ABEB-416C-91F8-7B9DBC3211FB}" srcOrd="0" destOrd="0" presId="urn:microsoft.com/office/officeart/2005/8/layout/chevron1"/>
    <dgm:cxn modelId="{6AAA55DC-2C0D-4C5B-9D4C-0730F187F124}" type="presOf" srcId="{379008E5-7616-41D8-A9BC-8212BB01AD19}" destId="{23AAAE21-393B-441B-A09A-CBE4E63FA77D}" srcOrd="0" destOrd="0" presId="urn:microsoft.com/office/officeart/2005/8/layout/chevron1"/>
    <dgm:cxn modelId="{1803B50E-0BA3-4341-AD59-D7F109231492}" type="presParOf" srcId="{2586A489-AB2E-404E-805D-B9C75B27EE26}" destId="{FD748EA7-ABEB-416C-91F8-7B9DBC3211FB}" srcOrd="0" destOrd="0" presId="urn:microsoft.com/office/officeart/2005/8/layout/chevron1"/>
    <dgm:cxn modelId="{B5277F22-0FD1-49B7-BE2C-6DDD21B57791}" type="presParOf" srcId="{2586A489-AB2E-404E-805D-B9C75B27EE26}" destId="{B509D9BA-A70D-4135-8A7E-0C8AA8F5EBD4}" srcOrd="1" destOrd="0" presId="urn:microsoft.com/office/officeart/2005/8/layout/chevron1"/>
    <dgm:cxn modelId="{C959A53E-9BB9-41D3-90DA-63D7D841BC13}" type="presParOf" srcId="{2586A489-AB2E-404E-805D-B9C75B27EE26}" destId="{89279516-6D53-4ABA-9CAF-DA91549CA9FF}" srcOrd="2" destOrd="0" presId="urn:microsoft.com/office/officeart/2005/8/layout/chevron1"/>
    <dgm:cxn modelId="{05EE2EAF-1D9F-45AB-81E1-842416EF403E}" type="presParOf" srcId="{2586A489-AB2E-404E-805D-B9C75B27EE26}" destId="{45CA1B1E-1A00-4D0E-A9E7-A6C894522E12}" srcOrd="3" destOrd="0" presId="urn:microsoft.com/office/officeart/2005/8/layout/chevron1"/>
    <dgm:cxn modelId="{72E76213-9738-40A5-B733-315E64D767EA}" type="presParOf" srcId="{2586A489-AB2E-404E-805D-B9C75B27EE26}" destId="{23AAAE21-393B-441B-A09A-CBE4E63FA77D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BBA8C-0C39-4340-BA62-A78B4078003C}" type="doc">
      <dgm:prSet loTypeId="urn:microsoft.com/office/officeart/2005/8/layout/chevron1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51401CB-0663-44EF-945B-B9186BC39A3C}">
      <dgm:prSet phldrT="[Text]"/>
      <dgm:spPr/>
      <dgm:t>
        <a:bodyPr/>
        <a:lstStyle/>
        <a:p>
          <a:r>
            <a:rPr lang="en-US" dirty="0"/>
            <a:t>Illustration of some plots</a:t>
          </a:r>
          <a:endParaRPr lang="en-IN" dirty="0"/>
        </a:p>
      </dgm:t>
    </dgm:pt>
    <dgm:pt modelId="{A7F48A74-81F6-4D88-ACBE-692A10F34C14}" type="parTrans" cxnId="{3598F844-1FEF-4476-B3D8-5C37C7747594}">
      <dgm:prSet/>
      <dgm:spPr/>
      <dgm:t>
        <a:bodyPr/>
        <a:lstStyle/>
        <a:p>
          <a:endParaRPr lang="en-IN"/>
        </a:p>
      </dgm:t>
    </dgm:pt>
    <dgm:pt modelId="{ABD6BF46-A979-4B2E-8479-285A4FB0F6D6}" type="sibTrans" cxnId="{3598F844-1FEF-4476-B3D8-5C37C7747594}">
      <dgm:prSet/>
      <dgm:spPr/>
      <dgm:t>
        <a:bodyPr/>
        <a:lstStyle/>
        <a:p>
          <a:endParaRPr lang="en-IN"/>
        </a:p>
      </dgm:t>
    </dgm:pt>
    <dgm:pt modelId="{347C16CD-245B-429C-B0C3-AA92EB7C2EFA}">
      <dgm:prSet phldrT="[Text]"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FB6A412A-7137-4F0F-A15A-484D1C01550F}" type="parTrans" cxnId="{3B1E2635-6527-429D-82A5-F23EBD54B8F4}">
      <dgm:prSet/>
      <dgm:spPr/>
      <dgm:t>
        <a:bodyPr/>
        <a:lstStyle/>
        <a:p>
          <a:endParaRPr lang="en-IN"/>
        </a:p>
      </dgm:t>
    </dgm:pt>
    <dgm:pt modelId="{82A01773-8F78-4EB0-9960-00151BC3CCE3}" type="sibTrans" cxnId="{3B1E2635-6527-429D-82A5-F23EBD54B8F4}">
      <dgm:prSet/>
      <dgm:spPr/>
      <dgm:t>
        <a:bodyPr/>
        <a:lstStyle/>
        <a:p>
          <a:endParaRPr lang="en-IN"/>
        </a:p>
      </dgm:t>
    </dgm:pt>
    <dgm:pt modelId="{DFAAFC79-5407-4DA0-B000-73D6BAFC2024}">
      <dgm:prSet phldrT="[Text]"/>
      <dgm:spPr/>
      <dgm:t>
        <a:bodyPr/>
        <a:lstStyle/>
        <a:p>
          <a:r>
            <a:rPr lang="en-US" dirty="0"/>
            <a:t>Result Table </a:t>
          </a:r>
          <a:endParaRPr lang="en-IN" dirty="0"/>
        </a:p>
      </dgm:t>
    </dgm:pt>
    <dgm:pt modelId="{9D31479A-AEB6-4E29-A9CC-2B0D783B189C}" type="sibTrans" cxnId="{70BE85BF-7DA6-4173-BA61-95CC2EB794F6}">
      <dgm:prSet/>
      <dgm:spPr/>
      <dgm:t>
        <a:bodyPr/>
        <a:lstStyle/>
        <a:p>
          <a:endParaRPr lang="en-IN"/>
        </a:p>
      </dgm:t>
    </dgm:pt>
    <dgm:pt modelId="{55124614-D8B4-468E-9E4D-4099B5AE6DDE}" type="parTrans" cxnId="{70BE85BF-7DA6-4173-BA61-95CC2EB794F6}">
      <dgm:prSet/>
      <dgm:spPr/>
      <dgm:t>
        <a:bodyPr/>
        <a:lstStyle/>
        <a:p>
          <a:endParaRPr lang="en-IN"/>
        </a:p>
      </dgm:t>
    </dgm:pt>
    <dgm:pt modelId="{813DDE4F-343B-4BFD-987D-9F305AFE394D}" type="pres">
      <dgm:prSet presAssocID="{60CBBA8C-0C39-4340-BA62-A78B407800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9F18DC-84F0-4299-A9B6-EC48C25B99F7}" type="pres">
      <dgm:prSet presAssocID="{F51401CB-0663-44EF-945B-B9186BC39A3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22BC-7E88-44A9-8446-D538F4BADB56}" type="pres">
      <dgm:prSet presAssocID="{ABD6BF46-A979-4B2E-8479-285A4FB0F6D6}" presName="parTxOnlySpace" presStyleCnt="0"/>
      <dgm:spPr/>
      <dgm:t>
        <a:bodyPr/>
        <a:lstStyle/>
        <a:p>
          <a:endParaRPr lang="en-US"/>
        </a:p>
      </dgm:t>
    </dgm:pt>
    <dgm:pt modelId="{52ACEE90-5DA1-4BA3-83DD-F056BF2DD056}" type="pres">
      <dgm:prSet presAssocID="{DFAAFC79-5407-4DA0-B000-73D6BAFC202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068A1-C647-44E7-9509-177FA71D1BB4}" type="pres">
      <dgm:prSet presAssocID="{9D31479A-AEB6-4E29-A9CC-2B0D783B189C}" presName="parTxOnlySpace" presStyleCnt="0"/>
      <dgm:spPr/>
      <dgm:t>
        <a:bodyPr/>
        <a:lstStyle/>
        <a:p>
          <a:endParaRPr lang="en-US"/>
        </a:p>
      </dgm:t>
    </dgm:pt>
    <dgm:pt modelId="{D89A0D9D-20C8-4AD6-9B19-7FF309669020}" type="pres">
      <dgm:prSet presAssocID="{347C16CD-245B-429C-B0C3-AA92EB7C2E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8F844-1FEF-4476-B3D8-5C37C7747594}" srcId="{60CBBA8C-0C39-4340-BA62-A78B4078003C}" destId="{F51401CB-0663-44EF-945B-B9186BC39A3C}" srcOrd="0" destOrd="0" parTransId="{A7F48A74-81F6-4D88-ACBE-692A10F34C14}" sibTransId="{ABD6BF46-A979-4B2E-8479-285A4FB0F6D6}"/>
    <dgm:cxn modelId="{B06CDA88-BF24-4036-BA22-22E424A5A911}" type="presOf" srcId="{347C16CD-245B-429C-B0C3-AA92EB7C2EFA}" destId="{D89A0D9D-20C8-4AD6-9B19-7FF309669020}" srcOrd="0" destOrd="0" presId="urn:microsoft.com/office/officeart/2005/8/layout/chevron1"/>
    <dgm:cxn modelId="{3B1E2635-6527-429D-82A5-F23EBD54B8F4}" srcId="{60CBBA8C-0C39-4340-BA62-A78B4078003C}" destId="{347C16CD-245B-429C-B0C3-AA92EB7C2EFA}" srcOrd="2" destOrd="0" parTransId="{FB6A412A-7137-4F0F-A15A-484D1C01550F}" sibTransId="{82A01773-8F78-4EB0-9960-00151BC3CCE3}"/>
    <dgm:cxn modelId="{318A6DB0-49D2-4959-9E6D-F4AE2774CE18}" type="presOf" srcId="{DFAAFC79-5407-4DA0-B000-73D6BAFC2024}" destId="{52ACEE90-5DA1-4BA3-83DD-F056BF2DD056}" srcOrd="0" destOrd="0" presId="urn:microsoft.com/office/officeart/2005/8/layout/chevron1"/>
    <dgm:cxn modelId="{70BE85BF-7DA6-4173-BA61-95CC2EB794F6}" srcId="{60CBBA8C-0C39-4340-BA62-A78B4078003C}" destId="{DFAAFC79-5407-4DA0-B000-73D6BAFC2024}" srcOrd="1" destOrd="0" parTransId="{55124614-D8B4-468E-9E4D-4099B5AE6DDE}" sibTransId="{9D31479A-AEB6-4E29-A9CC-2B0D783B189C}"/>
    <dgm:cxn modelId="{2C33DF12-5CFF-490F-B36A-AE0FB5106F71}" type="presOf" srcId="{60CBBA8C-0C39-4340-BA62-A78B4078003C}" destId="{813DDE4F-343B-4BFD-987D-9F305AFE394D}" srcOrd="0" destOrd="0" presId="urn:microsoft.com/office/officeart/2005/8/layout/chevron1"/>
    <dgm:cxn modelId="{868CCE9D-882D-4CC7-9C5C-23A12A5FF1A4}" type="presOf" srcId="{F51401CB-0663-44EF-945B-B9186BC39A3C}" destId="{3A9F18DC-84F0-4299-A9B6-EC48C25B99F7}" srcOrd="0" destOrd="0" presId="urn:microsoft.com/office/officeart/2005/8/layout/chevron1"/>
    <dgm:cxn modelId="{6F1F0F9B-632B-4801-A830-C125B696CB67}" type="presParOf" srcId="{813DDE4F-343B-4BFD-987D-9F305AFE394D}" destId="{3A9F18DC-84F0-4299-A9B6-EC48C25B99F7}" srcOrd="0" destOrd="0" presId="urn:microsoft.com/office/officeart/2005/8/layout/chevron1"/>
    <dgm:cxn modelId="{68AB47C5-5908-4905-AC4B-9EDE15F05363}" type="presParOf" srcId="{813DDE4F-343B-4BFD-987D-9F305AFE394D}" destId="{842922BC-7E88-44A9-8446-D538F4BADB56}" srcOrd="1" destOrd="0" presId="urn:microsoft.com/office/officeart/2005/8/layout/chevron1"/>
    <dgm:cxn modelId="{5B895F8D-01CC-493F-BA71-40095AD8F8AA}" type="presParOf" srcId="{813DDE4F-343B-4BFD-987D-9F305AFE394D}" destId="{52ACEE90-5DA1-4BA3-83DD-F056BF2DD056}" srcOrd="2" destOrd="0" presId="urn:microsoft.com/office/officeart/2005/8/layout/chevron1"/>
    <dgm:cxn modelId="{F8E789C8-E874-4C84-9FB6-A84DBB4ADA9F}" type="presParOf" srcId="{813DDE4F-343B-4BFD-987D-9F305AFE394D}" destId="{512068A1-C647-44E7-9509-177FA71D1BB4}" srcOrd="3" destOrd="0" presId="urn:microsoft.com/office/officeart/2005/8/layout/chevron1"/>
    <dgm:cxn modelId="{6D747271-4E4D-4B15-9B0B-EA66B301D751}" type="presParOf" srcId="{813DDE4F-343B-4BFD-987D-9F305AFE394D}" destId="{D89A0D9D-20C8-4AD6-9B19-7FF309669020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5AB2A-0F47-4F27-9A13-CE3A60C5B6BC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D2CFFE-86EB-46B6-8F2F-19E23E5B8B0E}">
      <dgm:prSet phldrT="[Text]"/>
      <dgm:spPr/>
      <dgm:t>
        <a:bodyPr/>
        <a:lstStyle/>
        <a:p>
          <a:r>
            <a:rPr lang="en-US" dirty="0" smtClean="0"/>
            <a:t>Variables </a:t>
          </a:r>
          <a:endParaRPr lang="en-US" dirty="0"/>
        </a:p>
      </dgm:t>
    </dgm:pt>
    <dgm:pt modelId="{E4F5D379-C041-4050-B538-1A0D07614549}" type="parTrans" cxnId="{741A367D-8FEF-49E5-AC77-A55C7542B8F4}">
      <dgm:prSet/>
      <dgm:spPr/>
      <dgm:t>
        <a:bodyPr/>
        <a:lstStyle/>
        <a:p>
          <a:endParaRPr lang="en-US"/>
        </a:p>
      </dgm:t>
    </dgm:pt>
    <dgm:pt modelId="{50DA5F5D-4CA2-40AD-8C42-A10061850945}" type="sibTrans" cxnId="{741A367D-8FEF-49E5-AC77-A55C7542B8F4}">
      <dgm:prSet/>
      <dgm:spPr/>
      <dgm:t>
        <a:bodyPr/>
        <a:lstStyle/>
        <a:p>
          <a:endParaRPr lang="en-US"/>
        </a:p>
      </dgm:t>
    </dgm:pt>
    <dgm:pt modelId="{9E4C128E-52E1-4EC0-BBE1-22A94F4B9414}">
      <dgm:prSet phldrT="[Text]"/>
      <dgm:spPr/>
      <dgm:t>
        <a:bodyPr/>
        <a:lstStyle/>
        <a:p>
          <a:r>
            <a:rPr lang="en-US" dirty="0" smtClean="0"/>
            <a:t>Continuous</a:t>
          </a:r>
          <a:endParaRPr lang="en-US" dirty="0"/>
        </a:p>
      </dgm:t>
    </dgm:pt>
    <dgm:pt modelId="{06F79E39-3E92-492F-9F45-8F1A50A4A354}" type="parTrans" cxnId="{C96228C2-C339-47D1-9654-117505DFA261}">
      <dgm:prSet/>
      <dgm:spPr/>
      <dgm:t>
        <a:bodyPr/>
        <a:lstStyle/>
        <a:p>
          <a:endParaRPr lang="en-US"/>
        </a:p>
      </dgm:t>
    </dgm:pt>
    <dgm:pt modelId="{1A287CFB-B190-4C6D-A619-B3214DF497E8}" type="sibTrans" cxnId="{C96228C2-C339-47D1-9654-117505DFA261}">
      <dgm:prSet/>
      <dgm:spPr/>
      <dgm:t>
        <a:bodyPr/>
        <a:lstStyle/>
        <a:p>
          <a:endParaRPr lang="en-US"/>
        </a:p>
      </dgm:t>
    </dgm:pt>
    <dgm:pt modelId="{D970D4F3-4331-484C-BFA0-B04E8963E022}">
      <dgm:prSet phldrT="[Text]" custT="1"/>
      <dgm:spPr/>
      <dgm:t>
        <a:bodyPr/>
        <a:lstStyle/>
        <a:p>
          <a:pPr algn="l"/>
          <a:r>
            <a:rPr lang="en-US" sz="1400" dirty="0" smtClean="0"/>
            <a:t>-Item_Weight</a:t>
          </a:r>
        </a:p>
        <a:p>
          <a:pPr algn="l"/>
          <a:r>
            <a:rPr lang="en-US" sz="1400" dirty="0" smtClean="0"/>
            <a:t>-Item_Visibility</a:t>
          </a:r>
        </a:p>
        <a:p>
          <a:pPr algn="l"/>
          <a:r>
            <a:rPr lang="en-US" sz="1400" dirty="0" smtClean="0"/>
            <a:t>- Item_MRP</a:t>
          </a:r>
        </a:p>
        <a:p>
          <a:pPr algn="l"/>
          <a:r>
            <a:rPr lang="en-US" sz="1400" dirty="0" smtClean="0"/>
            <a:t>- </a:t>
          </a:r>
          <a:r>
            <a:rPr lang="en-US" sz="1200" dirty="0" smtClean="0"/>
            <a:t>Outlet_Establishment_Year</a:t>
          </a:r>
        </a:p>
        <a:p>
          <a:pPr algn="l"/>
          <a:r>
            <a:rPr lang="en-US" sz="1200" dirty="0" smtClean="0"/>
            <a:t>- Item_Outlet_Sales</a:t>
          </a:r>
        </a:p>
        <a:p>
          <a:pPr algn="l"/>
          <a:r>
            <a:rPr lang="en-US" sz="1200" dirty="0" smtClean="0"/>
            <a:t>(</a:t>
          </a:r>
          <a:r>
            <a:rPr lang="en-US" sz="1200" b="1" dirty="0" smtClean="0">
              <a:solidFill>
                <a:srgbClr val="FF0000"/>
              </a:solidFill>
            </a:rPr>
            <a:t>Target variable</a:t>
          </a:r>
          <a:r>
            <a:rPr lang="en-US" sz="1200" dirty="0" smtClean="0"/>
            <a:t>)</a:t>
          </a:r>
        </a:p>
        <a:p>
          <a:pPr algn="l"/>
          <a:endParaRPr lang="en-US" sz="1400" dirty="0"/>
        </a:p>
      </dgm:t>
    </dgm:pt>
    <dgm:pt modelId="{2183E375-9AC7-4119-A9DE-1176B6FA9FF8}" type="parTrans" cxnId="{A751EF96-FD8C-4309-872B-F35AA1F512C1}">
      <dgm:prSet/>
      <dgm:spPr/>
      <dgm:t>
        <a:bodyPr/>
        <a:lstStyle/>
        <a:p>
          <a:endParaRPr lang="en-US"/>
        </a:p>
      </dgm:t>
    </dgm:pt>
    <dgm:pt modelId="{91B7FF09-6812-4FC4-8B64-738DCC3821B6}" type="sibTrans" cxnId="{A751EF96-FD8C-4309-872B-F35AA1F512C1}">
      <dgm:prSet/>
      <dgm:spPr/>
      <dgm:t>
        <a:bodyPr/>
        <a:lstStyle/>
        <a:p>
          <a:endParaRPr lang="en-US"/>
        </a:p>
      </dgm:t>
    </dgm:pt>
    <dgm:pt modelId="{6CE1E9B0-7A5D-4C4B-9696-78BE982AD188}">
      <dgm:prSet phldrT="[Text]"/>
      <dgm:spPr/>
      <dgm:t>
        <a:bodyPr/>
        <a:lstStyle/>
        <a:p>
          <a:r>
            <a:rPr lang="en-US" dirty="0" smtClean="0"/>
            <a:t>Categorical</a:t>
          </a:r>
          <a:endParaRPr lang="en-US" dirty="0"/>
        </a:p>
      </dgm:t>
    </dgm:pt>
    <dgm:pt modelId="{00E2D5A1-F4D8-45DE-A777-C4E736FD2EE9}" type="parTrans" cxnId="{22B0D982-4C30-4B8D-8F72-711133FB5491}">
      <dgm:prSet/>
      <dgm:spPr/>
      <dgm:t>
        <a:bodyPr/>
        <a:lstStyle/>
        <a:p>
          <a:endParaRPr lang="en-US"/>
        </a:p>
      </dgm:t>
    </dgm:pt>
    <dgm:pt modelId="{B3FFECA9-7C27-43E4-9725-6F3A88BFCBAE}" type="sibTrans" cxnId="{22B0D982-4C30-4B8D-8F72-711133FB5491}">
      <dgm:prSet/>
      <dgm:spPr/>
      <dgm:t>
        <a:bodyPr/>
        <a:lstStyle/>
        <a:p>
          <a:endParaRPr lang="en-US"/>
        </a:p>
      </dgm:t>
    </dgm:pt>
    <dgm:pt modelId="{D789FF40-17A2-457C-856F-3EE41B4E6CA2}">
      <dgm:prSet phldrT="[Text]" custT="1"/>
      <dgm:spPr/>
      <dgm:t>
        <a:bodyPr/>
        <a:lstStyle/>
        <a:p>
          <a:pPr algn="l"/>
          <a:r>
            <a:rPr lang="en-US" sz="1200" b="1" i="1" dirty="0" smtClean="0">
              <a:effectLst/>
            </a:rPr>
            <a:t>-Item_Identifier</a:t>
          </a:r>
        </a:p>
        <a:p>
          <a:pPr algn="l"/>
          <a:r>
            <a:rPr lang="en-US" sz="1200" b="1" i="1" dirty="0" smtClean="0">
              <a:effectLst/>
            </a:rPr>
            <a:t>-Item_Fat_Content</a:t>
          </a:r>
        </a:p>
        <a:p>
          <a:pPr algn="l"/>
          <a:r>
            <a:rPr lang="en-US" sz="1200" b="1" i="1" dirty="0" smtClean="0">
              <a:effectLst/>
            </a:rPr>
            <a:t>-Item_Type</a:t>
          </a:r>
        </a:p>
        <a:p>
          <a:pPr algn="l"/>
          <a:r>
            <a:rPr lang="en-US" sz="1200" b="1" i="1" dirty="0" smtClean="0">
              <a:effectLst/>
            </a:rPr>
            <a:t>-Outlet_Identifier</a:t>
          </a:r>
        </a:p>
        <a:p>
          <a:pPr algn="l"/>
          <a:r>
            <a:rPr lang="en-US" sz="1200" b="1" i="1" dirty="0" smtClean="0">
              <a:effectLst/>
            </a:rPr>
            <a:t>-Outlet_Size</a:t>
          </a:r>
        </a:p>
        <a:p>
          <a:pPr algn="l"/>
          <a:r>
            <a:rPr lang="en-US" sz="1200" b="1" i="1" dirty="0" smtClean="0">
              <a:effectLst/>
            </a:rPr>
            <a:t>-Outlet_Location_Type</a:t>
          </a:r>
        </a:p>
        <a:p>
          <a:pPr algn="l"/>
          <a:r>
            <a:rPr lang="en-US" sz="1200" b="1" i="1" dirty="0" smtClean="0">
              <a:effectLst/>
            </a:rPr>
            <a:t>-Outlet_Type</a:t>
          </a:r>
        </a:p>
        <a:p>
          <a:pPr algn="l"/>
          <a:endParaRPr lang="en-US" sz="1200" dirty="0"/>
        </a:p>
      </dgm:t>
    </dgm:pt>
    <dgm:pt modelId="{242FF705-454D-4BC8-AC1F-D46C6DC53DB7}" type="parTrans" cxnId="{72483605-7441-4876-AB40-2B1EC56F008A}">
      <dgm:prSet/>
      <dgm:spPr/>
      <dgm:t>
        <a:bodyPr/>
        <a:lstStyle/>
        <a:p>
          <a:endParaRPr lang="en-US"/>
        </a:p>
      </dgm:t>
    </dgm:pt>
    <dgm:pt modelId="{58C19A58-B108-44A9-A424-7C5E018CDC42}" type="sibTrans" cxnId="{72483605-7441-4876-AB40-2B1EC56F008A}">
      <dgm:prSet/>
      <dgm:spPr/>
      <dgm:t>
        <a:bodyPr/>
        <a:lstStyle/>
        <a:p>
          <a:endParaRPr lang="en-US"/>
        </a:p>
      </dgm:t>
    </dgm:pt>
    <dgm:pt modelId="{3A91293A-8D7F-4C3B-A9DB-581D89B90B57}" type="pres">
      <dgm:prSet presAssocID="{C655AB2A-0F47-4F27-9A13-CE3A60C5B6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93C61A-6188-4160-B0C4-73F86F51AB65}" type="pres">
      <dgm:prSet presAssocID="{02D2CFFE-86EB-46B6-8F2F-19E23E5B8B0E}" presName="root1" presStyleCnt="0"/>
      <dgm:spPr/>
    </dgm:pt>
    <dgm:pt modelId="{35162A40-6993-430F-AE12-7DA6A264D632}" type="pres">
      <dgm:prSet presAssocID="{02D2CFFE-86EB-46B6-8F2F-19E23E5B8B0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D66F-C0CD-48EB-AD45-EE600EDCB981}" type="pres">
      <dgm:prSet presAssocID="{02D2CFFE-86EB-46B6-8F2F-19E23E5B8B0E}" presName="level2hierChild" presStyleCnt="0"/>
      <dgm:spPr/>
    </dgm:pt>
    <dgm:pt modelId="{3E2A0B13-4960-4C28-BD5D-2BA2CC88C47E}" type="pres">
      <dgm:prSet presAssocID="{06F79E39-3E92-492F-9F45-8F1A50A4A35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C0C8321-1B8F-46D0-A993-C8FD5325A29C}" type="pres">
      <dgm:prSet presAssocID="{06F79E39-3E92-492F-9F45-8F1A50A4A35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0E7B70-3630-4B99-A938-7467978ECB88}" type="pres">
      <dgm:prSet presAssocID="{9E4C128E-52E1-4EC0-BBE1-22A94F4B9414}" presName="root2" presStyleCnt="0"/>
      <dgm:spPr/>
    </dgm:pt>
    <dgm:pt modelId="{4878510F-1EE4-44A3-B815-FA5C8C4D2D2B}" type="pres">
      <dgm:prSet presAssocID="{9E4C128E-52E1-4EC0-BBE1-22A94F4B9414}" presName="LevelTwoTextNode" presStyleLbl="node2" presStyleIdx="0" presStyleCnt="2" custScaleY="676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F04D7-4184-46DB-BB67-481FE321A545}" type="pres">
      <dgm:prSet presAssocID="{9E4C128E-52E1-4EC0-BBE1-22A94F4B9414}" presName="level3hierChild" presStyleCnt="0"/>
      <dgm:spPr/>
    </dgm:pt>
    <dgm:pt modelId="{65C22024-28F9-4A8C-9B0A-BF6103020F98}" type="pres">
      <dgm:prSet presAssocID="{2183E375-9AC7-4119-A9DE-1176B6FA9FF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E9B8ECF-ABD0-4D0C-96F4-6A3A7084AE81}" type="pres">
      <dgm:prSet presAssocID="{2183E375-9AC7-4119-A9DE-1176B6FA9FF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9D435331-B553-424C-B506-B6394717FEE9}" type="pres">
      <dgm:prSet presAssocID="{D970D4F3-4331-484C-BFA0-B04E8963E022}" presName="root2" presStyleCnt="0"/>
      <dgm:spPr/>
    </dgm:pt>
    <dgm:pt modelId="{DC940EB5-DF6C-430A-8DDD-962E0E9DFE70}" type="pres">
      <dgm:prSet presAssocID="{D970D4F3-4331-484C-BFA0-B04E8963E022}" presName="LevelTwoTextNode" presStyleLbl="node3" presStyleIdx="0" presStyleCnt="2" custScaleY="1609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F9461-976F-4584-8F38-7D48ABB499B6}" type="pres">
      <dgm:prSet presAssocID="{D970D4F3-4331-484C-BFA0-B04E8963E022}" presName="level3hierChild" presStyleCnt="0"/>
      <dgm:spPr/>
    </dgm:pt>
    <dgm:pt modelId="{E7EDF07D-E9B7-4DAF-9009-A0D184191D01}" type="pres">
      <dgm:prSet presAssocID="{00E2D5A1-F4D8-45DE-A777-C4E736FD2EE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14969B4-0BA0-4940-82DB-8544DF0CF8BF}" type="pres">
      <dgm:prSet presAssocID="{00E2D5A1-F4D8-45DE-A777-C4E736FD2EE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A164311-0535-4A70-B830-2F4FDE911174}" type="pres">
      <dgm:prSet presAssocID="{6CE1E9B0-7A5D-4C4B-9696-78BE982AD188}" presName="root2" presStyleCnt="0"/>
      <dgm:spPr/>
    </dgm:pt>
    <dgm:pt modelId="{67FEEE63-DD8B-474B-85FE-7764F1646724}" type="pres">
      <dgm:prSet presAssocID="{6CE1E9B0-7A5D-4C4B-9696-78BE982AD188}" presName="LevelTwoTextNode" presStyleLbl="node2" presStyleIdx="1" presStyleCnt="2" custScaleY="71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03C015-EEE7-423C-94FD-4837FCD0F662}" type="pres">
      <dgm:prSet presAssocID="{6CE1E9B0-7A5D-4C4B-9696-78BE982AD188}" presName="level3hierChild" presStyleCnt="0"/>
      <dgm:spPr/>
    </dgm:pt>
    <dgm:pt modelId="{81767FCC-D55C-41FE-9898-3906C637A76C}" type="pres">
      <dgm:prSet presAssocID="{242FF705-454D-4BC8-AC1F-D46C6DC53DB7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DC5E88FC-BA1F-4D1E-B923-63AD9496B047}" type="pres">
      <dgm:prSet presAssocID="{242FF705-454D-4BC8-AC1F-D46C6DC53DB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A5B4B9E-EC97-405E-A9E8-2CD67677B707}" type="pres">
      <dgm:prSet presAssocID="{D789FF40-17A2-457C-856F-3EE41B4E6CA2}" presName="root2" presStyleCnt="0"/>
      <dgm:spPr/>
    </dgm:pt>
    <dgm:pt modelId="{F1BECA04-8F50-4C4F-A521-292583D5A4FA}" type="pres">
      <dgm:prSet presAssocID="{D789FF40-17A2-457C-856F-3EE41B4E6CA2}" presName="LevelTwoTextNode" presStyleLbl="node3" presStyleIdx="1" presStyleCnt="2" custScaleY="1652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8B812-C6DF-45D8-B9A6-DD31BF184564}" type="pres">
      <dgm:prSet presAssocID="{D789FF40-17A2-457C-856F-3EE41B4E6CA2}" presName="level3hierChild" presStyleCnt="0"/>
      <dgm:spPr/>
    </dgm:pt>
  </dgm:ptLst>
  <dgm:cxnLst>
    <dgm:cxn modelId="{FAC0D131-5EFA-4586-A673-D8468478D3C0}" type="presOf" srcId="{242FF705-454D-4BC8-AC1F-D46C6DC53DB7}" destId="{DC5E88FC-BA1F-4D1E-B923-63AD9496B047}" srcOrd="1" destOrd="0" presId="urn:microsoft.com/office/officeart/2005/8/layout/hierarchy2"/>
    <dgm:cxn modelId="{77A4650A-5B9C-40B6-9A08-147BA0B9A630}" type="presOf" srcId="{D789FF40-17A2-457C-856F-3EE41B4E6CA2}" destId="{F1BECA04-8F50-4C4F-A521-292583D5A4FA}" srcOrd="0" destOrd="0" presId="urn:microsoft.com/office/officeart/2005/8/layout/hierarchy2"/>
    <dgm:cxn modelId="{8D25C955-9E4A-40F7-9D4F-5BD6BBF69881}" type="presOf" srcId="{C655AB2A-0F47-4F27-9A13-CE3A60C5B6BC}" destId="{3A91293A-8D7F-4C3B-A9DB-581D89B90B57}" srcOrd="0" destOrd="0" presId="urn:microsoft.com/office/officeart/2005/8/layout/hierarchy2"/>
    <dgm:cxn modelId="{72483605-7441-4876-AB40-2B1EC56F008A}" srcId="{6CE1E9B0-7A5D-4C4B-9696-78BE982AD188}" destId="{D789FF40-17A2-457C-856F-3EE41B4E6CA2}" srcOrd="0" destOrd="0" parTransId="{242FF705-454D-4BC8-AC1F-D46C6DC53DB7}" sibTransId="{58C19A58-B108-44A9-A424-7C5E018CDC42}"/>
    <dgm:cxn modelId="{740F2E60-0CDF-43DD-AEEC-B5D10D901FFC}" type="presOf" srcId="{00E2D5A1-F4D8-45DE-A777-C4E736FD2EE9}" destId="{E7EDF07D-E9B7-4DAF-9009-A0D184191D01}" srcOrd="0" destOrd="0" presId="urn:microsoft.com/office/officeart/2005/8/layout/hierarchy2"/>
    <dgm:cxn modelId="{6BBB5F10-FB68-49DB-BEFE-88E16F861092}" type="presOf" srcId="{9E4C128E-52E1-4EC0-BBE1-22A94F4B9414}" destId="{4878510F-1EE4-44A3-B815-FA5C8C4D2D2B}" srcOrd="0" destOrd="0" presId="urn:microsoft.com/office/officeart/2005/8/layout/hierarchy2"/>
    <dgm:cxn modelId="{C17B1E21-07AE-4F72-B745-9BA312AEF259}" type="presOf" srcId="{06F79E39-3E92-492F-9F45-8F1A50A4A354}" destId="{3E2A0B13-4960-4C28-BD5D-2BA2CC88C47E}" srcOrd="0" destOrd="0" presId="urn:microsoft.com/office/officeart/2005/8/layout/hierarchy2"/>
    <dgm:cxn modelId="{A196445D-43B8-4600-B198-C656E0075A25}" type="presOf" srcId="{02D2CFFE-86EB-46B6-8F2F-19E23E5B8B0E}" destId="{35162A40-6993-430F-AE12-7DA6A264D632}" srcOrd="0" destOrd="0" presId="urn:microsoft.com/office/officeart/2005/8/layout/hierarchy2"/>
    <dgm:cxn modelId="{22B0D982-4C30-4B8D-8F72-711133FB5491}" srcId="{02D2CFFE-86EB-46B6-8F2F-19E23E5B8B0E}" destId="{6CE1E9B0-7A5D-4C4B-9696-78BE982AD188}" srcOrd="1" destOrd="0" parTransId="{00E2D5A1-F4D8-45DE-A777-C4E736FD2EE9}" sibTransId="{B3FFECA9-7C27-43E4-9725-6F3A88BFCBAE}"/>
    <dgm:cxn modelId="{A751EF96-FD8C-4309-872B-F35AA1F512C1}" srcId="{9E4C128E-52E1-4EC0-BBE1-22A94F4B9414}" destId="{D970D4F3-4331-484C-BFA0-B04E8963E022}" srcOrd="0" destOrd="0" parTransId="{2183E375-9AC7-4119-A9DE-1176B6FA9FF8}" sibTransId="{91B7FF09-6812-4FC4-8B64-738DCC3821B6}"/>
    <dgm:cxn modelId="{51C6DCBB-5018-4D96-B2DD-92B11D6790B1}" type="presOf" srcId="{00E2D5A1-F4D8-45DE-A777-C4E736FD2EE9}" destId="{014969B4-0BA0-4940-82DB-8544DF0CF8BF}" srcOrd="1" destOrd="0" presId="urn:microsoft.com/office/officeart/2005/8/layout/hierarchy2"/>
    <dgm:cxn modelId="{2688F2FE-8141-4D90-A2DB-A3571DD50D5A}" type="presOf" srcId="{242FF705-454D-4BC8-AC1F-D46C6DC53DB7}" destId="{81767FCC-D55C-41FE-9898-3906C637A76C}" srcOrd="0" destOrd="0" presId="urn:microsoft.com/office/officeart/2005/8/layout/hierarchy2"/>
    <dgm:cxn modelId="{8F9EE75E-22A1-40B7-A6ED-9415754E18DC}" type="presOf" srcId="{06F79E39-3E92-492F-9F45-8F1A50A4A354}" destId="{5C0C8321-1B8F-46D0-A993-C8FD5325A29C}" srcOrd="1" destOrd="0" presId="urn:microsoft.com/office/officeart/2005/8/layout/hierarchy2"/>
    <dgm:cxn modelId="{14652CA4-74B9-4435-8E47-9CB0CA6AD441}" type="presOf" srcId="{2183E375-9AC7-4119-A9DE-1176B6FA9FF8}" destId="{BE9B8ECF-ABD0-4D0C-96F4-6A3A7084AE81}" srcOrd="1" destOrd="0" presId="urn:microsoft.com/office/officeart/2005/8/layout/hierarchy2"/>
    <dgm:cxn modelId="{81F8B93F-9485-4F8F-A469-0C71F133D37D}" type="presOf" srcId="{6CE1E9B0-7A5D-4C4B-9696-78BE982AD188}" destId="{67FEEE63-DD8B-474B-85FE-7764F1646724}" srcOrd="0" destOrd="0" presId="urn:microsoft.com/office/officeart/2005/8/layout/hierarchy2"/>
    <dgm:cxn modelId="{741A367D-8FEF-49E5-AC77-A55C7542B8F4}" srcId="{C655AB2A-0F47-4F27-9A13-CE3A60C5B6BC}" destId="{02D2CFFE-86EB-46B6-8F2F-19E23E5B8B0E}" srcOrd="0" destOrd="0" parTransId="{E4F5D379-C041-4050-B538-1A0D07614549}" sibTransId="{50DA5F5D-4CA2-40AD-8C42-A10061850945}"/>
    <dgm:cxn modelId="{7A9F3D1A-B1C6-4559-B824-32E5A2055DF6}" type="presOf" srcId="{2183E375-9AC7-4119-A9DE-1176B6FA9FF8}" destId="{65C22024-28F9-4A8C-9B0A-BF6103020F98}" srcOrd="0" destOrd="0" presId="urn:microsoft.com/office/officeart/2005/8/layout/hierarchy2"/>
    <dgm:cxn modelId="{C96228C2-C339-47D1-9654-117505DFA261}" srcId="{02D2CFFE-86EB-46B6-8F2F-19E23E5B8B0E}" destId="{9E4C128E-52E1-4EC0-BBE1-22A94F4B9414}" srcOrd="0" destOrd="0" parTransId="{06F79E39-3E92-492F-9F45-8F1A50A4A354}" sibTransId="{1A287CFB-B190-4C6D-A619-B3214DF497E8}"/>
    <dgm:cxn modelId="{C94A91E8-4B6A-4997-88BB-A0170C400FCF}" type="presOf" srcId="{D970D4F3-4331-484C-BFA0-B04E8963E022}" destId="{DC940EB5-DF6C-430A-8DDD-962E0E9DFE70}" srcOrd="0" destOrd="0" presId="urn:microsoft.com/office/officeart/2005/8/layout/hierarchy2"/>
    <dgm:cxn modelId="{2C6E04BE-28DA-4FAF-B786-244D012A61A9}" type="presParOf" srcId="{3A91293A-8D7F-4C3B-A9DB-581D89B90B57}" destId="{AB93C61A-6188-4160-B0C4-73F86F51AB65}" srcOrd="0" destOrd="0" presId="urn:microsoft.com/office/officeart/2005/8/layout/hierarchy2"/>
    <dgm:cxn modelId="{6BBED8FA-9422-4B55-9143-61B480F82C82}" type="presParOf" srcId="{AB93C61A-6188-4160-B0C4-73F86F51AB65}" destId="{35162A40-6993-430F-AE12-7DA6A264D632}" srcOrd="0" destOrd="0" presId="urn:microsoft.com/office/officeart/2005/8/layout/hierarchy2"/>
    <dgm:cxn modelId="{52242769-0E08-4CB1-B82D-BE9A4EB7867C}" type="presParOf" srcId="{AB93C61A-6188-4160-B0C4-73F86F51AB65}" destId="{9C50D66F-C0CD-48EB-AD45-EE600EDCB981}" srcOrd="1" destOrd="0" presId="urn:microsoft.com/office/officeart/2005/8/layout/hierarchy2"/>
    <dgm:cxn modelId="{C3BBBFE6-1F83-42F3-B38A-595609223455}" type="presParOf" srcId="{9C50D66F-C0CD-48EB-AD45-EE600EDCB981}" destId="{3E2A0B13-4960-4C28-BD5D-2BA2CC88C47E}" srcOrd="0" destOrd="0" presId="urn:microsoft.com/office/officeart/2005/8/layout/hierarchy2"/>
    <dgm:cxn modelId="{7BB2867C-0786-4040-9912-3481F73E8D86}" type="presParOf" srcId="{3E2A0B13-4960-4C28-BD5D-2BA2CC88C47E}" destId="{5C0C8321-1B8F-46D0-A993-C8FD5325A29C}" srcOrd="0" destOrd="0" presId="urn:microsoft.com/office/officeart/2005/8/layout/hierarchy2"/>
    <dgm:cxn modelId="{58401465-375E-4D52-974D-02F9CD893765}" type="presParOf" srcId="{9C50D66F-C0CD-48EB-AD45-EE600EDCB981}" destId="{740E7B70-3630-4B99-A938-7467978ECB88}" srcOrd="1" destOrd="0" presId="urn:microsoft.com/office/officeart/2005/8/layout/hierarchy2"/>
    <dgm:cxn modelId="{32F06BC2-DE19-4D28-A2AB-9B43940A3240}" type="presParOf" srcId="{740E7B70-3630-4B99-A938-7467978ECB88}" destId="{4878510F-1EE4-44A3-B815-FA5C8C4D2D2B}" srcOrd="0" destOrd="0" presId="urn:microsoft.com/office/officeart/2005/8/layout/hierarchy2"/>
    <dgm:cxn modelId="{81855BF6-20A2-4C85-9E99-0E4EC8CD41C4}" type="presParOf" srcId="{740E7B70-3630-4B99-A938-7467978ECB88}" destId="{F49F04D7-4184-46DB-BB67-481FE321A545}" srcOrd="1" destOrd="0" presId="urn:microsoft.com/office/officeart/2005/8/layout/hierarchy2"/>
    <dgm:cxn modelId="{390020A4-CCEC-474B-8A4F-11899DE8D230}" type="presParOf" srcId="{F49F04D7-4184-46DB-BB67-481FE321A545}" destId="{65C22024-28F9-4A8C-9B0A-BF6103020F98}" srcOrd="0" destOrd="0" presId="urn:microsoft.com/office/officeart/2005/8/layout/hierarchy2"/>
    <dgm:cxn modelId="{7A1F62AB-4DDC-427C-8EC8-1106EDEF1413}" type="presParOf" srcId="{65C22024-28F9-4A8C-9B0A-BF6103020F98}" destId="{BE9B8ECF-ABD0-4D0C-96F4-6A3A7084AE81}" srcOrd="0" destOrd="0" presId="urn:microsoft.com/office/officeart/2005/8/layout/hierarchy2"/>
    <dgm:cxn modelId="{4140044E-1AC8-401C-8433-CC820F176A3F}" type="presParOf" srcId="{F49F04D7-4184-46DB-BB67-481FE321A545}" destId="{9D435331-B553-424C-B506-B6394717FEE9}" srcOrd="1" destOrd="0" presId="urn:microsoft.com/office/officeart/2005/8/layout/hierarchy2"/>
    <dgm:cxn modelId="{77301668-5F9A-41E0-93F3-CECA307A61F3}" type="presParOf" srcId="{9D435331-B553-424C-B506-B6394717FEE9}" destId="{DC940EB5-DF6C-430A-8DDD-962E0E9DFE70}" srcOrd="0" destOrd="0" presId="urn:microsoft.com/office/officeart/2005/8/layout/hierarchy2"/>
    <dgm:cxn modelId="{94159618-CC78-47AF-A7BE-702C2C2ADA21}" type="presParOf" srcId="{9D435331-B553-424C-B506-B6394717FEE9}" destId="{A05F9461-976F-4584-8F38-7D48ABB499B6}" srcOrd="1" destOrd="0" presId="urn:microsoft.com/office/officeart/2005/8/layout/hierarchy2"/>
    <dgm:cxn modelId="{1BB33A21-BA89-4B92-9A36-898F8C44CEA1}" type="presParOf" srcId="{9C50D66F-C0CD-48EB-AD45-EE600EDCB981}" destId="{E7EDF07D-E9B7-4DAF-9009-A0D184191D01}" srcOrd="2" destOrd="0" presId="urn:microsoft.com/office/officeart/2005/8/layout/hierarchy2"/>
    <dgm:cxn modelId="{8AF0104A-CD85-40DB-AC18-6EAEB0481C1B}" type="presParOf" srcId="{E7EDF07D-E9B7-4DAF-9009-A0D184191D01}" destId="{014969B4-0BA0-4940-82DB-8544DF0CF8BF}" srcOrd="0" destOrd="0" presId="urn:microsoft.com/office/officeart/2005/8/layout/hierarchy2"/>
    <dgm:cxn modelId="{9D0FA800-1640-4336-A740-DE807FE2E15E}" type="presParOf" srcId="{9C50D66F-C0CD-48EB-AD45-EE600EDCB981}" destId="{FA164311-0535-4A70-B830-2F4FDE911174}" srcOrd="3" destOrd="0" presId="urn:microsoft.com/office/officeart/2005/8/layout/hierarchy2"/>
    <dgm:cxn modelId="{B0BACA89-E5EB-4CDA-8564-6E1DECA63C54}" type="presParOf" srcId="{FA164311-0535-4A70-B830-2F4FDE911174}" destId="{67FEEE63-DD8B-474B-85FE-7764F1646724}" srcOrd="0" destOrd="0" presId="urn:microsoft.com/office/officeart/2005/8/layout/hierarchy2"/>
    <dgm:cxn modelId="{8CE5E507-A066-45CF-8440-7FFA5E8FCA7C}" type="presParOf" srcId="{FA164311-0535-4A70-B830-2F4FDE911174}" destId="{6403C015-EEE7-423C-94FD-4837FCD0F662}" srcOrd="1" destOrd="0" presId="urn:microsoft.com/office/officeart/2005/8/layout/hierarchy2"/>
    <dgm:cxn modelId="{2FDCAFED-0EB0-4A63-8FF9-23917C1938E0}" type="presParOf" srcId="{6403C015-EEE7-423C-94FD-4837FCD0F662}" destId="{81767FCC-D55C-41FE-9898-3906C637A76C}" srcOrd="0" destOrd="0" presId="urn:microsoft.com/office/officeart/2005/8/layout/hierarchy2"/>
    <dgm:cxn modelId="{925AF1F3-6ECA-4949-93D1-312BC46BBE7E}" type="presParOf" srcId="{81767FCC-D55C-41FE-9898-3906C637A76C}" destId="{DC5E88FC-BA1F-4D1E-B923-63AD9496B047}" srcOrd="0" destOrd="0" presId="urn:microsoft.com/office/officeart/2005/8/layout/hierarchy2"/>
    <dgm:cxn modelId="{3FAD5F6F-3F20-48BA-A349-09BE9DAA512F}" type="presParOf" srcId="{6403C015-EEE7-423C-94FD-4837FCD0F662}" destId="{8A5B4B9E-EC97-405E-A9E8-2CD67677B707}" srcOrd="1" destOrd="0" presId="urn:microsoft.com/office/officeart/2005/8/layout/hierarchy2"/>
    <dgm:cxn modelId="{4A22A803-BC90-48BF-8C19-CD16FF613BBD}" type="presParOf" srcId="{8A5B4B9E-EC97-405E-A9E8-2CD67677B707}" destId="{F1BECA04-8F50-4C4F-A521-292583D5A4FA}" srcOrd="0" destOrd="0" presId="urn:microsoft.com/office/officeart/2005/8/layout/hierarchy2"/>
    <dgm:cxn modelId="{F88A7746-58D5-4CC9-873C-DFC27DAE980C}" type="presParOf" srcId="{8A5B4B9E-EC97-405E-A9E8-2CD67677B707}" destId="{0D08B812-C6DF-45D8-B9A6-DD31BF184564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2" y="3943349"/>
            <a:ext cx="5829301" cy="0"/>
            <a:chOff x="8764092" y="3943349"/>
            <a:chExt cx="5829301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362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99359-435B-4136-A624-A2C59AB61A2A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23B2BC-1F2D-4714-9ED5-3E73F18E88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asmg98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888/notebooks/Desktop/notebook1/ml/suhas%20Store-Sales-Prediction-main/practic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88/notebooks/Desktop/notebook1/ml/suhas%20Store-Sales-Prediction-main/Store-Sales-Prediction%20final%201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888/notebooks/Desktop/notebook1/ml/suhas%20Store-Sales-Prediction-main/Store-Sales-Prediction%20final%201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888/notebooks/Desktop/notebook1/ml/suhas%20Store-Sales-Prediction-main/Store-Sales-Prediction%20final%201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888/notebooks/Desktop/notebook1/ml/suhas%20Store-Sales-Prediction-main/practic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Desktop/notebook1/ml/suhas%20Store-Sales-Prediction-main/practice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Store sales prediction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 Sales Prediction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</a:rPr>
              <a:t>Machine Learning Capstone Project </a:t>
            </a:r>
            <a:endParaRPr lang="en-US" sz="3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Suhas Ghatti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Mail Id- </a:t>
            </a:r>
            <a:r>
              <a:rPr lang="en-US" b="1" dirty="0" smtClean="0">
                <a:hlinkClick r:id="rId2"/>
              </a:rPr>
              <a:t>suhasmg98@gmail.com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Phone no- 7975807241</a:t>
            </a:r>
          </a:p>
          <a:p>
            <a:r>
              <a:rPr lang="en-US" b="1" dirty="0" smtClean="0"/>
              <a:t>Batch no - 29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3. Item_Fat_Content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Item_Fat_Content= </a:t>
            </a:r>
            <a:r>
              <a:rPr lang="en-US" sz="2400" dirty="0" smtClean="0"/>
              <a:t>Whether the product is low fat or not.</a:t>
            </a:r>
          </a:p>
          <a:p>
            <a:r>
              <a:rPr lang="en-US" sz="2400" dirty="0" smtClean="0">
                <a:latin typeface="Bahnschrift Light" pitchFamily="34" charset="0"/>
              </a:rPr>
              <a:t>There is error in the data which should be taken care while data cleaning process</a:t>
            </a:r>
          </a:p>
          <a:p>
            <a:r>
              <a:rPr lang="en-US" sz="2400" dirty="0" smtClean="0">
                <a:latin typeface="Bahnschrift Light" pitchFamily="34" charset="0"/>
              </a:rPr>
              <a:t>NO missing values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682" y="986111"/>
            <a:ext cx="2934924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3315" y="979397"/>
            <a:ext cx="3382962" cy="287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9942" y="957535"/>
            <a:ext cx="2904218" cy="285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4. Item Visibility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hlinkClick r:id="rId2"/>
              </a:rPr>
              <a:t>Item_Visibility</a:t>
            </a:r>
            <a:r>
              <a:rPr lang="en-US" sz="2400" u="sng" dirty="0" smtClean="0"/>
              <a:t>=</a:t>
            </a:r>
            <a:r>
              <a:rPr lang="en-US" sz="2400" dirty="0" smtClean="0"/>
              <a:t> The % of total display area of all products in a store allocated to the particular product</a:t>
            </a:r>
          </a:p>
          <a:p>
            <a:r>
              <a:rPr lang="en-US" sz="2400" dirty="0" smtClean="0">
                <a:latin typeface="Bahnschrift Light" pitchFamily="34" charset="0"/>
              </a:rPr>
              <a:t>We can we in above chart that there are some zeros in the data which is not possible.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64" y="962569"/>
            <a:ext cx="3734707" cy="298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8312" y="846638"/>
            <a:ext cx="4772523" cy="317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5. Item Type: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Item_Type</a:t>
            </a:r>
            <a:r>
              <a:rPr lang="en-US" sz="2400" dirty="0" smtClean="0"/>
              <a:t> = The category to which the product belongs</a:t>
            </a:r>
          </a:p>
          <a:p>
            <a:r>
              <a:rPr lang="en-US" sz="2400" dirty="0" smtClean="0">
                <a:latin typeface="Bahnschrift Light" pitchFamily="34" charset="0"/>
              </a:rPr>
              <a:t>There are so many categories in the data. We can fix it and make some common categories using some other related columns</a:t>
            </a:r>
          </a:p>
          <a:p>
            <a:r>
              <a:rPr lang="en-US" sz="2400" dirty="0" smtClean="0">
                <a:latin typeface="Bahnschrift Light" pitchFamily="34" charset="0"/>
              </a:rPr>
              <a:t>No missing values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84" y="1162459"/>
            <a:ext cx="6616836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6. Item MRP: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2023" y="4141289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Item_MRP</a:t>
            </a:r>
            <a:r>
              <a:rPr lang="en-US" sz="2400" dirty="0" smtClean="0"/>
              <a:t> = Maximum Retail Price (list price) of the product</a:t>
            </a:r>
          </a:p>
          <a:p>
            <a:r>
              <a:rPr lang="en-US" sz="2400" dirty="0" smtClean="0">
                <a:latin typeface="Bahnschrift Light" pitchFamily="34" charset="0"/>
              </a:rPr>
              <a:t>This is highly correlated with the target variable among all the independent variables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575" y="1041946"/>
            <a:ext cx="4171950" cy="30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36" y="1013052"/>
            <a:ext cx="4609919" cy="306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7. Outlet Identifier: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7673703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Outlet_Identifier</a:t>
            </a:r>
            <a:r>
              <a:rPr lang="en-US" sz="2400" dirty="0" smtClean="0"/>
              <a:t> = Unique store ID</a:t>
            </a:r>
          </a:p>
          <a:p>
            <a:r>
              <a:rPr lang="en-US" sz="2400" dirty="0" smtClean="0"/>
              <a:t>It is helpful to study the store wise sales based on the location type, outlet type and year of established </a:t>
            </a:r>
          </a:p>
          <a:p>
            <a:endParaRPr lang="en-US" sz="2400" dirty="0" smtClean="0">
              <a:latin typeface="Bahnschrift Light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812" y="1060223"/>
            <a:ext cx="3874326" cy="255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1493" y="1045030"/>
            <a:ext cx="4389438" cy="25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9641" y="3314601"/>
            <a:ext cx="3102610" cy="308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 Outlet Established Year: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Outlet_Establishment_Year</a:t>
            </a:r>
            <a:r>
              <a:rPr lang="en-US" sz="2400" dirty="0" smtClean="0"/>
              <a:t> = The year in which store was established</a:t>
            </a:r>
          </a:p>
          <a:p>
            <a:r>
              <a:rPr lang="en-US" sz="2400" dirty="0" smtClean="0">
                <a:latin typeface="Bahnschrift Light" pitchFamily="34" charset="0"/>
              </a:rPr>
              <a:t>The better way utilize this data is to converting it into how old the store is, this may be helpful for the model to understand the patterns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649" y="1015637"/>
            <a:ext cx="4836568" cy="28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366" y="1024616"/>
            <a:ext cx="4244657" cy="284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9. Outlet Size: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Outlet_Size = </a:t>
            </a:r>
            <a:r>
              <a:rPr lang="en-US" sz="2400" dirty="0" smtClean="0"/>
              <a:t>The size of the store in terms of ground area covered</a:t>
            </a:r>
          </a:p>
          <a:p>
            <a:r>
              <a:rPr lang="en-US" sz="2400" dirty="0" smtClean="0">
                <a:latin typeface="Bahnschrift Light" pitchFamily="34" charset="0"/>
              </a:rPr>
              <a:t>There are 28% missing values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244" y="1126989"/>
            <a:ext cx="3132682" cy="255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000" y="1144633"/>
            <a:ext cx="6180113" cy="24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10. Outlet Location Type: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9. Outlet Location Type: </a:t>
            </a:r>
            <a:r>
              <a:rPr lang="en-US" sz="2400" dirty="0" smtClean="0"/>
              <a:t>The type of city in which the store is located</a:t>
            </a:r>
          </a:p>
          <a:p>
            <a:r>
              <a:rPr lang="en-US" sz="2400" dirty="0" smtClean="0">
                <a:latin typeface="Bahnschrift Light" pitchFamily="34" charset="0"/>
              </a:rPr>
              <a:t>This is influencing more on outlet type data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107" y="1032148"/>
            <a:ext cx="3263944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2485" y="991644"/>
            <a:ext cx="5292589" cy="278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11. Outlet Type: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Outlet Type = </a:t>
            </a:r>
            <a:r>
              <a:rPr lang="en-US" sz="2400" dirty="0" smtClean="0"/>
              <a:t>Whether the outlet is just a grocery store or some sort of supermarket</a:t>
            </a:r>
            <a:endParaRPr lang="en-US" sz="2400" dirty="0" smtClean="0">
              <a:latin typeface="Bahnschrift Light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694" y="1116739"/>
            <a:ext cx="3463430" cy="25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3557" y="1107758"/>
            <a:ext cx="6769689" cy="260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12. Item Outlet Sales: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91922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Item Outlet Sales  = </a:t>
            </a:r>
            <a:r>
              <a:rPr lang="en-US" sz="2400" dirty="0" smtClean="0"/>
              <a:t>Sales of the product in the particulate store. This is the outcome variable to be predicted</a:t>
            </a:r>
            <a:endParaRPr lang="en-US" sz="2400" dirty="0" smtClean="0">
              <a:latin typeface="Bahnschrift Light" pitchFamily="34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8771" y="978581"/>
            <a:ext cx="4031070" cy="274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540" y="966515"/>
            <a:ext cx="4608420" cy="29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6" y="302981"/>
            <a:ext cx="10515600" cy="575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flow:</a:t>
            </a:r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="" xmlns:a16="http://schemas.microsoft.com/office/drawing/2014/main" id="{F8A248FF-90E2-43D6-8F20-46A6A7CED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49761870"/>
              </p:ext>
            </p:extLst>
          </p:nvPr>
        </p:nvGraphicFramePr>
        <p:xfrm>
          <a:off x="731576" y="1373236"/>
          <a:ext cx="8589846" cy="162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="" xmlns:a16="http://schemas.microsoft.com/office/drawing/2014/main" id="{5592E7DA-E575-4F8D-B161-E35CB0D5E1C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374034071"/>
              </p:ext>
            </p:extLst>
          </p:nvPr>
        </p:nvGraphicFramePr>
        <p:xfrm>
          <a:off x="3944202" y="3514779"/>
          <a:ext cx="7691893" cy="182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556971" y="3917131"/>
            <a:ext cx="2745495" cy="1098198"/>
            <a:chOff x="2253" y="362794"/>
            <a:chExt cx="2745495" cy="109819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Chevron 27"/>
            <p:cNvSpPr/>
            <p:nvPr/>
          </p:nvSpPr>
          <p:spPr>
            <a:xfrm>
              <a:off x="2253" y="362794"/>
              <a:ext cx="2745495" cy="1098198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551352" y="362794"/>
              <a:ext cx="1647297" cy="109819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Deductios from EDA process</a:t>
              </a:r>
              <a:endParaRPr lang="en-IN" sz="2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cleaning &amp; preprocessing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9760" y="3810000"/>
            <a:ext cx="10911840" cy="20005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ahnschrift Light" pitchFamily="34" charset="0"/>
              </a:rPr>
              <a:t>The Item_Outlet_Sales has outliers.</a:t>
            </a:r>
          </a:p>
          <a:p>
            <a:r>
              <a:rPr lang="en-US" sz="2400" dirty="0" smtClean="0">
                <a:latin typeface="Bahnschrift Light" pitchFamily="34" charset="0"/>
              </a:rPr>
              <a:t>The Item_Visibility has minimum value of 0. The Item_Visibility can't be zero. If the item has zero visibility, how can they sell the item?</a:t>
            </a:r>
          </a:p>
          <a:p>
            <a:r>
              <a:rPr lang="en-US" sz="2400" dirty="0" smtClean="0">
                <a:latin typeface="Bahnschrift Light" pitchFamily="34" charset="0"/>
              </a:rPr>
              <a:t>So the zeros in the Item_Visibility are replaced by nun.</a:t>
            </a:r>
          </a:p>
          <a:p>
            <a:r>
              <a:rPr lang="en-US" sz="2400" dirty="0" smtClean="0">
                <a:latin typeface="Bahnschrift Light" pitchFamily="34" charset="0"/>
              </a:rPr>
              <a:t>Item_Weight and Item_outlet_size has missing values.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339" y="1047750"/>
            <a:ext cx="6608762" cy="28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cleaning &amp; preprocessing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5160" y="3822700"/>
            <a:ext cx="5615940" cy="19939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Bahnschrift Light" pitchFamily="34" charset="0"/>
              </a:rPr>
              <a:t>So now we have null values in 3 variables</a:t>
            </a:r>
          </a:p>
          <a:p>
            <a:endParaRPr lang="en-US" sz="2400" dirty="0" smtClean="0">
              <a:latin typeface="Bahnschrift Light" pitchFamily="34" charset="0"/>
            </a:endParaRPr>
          </a:p>
          <a:p>
            <a:r>
              <a:rPr lang="en-US" sz="2400" dirty="0" smtClean="0"/>
              <a:t>Item_Weight </a:t>
            </a:r>
            <a:r>
              <a:rPr lang="en-US" sz="2400" dirty="0" smtClean="0">
                <a:solidFill>
                  <a:srgbClr val="C00000"/>
                </a:solidFill>
              </a:rPr>
              <a:t>17.1653 %</a:t>
            </a:r>
            <a:r>
              <a:rPr lang="en-US" sz="2400" dirty="0" smtClean="0"/>
              <a:t> missing values</a:t>
            </a:r>
          </a:p>
          <a:p>
            <a:r>
              <a:rPr lang="en-US" sz="2400" dirty="0" smtClean="0"/>
              <a:t> Item_Visibility </a:t>
            </a:r>
            <a:r>
              <a:rPr lang="en-US" sz="2400" dirty="0" smtClean="0">
                <a:solidFill>
                  <a:srgbClr val="C00000"/>
                </a:solidFill>
              </a:rPr>
              <a:t>6.1715 %</a:t>
            </a:r>
            <a:r>
              <a:rPr lang="en-US" sz="2400" dirty="0" smtClean="0"/>
              <a:t> missing values</a:t>
            </a:r>
          </a:p>
          <a:p>
            <a:r>
              <a:rPr lang="en-US" sz="2400" dirty="0" smtClean="0"/>
              <a:t> Outlet_Size </a:t>
            </a:r>
            <a:r>
              <a:rPr lang="en-US" sz="2400" dirty="0" smtClean="0">
                <a:solidFill>
                  <a:srgbClr val="C00000"/>
                </a:solidFill>
              </a:rPr>
              <a:t>28.2764 %</a:t>
            </a:r>
            <a:r>
              <a:rPr lang="en-US" sz="2400" dirty="0" smtClean="0"/>
              <a:t> missing values</a:t>
            </a:r>
            <a:endParaRPr lang="en-US" sz="2400" dirty="0" smtClean="0">
              <a:latin typeface="Bahnschrift Light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8" y="1041400"/>
            <a:ext cx="310832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600" y="1193800"/>
            <a:ext cx="36830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ontent Placeholder 7"/>
          <p:cNvSpPr txBox="1">
            <a:spLocks/>
          </p:cNvSpPr>
          <p:nvPr/>
        </p:nvSpPr>
        <p:spPr>
          <a:xfrm>
            <a:off x="7067005" y="4864100"/>
            <a:ext cx="3448594" cy="361043"/>
          </a:xfrm>
          <a:prstGeom prst="rect">
            <a:avLst/>
          </a:prstGeom>
        </p:spPr>
        <p:txBody>
          <a:bodyPr vert="horz" lIns="182880" tIns="91440">
            <a:normAutofit fontScale="700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Bahnschrift Light" pitchFamily="34" charset="0"/>
              </a:rPr>
              <a:t>Before imputing null values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cleaning &amp; preprocessing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1460" y="1143000"/>
            <a:ext cx="5615940" cy="12573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The Item_Fat_Content has miscoded values. We need to fix them.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Low Fat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low fat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C00000"/>
                </a:solidFill>
              </a:rPr>
              <a:t>LF</a:t>
            </a:r>
            <a:r>
              <a:rPr lang="en-US" sz="2400" dirty="0" smtClean="0"/>
              <a:t> are same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Regular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C00000"/>
                </a:solidFill>
              </a:rPr>
              <a:t>reg</a:t>
            </a:r>
            <a:r>
              <a:rPr lang="en-US" sz="2400" dirty="0" smtClean="0"/>
              <a:t> are same </a:t>
            </a:r>
          </a:p>
          <a:p>
            <a:endParaRPr lang="en-US" sz="2400" dirty="0" smtClean="0"/>
          </a:p>
          <a:p>
            <a:endParaRPr lang="en-US" sz="2400" dirty="0" smtClean="0">
              <a:latin typeface="Bahnschrift Light" pitchFamily="34" charset="0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144588"/>
            <a:ext cx="322130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6974" y="2576513"/>
            <a:ext cx="2714625" cy="374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114800" y="2903835"/>
            <a:ext cx="5880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Item_Type</a:t>
            </a:r>
            <a:r>
              <a:rPr lang="en-US" dirty="0" smtClean="0"/>
              <a:t> has many categories.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can be combined to fewer categories, like food items, drinks, non-</a:t>
            </a:r>
            <a:r>
              <a:rPr lang="en-US" dirty="0" err="1" smtClean="0"/>
              <a:t>veg</a:t>
            </a:r>
            <a:r>
              <a:rPr lang="en-US" dirty="0" smtClean="0"/>
              <a:t> items, etc.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first 2 letters of feature </a:t>
            </a:r>
            <a:r>
              <a:rPr lang="en-US" dirty="0" smtClean="0">
                <a:solidFill>
                  <a:srgbClr val="C00000"/>
                </a:solidFill>
              </a:rPr>
              <a:t>Item_Identifier</a:t>
            </a:r>
            <a:r>
              <a:rPr lang="en-US" dirty="0" smtClean="0"/>
              <a:t> we can extract some useful information about food category</a:t>
            </a:r>
          </a:p>
          <a:p>
            <a:r>
              <a:rPr lang="en-US" dirty="0" smtClean="0">
                <a:latin typeface="Bahnschrift Light" pitchFamily="34" charset="0"/>
              </a:rPr>
              <a:t>FD=“</a:t>
            </a:r>
            <a:r>
              <a:rPr lang="en-US" dirty="0" smtClean="0">
                <a:solidFill>
                  <a:schemeClr val="accent1"/>
                </a:solidFill>
                <a:latin typeface="Bahnschrift Light" pitchFamily="34" charset="0"/>
              </a:rPr>
              <a:t>Food items</a:t>
            </a:r>
            <a:r>
              <a:rPr lang="en-US" dirty="0" smtClean="0">
                <a:latin typeface="Bahnschrift Light" pitchFamily="34" charset="0"/>
              </a:rPr>
              <a:t>”</a:t>
            </a:r>
          </a:p>
          <a:p>
            <a:pPr>
              <a:buNone/>
            </a:pPr>
            <a:r>
              <a:rPr lang="en-US" dirty="0" smtClean="0">
                <a:latin typeface="Bahnschrift Light" pitchFamily="34" charset="0"/>
              </a:rPr>
              <a:t>DR= “</a:t>
            </a:r>
            <a:r>
              <a:rPr lang="en-US" dirty="0" smtClean="0">
                <a:solidFill>
                  <a:schemeClr val="accent1"/>
                </a:solidFill>
                <a:latin typeface="Bahnschrift Light" pitchFamily="34" charset="0"/>
              </a:rPr>
              <a:t>Drinks</a:t>
            </a:r>
            <a:r>
              <a:rPr lang="en-US" dirty="0" smtClean="0">
                <a:latin typeface="Bahnschrift Light" pitchFamily="34" charset="0"/>
              </a:rPr>
              <a:t>”</a:t>
            </a:r>
          </a:p>
          <a:p>
            <a:pPr>
              <a:buNone/>
            </a:pPr>
            <a:r>
              <a:rPr lang="en-US" dirty="0" smtClean="0">
                <a:latin typeface="Bahnschrift Light" pitchFamily="34" charset="0"/>
              </a:rPr>
              <a:t>NC= “</a:t>
            </a:r>
            <a:r>
              <a:rPr lang="en-US" dirty="0" smtClean="0">
                <a:solidFill>
                  <a:schemeClr val="accent1"/>
                </a:solidFill>
                <a:latin typeface="Bahnschrift Light" pitchFamily="34" charset="0"/>
              </a:rPr>
              <a:t>Non Consumable goods</a:t>
            </a:r>
            <a:r>
              <a:rPr lang="en-US" dirty="0" smtClean="0">
                <a:latin typeface="Bahnschrift Light" pitchFamily="34" charset="0"/>
              </a:rPr>
              <a:t>”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cleaning &amp; preprocessing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61460" y="1143000"/>
            <a:ext cx="5615940" cy="1625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since we have only 2 categories in 'Item_Fat_Content' based on the observations from 'Item_Identifier' we have to add one more category to the 'Item_Fat_Content‘ </a:t>
            </a:r>
          </a:p>
          <a:p>
            <a:r>
              <a:rPr lang="en-US" sz="2400" dirty="0" err="1" smtClean="0"/>
              <a:t>ie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C00000"/>
                </a:solidFill>
              </a:rPr>
              <a:t>'Non consumable'</a:t>
            </a:r>
          </a:p>
          <a:p>
            <a:endParaRPr lang="en-US" sz="2400" dirty="0" smtClean="0">
              <a:latin typeface="Bahnschrift Light" pitchFamily="34" charset="0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88" y="1182688"/>
            <a:ext cx="3432291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 b="8057"/>
          <a:stretch>
            <a:fillRect/>
          </a:stretch>
        </p:blipFill>
        <p:spPr bwMode="auto">
          <a:xfrm>
            <a:off x="728663" y="3189288"/>
            <a:ext cx="342960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Down Arrow 17"/>
          <p:cNvSpPr/>
          <p:nvPr/>
        </p:nvSpPr>
        <p:spPr>
          <a:xfrm>
            <a:off x="2159000" y="2692400"/>
            <a:ext cx="3048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7"/>
          <p:cNvSpPr txBox="1">
            <a:spLocks/>
          </p:cNvSpPr>
          <p:nvPr/>
        </p:nvSpPr>
        <p:spPr>
          <a:xfrm>
            <a:off x="594360" y="4381500"/>
            <a:ext cx="10835640" cy="16256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b="1" dirty="0" smtClean="0"/>
              <a:t>Outlet_Establishment_Years</a:t>
            </a:r>
            <a:r>
              <a:rPr lang="en-US" dirty="0" smtClean="0"/>
              <a:t> vary from 1985 to 2009. The values might not be apt in this form. Rather, if we can convert them to how old the particular store is, it should have a better impact on sales.</a:t>
            </a:r>
            <a:r>
              <a:rPr lang="en-US" dirty="0" smtClean="0">
                <a:hlinkClick r:id="rId4"/>
              </a:rPr>
              <a:t>¶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cleaning &amp; preprocessing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ontent Placeholder 7"/>
          <p:cNvSpPr txBox="1">
            <a:spLocks/>
          </p:cNvSpPr>
          <p:nvPr/>
        </p:nvSpPr>
        <p:spPr>
          <a:xfrm>
            <a:off x="708660" y="1066800"/>
            <a:ext cx="10835640" cy="4572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Imputing null values of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Outlet_size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mode.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188" y="1762125"/>
            <a:ext cx="390842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ontent Placeholder 7"/>
          <p:cNvSpPr txBox="1">
            <a:spLocks/>
          </p:cNvSpPr>
          <p:nvPr/>
        </p:nvSpPr>
        <p:spPr>
          <a:xfrm>
            <a:off x="1054100" y="4368800"/>
            <a:ext cx="5384800" cy="16637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 missing values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imputed by taking reference of Item_Category </a:t>
            </a:r>
          </a:p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baseline="0" dirty="0" smtClean="0"/>
              <a:t>And</a:t>
            </a:r>
            <a:r>
              <a:rPr lang="en-US" dirty="0" smtClean="0"/>
              <a:t> remaining null values are imputed using iterative imputer function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4927600" y="1612900"/>
            <a:ext cx="6870700" cy="16383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 missing values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imputed by taking reference of Item_Category </a:t>
            </a:r>
          </a:p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baseline="0" dirty="0" smtClean="0"/>
              <a:t>And</a:t>
            </a:r>
            <a:r>
              <a:rPr lang="en-US" dirty="0" smtClean="0"/>
              <a:t> remaining null values are imputed using iterative imputer function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9050" y="2671763"/>
            <a:ext cx="321151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6578600" y="596900"/>
            <a:ext cx="4749800" cy="36957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We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 can see here how the sales of different item fat content varies </a:t>
            </a:r>
            <a:r>
              <a:rPr lang="en-US" dirty="0" smtClean="0">
                <a:latin typeface="Bahnschrift Light" pitchFamily="34" charset="0"/>
              </a:rPr>
              <a:t>with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 the year of establishment</a:t>
            </a:r>
          </a:p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69900"/>
            <a:ext cx="5918200" cy="452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7226300" y="584200"/>
            <a:ext cx="4102100" cy="36957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Bahnschrift Light" pitchFamily="34" charset="0"/>
              </a:rPr>
              <a:t>In the graph we can see that item visibility is not depending upon the item type. All the type of items have wide range of visibilities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469900"/>
            <a:ext cx="6469062" cy="419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622300" y="4076700"/>
            <a:ext cx="10668000" cy="18415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Bahnschrift Light" pitchFamily="34" charset="0"/>
              </a:rPr>
              <a:t>The items having higher price are contributing more for the total sales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482600"/>
            <a:ext cx="6935787" cy="350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584200" y="4470400"/>
            <a:ext cx="10998200" cy="13970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Total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 sales should be increase as older the store gets but in the year 1998 the number of outlets and total</a:t>
            </a:r>
            <a:r>
              <a:rPr lang="en-US" dirty="0" smtClean="0">
                <a:latin typeface="Bahnschrift Light" pitchFamily="34" charset="0"/>
              </a:rPr>
              <a:t> sales got sudden decrease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501651"/>
            <a:ext cx="513397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3100" y="495300"/>
            <a:ext cx="5535359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0236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8" name="AutoShape 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AutoShape 4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AutoShape 6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AutoShape 8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AutoShape 10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AutoShape 12" descr="data:image/png;base64,iVBORw0KGgoAAAANSUhEUgAAAgMAAAJICAYAAAD8ROf4AAAAOXRFWHRTb2Z0d2FyZQBNYXRwbG90bGliIHZlcnNpb24zLjYuMCwgaHR0cHM6Ly9tYXRwbG90bGliLm9yZy89olMNAAAACXBIWXMAAA9hAAAPYQGoP6dpAABlaUlEQVR4nO3deViU5f4G8HtAVgFBBVGULSnF3azc0gSVtJO55FKaKWq5pKZSWWSFmpqn3NLK0lSsTBMrLVIMV9QsDor7wiKouYKiiCzC8/uDHxPDDAg2zPO+M/fnuuY6McN1cR/kfZ/v+6waIYQAERERWSwr2QGIiIhILhYDREREFo7FABERkYVjMUBERGThWAwQERFZOBYDREREFo7FABERkYVjMUBERGThWAwQERFZuBqV/cYeVgOrM4dRbPs7UXaESglp0Ep2BCIishDbi3647/dUuhhQAzayREREVWdWxQARkWxq6KHkgxOVxWKAiMiI2NCSGrEYIIP4dEP0YHjtkBqxGCCDeLMgIrIcLAaIiIyIhTSpEfcZICIisnAsBoiIiCycWQ0TqGHiDsBuRCIiUhazKgbYyBIREVWdWRUD7BkgIiKqOrMqBtjIEpFsango4b2SyjKrYoCISDY2tKRGZlUMqKEiB3izICIiZTGrYoCNLBHJpoaHEt4rqSyzKgaIiGRjQ0tqxE2HiIiILByLASIiIgvHYoCIiMjCcc4AEZERcQIhqRGLASIiI2JDS2rEYoCIyIjYM0BqZFbFgBouQoAXIpE54/VNamRWxQAvQiIioqozq2KAPQNERERVZ1bFABtZIiKiquM+A0RERBaOxQAREZGFYzFARERk4VgMEBERWTgWA0RERBbOrFYTEBHJpoYlzlx5RWWxGCAiMiI2tKRGZlUMqKEiB3izICIiZTGrYoCNLBHJpoaHEt4rqSyzKgaIiGRjQ0tqxNUEREREFo49A0RERsRhAlIjFgNEREbEhpbUiMMEREREFo49A0RERsRhAlIjFgNEREbEhpbUiMMEREREFo49A0RERsRhAlIj9gwQERFZOPYMEBEZEZ+6SY1YDBARGRGHCUiNWAwQERkRG1pSIxYDRERGxJ4BUiMWA0RERsSGltSIxQAZxKcbogfDa4fUiMUAGcSbBRGR5WAxQERkRCykSY246RAREZGFM6ueATWM1QF8ciAiImVhzwAREZGFM6ueAT5xExERVR17BoiIiCwciwEiIiILZ1bDBGQ8apiMyWEhIiLjYDFABrGhJXowLKRJjThMQEREZOHYM0BEZER86iY1YjFARGREHCYgNeIwARERkYVjzwARkRHxqZvUiD0DREREFo7FABERkYVjMUBERGThOGeADOKMaCIiy8FigAxiQ0v0YFhIkxqxGCAiMiI2tKRGLAaIiIyIPQOkRpxASEREZOFYDBAREVk4sxomUEP3HMAuOiJzxuub1MisigFehEQkmxoeSnivpLI4TEBERGThzKpngIhINj51kxqxZ4CIiMjCmVXPgBrG6gA+ORARkbKYVTHARpaIZFPDQwnvlVQWhwmIiIgsnFn1DBARycanblIj9gwQERFZOPYMEBEZEecMkBqxGCAiMiI2tKRGLAaIiIyIPQOkRiwGiIiMiA0tqRGLASIiI2LPAKkRiwEiIiNiQ0tqxGKAiMiI2DNAasR9BoiIiCwciwEiIiILx2KAiIjIwrEYICIisnCcQEhEZEScnEdqxGKAiMiIuJqA1IjFABGREbGhJTUyq2JADRU5wJsFEREpi1kVA2xkiUg2NTyU8F5JZXE1ARERkYUzq54BMh4+3RARWQ4WA2QQG1qiB8Nrh9SIwwREREQWjsUAERGRhWMxQEREZOFYDBAREVk4TiAkIjIirsQhNWLPABERkYUzq54BNVTkAKtyInPG65vUyKyKAV6ERCSbGh5KeK+kssyqGCAiko0NLakR5wwQERFZOBYDREREFo7FABERkYXjnAEiIiPiBEJSI7MqBtRwEQK8EInMGa9vUiOzKgZ4ERKRbGp4KOG9ksoyq2KAiEg2NrSkRpxASEREZOHYM0BEZEQcJiA1YjFARGREbGhJjThMQEREZOHYM0BEZEQcJiA1MqtiQA0XIcALkcic8fomNeIwARERkYUzq54BVuRERERVZ1bFABGRbGoYruSDE5XFYoCIyIjY0JIacc4AERGRhWPPABGREXGYgNSIxQARkRGxoSU14jABERGRhWMxQEREZOFYDBAREVk4FgNEREQWzqwmEKphFi/ACUZERKQsZlUMsJElItnU8FDCeyWVZVbFABGRbGxoSY1YDBARGRF7BkiNWAwQERkRG1pSI64mICIisnDsGSAiMiIOE5AasWeAiIjIwrEYICIisnAcJiAiMiJ2wZMasRggIjIizhkgNeIwARERkYVjzwARkRHxqZvUyKyKATV0zwG8WRARkbKYVTHARpaIiKjqzKoYYM8AERFR1ZlVMcBGloiIqOq4moCIiMjCmVXPABGRbGoYrmQvKpXFYoCIyIjY0JIasRggIjIi9gyQGrEYIIN4QyN6MPy7JDViMUAG8YZGRGQ5WAwQERkRe9VIjcyqGFDDRQjwQiQyZ7y+SY24zwAREZGFYzFARERk4cxqmIDdc8ajhiEX/nsTERmHWRUDZDxsaImILAeHCYiIiCwcewbIIA4TED0YXjukRiwGiIiMiA0tqRGLATKINzQiIsvBOQNEREQWjsUAERGRheMwARGREXECIakRewaIiIgsHHsGiIiMiE/dpEYsBoiIjIjDBKRGLAaIiIyIDS2pkVkVA2qoyAHeLIiISFnMqhhgI0tERFR1XE1ARERk4VgMEBERWTgWA0RERBbOrOYMEBHJpoaJzJxfRWWxZ4CIiMjCmVXPgBoqcoBVOZE54/VNamRWxQAvQiIioqozq2KAiEg2NfRQ8sGJymIxQERkRGxoSY04gZCIiMjCsWeAiMiIOExAasRigIjIiNjQkhqxGCAiMiL2DJAamVUxoIaLEOCFSGTOeH2TGnECIRERkYUzq54BVuREJJsaeih5r6Sy2DNARERk4cyqZ4CISDY+dZMasWeAiIjIwrFngIjIiDhngNSIxQARkRGxoSU1YjFARGRE7BkgNWIxQERkRGxoSY04gZCIiMjCmVXPgBq65wA+ORARkbKYVTHARtZ41FBY8d+biMg4zKoYUEMDBqijEVNDRiIiMg6zKgbYgBmPGgor/nuTEvHaITUyq2KAjIc3C6IHw2uH1IirCYiIiCwcewbIIHZ1Ej0YXjukRiwGyCDeLIgeDK8dUiMWA0RERsSeAVIjzhkgIiKycCwGiIiILByHCYiIjIhd8KRG7BkgIiKycCwGiIiILByLASIiIgvHOQNEREbEpYWkRuwZICIisnBm1TOghoocYFVOZM54fZMamVUxwIuQiIio6jhMQEREZOHMqmeAwwRERERVZ1bFABtZIiKiqjOrYoCISDY19FDywYnKMqtiQA0XIcALkcic8fomNTKrYoAXIRERUdWZVTHAngEiIqKq49JCIiIiC2dWPQN84iYiIqo69gwQERFZOBYDREREFs6shgmIiGRTw0RmDqlSWewZICIisnBm1TOghoocYFVOZM54fZMamVUxwIuQiIio6jhMQEREZOHMqmeAiEg2NQxXsheVymIxQERkRGxoSY1YDBARGRF7BkiNWAwQERkRG1pSI04gJCIisnAsBoiIiCycWQ0TqGGsDmA3IhERKYtZFQNsZImIiKrOrIoBIiLZ1NBDyQcnKovFABGREbGhJTUyq2JADRU5wJsFEREpi1kVA2xkiYiIqo5LC4mIiCycWfUMEBHJpobhSvaiUlksBoiIjIgNLamRWRUDaqjIAd4siIhIWcyqGGAjS0REVHWcQEhERGThzKpngIhINjUMV7IXlcpizwAREZGFYzFARERk4cxqmEAN3XMAu+iIzBmvb1Ij9gwQERFZOLPqGWBFTkREVHVmVQyQ8ahhyIXFHykRrx1SIxYDZBBvFkQPhtcOqRHnDBAREVk4FgNEREQWjsMERERGxDkDpEYsBsgg3tCIiCwHiwEyiA0tEZHlYDFARGRELKRJjTiBkIiIyMKxGCAiIrJwLAaIiIgsHOcMkEFcTUBEZDlYDJBBbGiJiCwHhwmIiIgsHIsBIiIiC8digIiIyMKxGCAiIrJwLAaIiIgsHFcTEBEZEZflkhqxGCAiMiI2tKRGZlUMqKEiB3izICIiZTGrYoCNLBHJpoaHEt4rqSyzKgaIiGRjQ0tqxGKAiMiI2DNAamRWxYAaLkKAFyKROeP1TWpkVsUAL0IiIqKq46ZDREREFs6segY4TEBERFR1ZlUMsJElIiKqOg4TEBERWTiz6hngMAEREVHVmVUxwEaWiIio6jhMQEREZOHMqmeAiEg2NQxXsheVymIxQERkRGxoSY04TEBERGThWAwQERFZOA4TEBEZEecMkBqxGCAiMiI2tKRGZlUMqKEiB3izICIiZTGrYoCNLBERUdWZVTFARCSbGnoo+eBEZbEYICIyIja0pEZcWkhERGThWAwQERFZOLMaJlDDWB2gjm5ENfwu1fB7JCJSA7MqBtg4GA9/l0QPhoU0qZFZFQNERLKxoSU14pwBIiIiC8digIiIyMKxGCAiIrJwnDNABnESFBGR5TCrYkANDRigjkZMDRmJiMg4zKoYYANGRLKp4aGE90oqy6yKASIi2djQkhpxAiEREZGFYzFARERk4VgMEBERWTgWA0RERBaOxQAREZGFM6vVBGpY0gNwtjERESmLWRUDbGSJiIiqzqyKAfYMEBERVR3nDBAREVk4s+oZIONRQy8Le1iIiIyDPQNEREQWzqx6BvikaDz8XRIRWQ72DBAREVk4FgNEREQWjsUAERGRhWMxQEREZOHMagIhEZFsXJZLasRigIjIiNjQkhqxGCAiMiL2DJAamVUxoIaLEOCFSGTOeH2TGnECIRERkYUzq54BVuRERERVx54BIiIiC2dWPQNERLKpYe4Se1GpLBYDRERGxIaW1IjDBERERBaOxQAREZGFYzFARERk4ThngIjIiDiBkNTIrIoBNVyEAC9EInPG65vUyKyKAV6EREREVcc5A0RERBaOxQAREZGFYzFARERk4cxqzgARkWxqmMjM+VVUFosBIiIjYkNLasRhAiIiIgvHngEiIiPiMAGpEXsGiIiILBx7BoiIjIhP3aRGLAaIiIyIwwSkRiwGiIiMiA0tqRGLATKITzdERJaDxQAZxIaW6MGwkCY14moCIiIiC8eeASIiI+JTN6kRiwEiIiPiMAGpEYsBIiIjYkNLasQ5A0RERBaOPQNkELs6iYgsB4sBMogNLRGRBRGS5Obmivfff1/k5ubKinBfzGg8asjJjMajhpzMaDxqyMmMFdMIIYSMIuTWrVuoVasWsrKy4OLiIiPCfTGj8aghJzMajxpyMqPxqCEnM1aMEwiJiIgsHIsBIiIiC8digIiIyMJJKwbs7Ozw/vvvw87OTlaE+2JG41FDTmY0HjXkZEbjUUNOZqyYtAmEREREpAwcJiAiIrJwLAaIiIgsHIsBIiIiC8digIiIyMKxGCAiiyCEQHp6OnJzc2VHIVIckxUDvBCJzFNBQQFCQ0ORmpoqO0qFhBBo3Lgxzp8/LzuK2cjPz8fp06dx79492VEqlJSUhG3btuHu3bsAiv8WSJdJiwE1XIihoaG4ffu23vt37txBaGiohESG7dmzx+AFeO/ePezZs0dCIn07d+6UHYFMwMbGBlFRUbJj3JeVlRUCAgKQkZEhO8p97d27F8OGDUOHDh1w8eJFAMDatWsRFxcnOVmxnJwcjBo1Co6OjmjWrBnS09MBABMnTsS8efMkp/tHRkYGunfvjocffhi9e/fGpUuXAACjRo3CtGnTJKdTFpMVA2q5ENesWaOtHku7e/cuIiMjJSQyrFu3bsjMzNR7PysrC926dZOQSN/TTz+Nhx56CLNnz1Z0EajkG++dO3cwbtw4eHl5wd3dHUOGDMG1a9dkx9LTt29f/PTTT7Jj3Ne8efPwxhtv4NixY7KjlCsqKgohISFwcHDAoUOHkJeXB6D42p4zZ47kdMXefvttJCYmYteuXbC3t9e+3717d6xfv15iMl1TpkxBjRo1kJ6eDkdHR+37gwcPxtatWyUm05WQkICjR49qv/7555/Rt29fvPPOO8jPzzdNCFMekbh582bRuXNncfToUVP+2ErJysoSN2/eFBqNRiQlJYmsrCztKzMzU6xZs0bUr19fdkwtjUYjrl69qvf+6dOnhbOzs4RE+q5duyYWLFggWrVqJWrUqCF69uwp1q9fL/Ly8mRH09q4caNwcHAQo0ePFnZ2diI5OVkIIcSnn34qevXqJTmdEFOmTBE1a9YUr7zyipg8ebJwd3cXffv2lR1Lz6xZs4Srq6sYMGCAmDNnjli8eLHOSylcXV2Fra2tsLKyEvb29sLNzU3npQStW7cWa9asEUII4eTkpP2bTEhIEPXq1ZMZTcvb21scOHBACKGb8ezZs4q5/wghRL169cThw4eFELo5k5OTRc2aNWVG09GuXTuxceNGIURxNnt7e/HCCy+Ixo0bi8mTJ5skg0l3IHRzc0NOTg7u3bsHW1tbODg46Hxu6EnXVKysrKDRaMr9XKPRICIiAuHh4SZMpa9///4AiivHp59+WmfbysLCQhw5cgSPPPKIoqpeoLjyXbVqFdatWwcAePHFFzFq1Ci0atVKaq42bdpgypQpGD58OJydnZGYmAh/f38cOnQIvXr1wuXLl6Xm8/Pzw/z58zFw4EAAwP/+9z+0b98ed+/eRY0aNaRmK83Pz6/czzQaDVJSUkyYpnxr1qyp8POXX37ZREnK5+joiBMnTsDX11fnbzIlJQWBgYGKmHfl6OiIY8eOwd/fXydjYmIiunTpgqysLNkRAQDOzs5ISEhAQECATs74+HiEhIQopqe6Vq1aSEhIwEMPPYSPPvoIO3bswLZt27Bv3z4MGTLEJD2rJr2bLFq0yJQ/rkp27twJIQSCgoIQFRWF2rVraz+ztbWFj48PGjRoIDFhsVq1agEonoPh7OysU1DZ2tqiffv2GDNmjKx45Wrbti08PT1Rp04dzJs3D19//TU+++wzdOjQAV988QWaNWsmJdfp06fRpUsXvfdr1aqFmzdvmj5QGRcuXECnTp20Xz/66KOwsbHB33//DW9vb4nJdCl98mAJJTT29+Pp6YmkpCT4+vrqvB8XFwd/f385ocpo164dfv31V0ycOBEAtA9SK1asQIcOHWRG0/Hkk08iMjISs2bNAlCcs6ioCPPnz1fMcCpQfD8vKioCAPz+++/4z3/+AwBo1KgRrl+/brIQVMq5c+dEYWGh7Bj39cEHH4js7GzZMe4rPz9f/PDDD6JXr16iRo0aon379uKrr74S2dnZIjU1VQwdOlQ0bdpUWj4/Pz+xfft2IYRuN+KaNWuk5iphZWWlNxzk7OwsUlJSJCWqWF5enjh16pQoKCiQHeW+7t69qzMcmJWVJTuSEEKIOXPmiMDAQPHHH38IZ2dnsXfvXvHNN98Id3d3sWTJEtnxhBBC7N27Vzg5OYmxY8cKe3t7MXnyZNGjRw9Rs2ZNER8fLzue1tGjR4WHh4d4+umnha2trXj++edF06ZNRb169URSUpLseFrdunUTw4cPF5GRkcLGxkacPXtWCCHErl27hI+Pj0kymLwYSEpKEuHh4WLIkCHiypUrQgghoqOjxbFjx0wdpVw3btwQ27ZtE2vXrhVr1qzReVHlvfbaa6JOnTqidu3aYvLkyQbnily6dEloNBoJ6Yop/car0WhEixYtRJs2bbQva2tr0axZM533ZLtz544IDQ0V1tbWwtraWltUvfbaa2Lu3LmS0/0jOztbTJgwQbi7uwsrKyu9lxIUFRWJ2bNni5o1awqNRiM0Go2wt7cX7777ruxoOpKSksTo0aPFY489Jpo2bSqGDh0qjhw5IjuWnps3b4rZs2eLgQMHil69eonw8HDx999/y46lIzExUTRv3ly4uLiIDz74QPv+a6+9Jl544QWTZDDpnIHdu3ejV69e6NSpE/bs2YOTJ0/C398f8+bNQ3x8PDZu3GiqKOXasmULhg4diuzsbLi4uOjMI9BoNFLnNZR25coVhIWFITY2FlevXtVbN1tYWCgp2T+Cg4MxevRo9O/fv9wjOe/du4d9+/aha9euJk5XTAiBOXPmYO7cucjJyQFQfIxoWFiYtmtRpoiIiEp93/vvv1/NSSo2efJk7Nu3D4sWLcLTTz+NI0eOwN/fHz///DM++OADHDp0SGq+EhMmTMDOnTsxa9YsvPTSS1i2bBkuXryI5cuXY968eRg6dKjsiFr5+flISkpCdnY2AgMD4eTkJDsSmVhubi6sra1hY2NT7T/LpMVAhw4dMHDgQEydOlVnMseff/6J/v3748KFC6aKUq6S9ahz5szRWYqiNL169UJ6ejpee+011K9fX2/y43PPPScp2T/27NmDjh076k10u3fvHvbv329wrF4W3nj/HR8fH6xfvx7t27fXubaTkpLQtm1b3Lp1S3ZEAIC3tzciIyPx1FNPwcXFBQkJCWjcuDHWrl2LdevWITo6WnZEREZG4rHHHkPTpk113s/NzcWGDRswfPhwScl0FRYW4scff8TJkycBAIGBgXjuuecUNbEVAG7cuIGVK1fq5Bw5cqTOvDAluHnzJjZu3Ijk5GS88cYbqF27NhISElCvXj14eXlVfwCT9D/8v5o1a2rHOkuPz6ampgo7OztTRimXo6OjNpeSOTk5iUOHDsmOUSErKyvtUFBp169fV0yXbGnp6ekiPT1ddowquXv3rvjvf/8rO4ZwcHDQXjelr+3Dhw8LFxcXmdF01KxZU6SlpQkhhPDy8hIHDx4UQgiRkpKimKVmGo1GODk5aZealbh8+bJirptjx44Jf39/4ejoqB2qqlmzpvD19VXU0vHdu3cLFxcX0ahRI9GvXz/Rr18/4e3tLVxcXMTu3btlx9NKTEwUdevWFY0bNxY1atTQXj/h4eHipZdeMkkGk55N4Orqqt0BqrRDhw6ZpvKphJCQEMTHx8uOcV+NGjVS/JaaQgiDyzUzMjJQs2ZNCYn03bt3DzNmzECtWrXg6+sLX19f1KpVC++++y4KCgpkxwMAXLt2Db/88gtiYmK0wz8FBQVYvHgxfH19FbHjW8ns8hJKnV3u7++vXfnQpEkTbNiwAUDx8KCrq6vEZLoiIiLw0ksv4YMPPpAdxaDRo0ejWbNmuHDhAhISEpCQkIDz58+jZcuWeOWVV2TH05owYQIGDx6M1NRUbNq0CZs2bUJKSgqGDBmCCRMmyI6nNXXqVIwcORJnz57V2cSpd+/epttR1iQlx/+bNm2a6Ny5s7h06ZJwdnYWZ8+eFXFxccLf319n0oSp/fzzz9rXihUrhLe3t3j//ffFxo0bdT77+eefpWUsa9u2baJnz54iNTVVdhQ9JRW4lZWV6N27t/brfv36iT59+ghfX18REhIiO6YQQoixY8cKDw8P8cUXX4jExESRmJgovvjiC+Hp6SnGjh0rO57Yu3evqFWrltBoNMLKyko8/vjj4vjx4yIgIEA0bdpUfP755yInJ0d2TNXMLl+wYIF2E6Tt27cLe3t7YWdnJ6ysrMSiRYskpyum0WjElStXxIEDB4Snp6cYMGCAyMnJUVTPgL29vcFJ30ePHhX29vYSEhlmb28vTp06pff+qVOnFJXTxcVFu7qhdM/auXPnTNZrbtJiIC8vT4wePVrUqFFDaDQaYWNjI6ysrMSwYcPEvXv3TBlFR8mM3fu9lHIhCqG7k5qTk5OidlIbMWKEGDFihNBoNGLw4MHar0eMGCFeeeUVMWfOHHHt2jWpGUu4uLiI6Ohovfd//fVXRXRvd+3aVbzwwgvi6NGjIiwsTGg0GvHwww+LH374QXY0PWqZXV7auXPnRFRUlEhMTJQdRav08FpaWppo1aqVaN26tfjjjz8Ucw9q2bKliI2N1Xs/NjZWNG/eXEIiwzp27Ch+/PFHvfd//PFH8cQTT5g+UDnc3d1FQkKCEEK3GIiJiRENGzY0SQaTTiAskZ6ejmPHjiE7Oxtt2rRBQECAqSOonhp2UouIiEBYWJhihgQM8fDwwO7du/Uma508eRJdunSRfg5AnTp1sHfvXgQGBuLu3btwcnLCpk2bFDFBVO1yc3N1umSVwsrKCpcvX4aHhweA4kOBhg4ditjYWNy5c0cRK4Wio6Px5ptv4oMPPkD79u0BAH/88QdmzpyJefPmoXPnztrvdXFxkRUT69evx5tvvomJEyfq5Fy2bBnmzZunc923bNlSVkyMHj0aGRkZ2LBhA2rXro0jR47A2toaffv2RZcuXUyyYZ+UYoBIKWbOnIlTp05h1apV2uWPeXl5GDVqFAICAqQv2SvbMDg7O+Pw4cN46KGHpOYCgFu3bmlv9PdbLSCzQSitsLAQc+bMwRdffIErV67gzJkz8Pf3x4wZM+Dr64tRo0bJjoiIiAi88cYbequZ3n//fezZs0cRp4FaWf0z3axkfkhJU1L6a41GI7V4KZ3TEI1Go4icWVlZeP755xEfH4/bt2+jQYMGuHz5Mjp06IDo6GiTPFBVezEwdepUzJo1CzVr1sTUqVMr/N4FCxZUZ5RKWbJkicH3NRoN7O3t0bhxY3Tp0gXW1tYmTqYvOTkZq1atQnJyMhYvXgwPDw/89ttv8Pb2lra9b9u2bREbGws3Nze0adOmwvMeEhISTJjMsH79+iE2NhZ2dnbacxISExORn5+P4OBgne/dtGmTyfNZWVlhx44d2mVQHTt2xIYNG9CwYUOd75PxVGNtbY1Lly7Bw8Oj3LM9lHCjLW3mzJlYs2YNZs6ciTFjxmj311+/fj0WLVqEAwcOyI6oCrt27arw2i5N1h4iAJCWllbp7/Xx8anGJJUTFxeHI0eOIDs7G23btkX37t1N9rOrfUHooUOHtLOyExISyv0DquwfVnVbuHAhrl27hpycHLi5uQEoXqfq6OgIJycnXL16Ff7+/ti5cycaNWokLWfZDZw+/PBDeHh4IDExEStXrpS2gdNzzz2nfcLu27evlAxV4erqigEDBui8J/Pf1ZDg4GCdlSMl+5bLfqopXaQo4Wm1MiIjI/Hll18iODgYY8eO1b7fqlUrnDp1SlquzZs3o1evXrCxscHmzZvL/T6NRoNnn33WhMkMe+qpp2RHqJS6desqepiyrM6dO+sMsZhStfcMHDlyBM2bN79vd41SrFu3Dl9++SVWrFih7YpNSkrCq6++ildeeQWdOnXCkCFD4OnpKXXHRDVs4ET/XmWfbGQ81fTv3x+rV6+Gi4sLIiMjMXjw4HJ3mlQKBwcHnDp1Cj4+PjrXzYkTJ/D4448jOztbSq7Sw0EV3SuV0svi5+eHkSNHYsSIEYo6MKssJycnDBo0CKGhodIa2fKU1wttyKRJk6oxyf+r7hmKpWfG+vn5ievXr1f3j/xX/P39DW7mk5CQIPz8/IQQQuzbt094enqaOJkuNWzgpAbvvfeeOHfunOwYqmRjY6Pd4728DaaUpm3btmLt2rVCCN3rJiIiQnTu3FlmNFVZuHChaNWqlbC2thbdu3cX69atE7m5ubJj6fnxxx/Fc889J2xsbERAQICYO3euuHjxouxYQgghfH19K/UqaXeqW7UPE7i6uiI1NRUeHh44d+6c9phGpbp06RLu3bun9/69e/e0Z9s3aNAAt2/fNnU0HSUbOJU9R172Bk5ubm6VHvJRwjkPP//8Mz788EN07doVo0aNwoABAxT1dJuenl6p75PxdNakSRO8/fbb6NatG4QQ2LBhQ7kTBWVvoSv+fzjlvffew8svv4yLFy+iqKgImzZtwunTpxEZGYlffvlFakY1ef311/H6668jISEBq1evxsSJEzF+/Hi8+OKLCA0NRdu2bWVHBFA8VNm3b19cu3YNa9euxerVqzFjxgyEhIQgNDQUffr0kbZ9suKO/a7uamPMmDHCzs5O+Pr6CisrK+Ht7S38/PwMvpSgd+/eom3btto1n0IU9wo8+uij4plnnhFCCLF582bpa2mVuoHT6tWrK/1SioSEBDFx4kRRt25d4erqKsaOHSv+/PNP2bGEEELnRL3S+12Ufk/W2vN9+/aJJ554QtStW1dYWVmJWrVqCVdXV72X7H0vhBCiQ4cO2mNh9+zZI7p37y7c3d2Fg4OD6NSpk9i2bZvkhELs379fbNmyRee9NWvWCF9fX+Hu7i7GjBmjyKdvIYqPKl+0aJF2A6dWrVqJlStXiqKiItnR9CxZskTY2dkJjUYj3N3dxYwZM8SdO3dkx5LOJEsLt27diqSkJEyaNAkzZ86Es7Ozwe+bPHlydUe5r8uXL+Oll15CbGys9qSoe/fuITg4GGvXrkW9evWwc+dOFBQUoGfPntJy5ufnY8KECVi9ejUKCwtRo0YNFBYW4sUXX8Tq1asVsdpBbQoKCrBlyxasWrUK27ZtQ5MmTTBq1CiMGDECtWrVkpKpRo0aaNiwIUaMGIFnn3223KeYkpUQspRdAqk0gwYNQnR0ND766CNFbUNbWq9evfDUU0/hrbfeAgAcPXoUbdu2xYgRI9C0aVP897//xauvvqqoLYoLCgrw448/YtWqVdi+fTvat2+PUaNG4cKFC1i2bBmCgoLw3XffyY6JK1euYM2aNVi9ejXS0tLQr18/bc6PPvoIDRo0QExMjNSMFy5cwObNm5Geno78/Hydz0yy0s6UlceIESPErVu3TPkjH9jJkye1WxAb2s5SKdLT08Wvv/4q1q9fL86cOSM7jsjKytL574peSpOXlye+//570bNnT1GjRg3RpUsX0bhxY+Hs7Cy+//57KZkuXbok5s2bJx555BFRr149MW3aNHHixAkpWSpy7tw5RT4FlrZhwwbh4eEhunfvLs6fPy87jh5PT0/x119/ab9+5513RKdOnbRfb9iwQTRt2lRGNK01a9aI3Nxc8b///U+89tprok6dOsLd3V1MmzZNnDx5Uud7ZW5NHBERIe7cuSOioqLEf/7zH2FjYyNatWolPv30U3Hjxg2d701KShI2NjZScpb4/fffhaOjo2jevLmoUaOGaN26tXB1dRW1atUS3bp1M0kGkxYDZDwlf+xl5eTkiIiICAmJipWeSFa2S1sJXduGxMfHiwkTJojatWuL+vXri7feekvbpSxEcbeih4eHxITF9u7dK0JDQ4Wzs7N44oknxJdffikKCwul5UlMTNT+/JJzHcp7KcXVq1fFwIEDhaurq5g4caKYMmWKzksmOzs7nVMzO3XqJGbPnq39OjU1VTg5OcmIplVyfVtZWYmQkBCxYcMGkZ+fb/B7s7OzxYgRI0ycsFhJThcXF/HKK69UOOyXk5MjdWhVCCEee+wx8d577wkh/pnYevv2bdGnTx/x2WefmSRDtQ8TlF5+1L9//wq/V8amLoD6NkYCdDd8KS0jIwMeHh7Slh/t3r0bnTp1Qo0aNbB79+4Kv1fmZiQlv7/g4GCcOnUKPXv2xJgxY/Dss8/qDbFcv34dHh4eipn8euXKFbzwwgvYvXs3rl27Ju1c9rLL4Ur2PSghex8EQwoLCzFz5kzMmTMH7du31xl20Wg02LFjh7RsPj4+WLt2Lbp06YL8/Hy4urpiy5Yt2s2vjh49iq5du0qdeFvyb3737l1FbNJTnpKcTk5Oejs5KlHpnUXd3NwQFxeHZs2aITExEc899xzOnTtX7RmqfRplrVq1tLPLXVxcFLO5UGmlN0Y6dOhQud+npOyinOOBExMTpTUOgG4DL7Oxv5+SRqtkDXJFKzDq1q2riEJg//79+Prrr/HDDz/gkUcewbJly6Qeu5uamgp3d3ftfyvd8ePHMXz4cGRmZiImJgbdunWTHUlH7969MX36dHz00Uf46aef4OjoiCeffFL7+ZEjRxSxDbVGo1F0IVBCo9GoohAAgJo1a2rnCdSvXx/JycnaXWSvX79ukgw8m0BlSpbuZWVl6RVXhYWFyM7OxtixY7Fs2TKJKf9x48YNrFy5EidPngQABAYGYuTIkVILFkD5E95KXLp0CZGRkVi1ahVu3LiBoUOHIjQ0FM2bN5cdTceePXvQsWNHvQmO9+7dw/79+9GlSxdJyYrNmzcPH3zwAV588UUsXry43EnMMl2/fh39+/dHXFwcnJycsGbNGvTr10/7eXBwMNq3b48PP/xQWkYrKys0b978vsvxZG81bmVlpfMgWh4lLG8GipdAPvPMMxgzZgzCwsLw888/Y8SIEdi0aRPc3Nzw+++/V3sGkxYDQUFB2LRpk97TzK1bt9C3b1+pXXRlJSUlITk5GV26dIGDg0O5T+KmtmbNGgghEBoaikWLFunMcre1tYWvry86dOggMeE/9uzZg2effRa1atVCu3btAAD/+9//cPPmTWzZskVqA2FlZYXZs2fDycmpwu8zyc5fFbCxsYGXlxdefvll9OnTR7vCpSyZJ64Byh22KlG/fn18+eWXitjK936ysrLg5OSkN1yVmZkJJycn2NraAiiefd6gQQOT7u5qZWWFadOm3fe6UcIBX2Xvj4Yo4XRXAEhJSUF2djZatmyJO3fuYNq0adi/fz8CAgKwYMECk/TEmLQYKO9p7OrVq/Dy8tJ21cuUkZGBQYMGYefOndBoNDh79iz8/f0RGhoKNzc3fPLJJ7IjAigem+/YsWO5jYMStGjRAh06dMDnn3+uvbEVFhZi/Pjx2L9/P44ePSotm5WVFRo2bFjhEkyNRoOUlBQTptJX0elwpd+X3dhaWVnhypUr2mGDEmfOnEG7du3ue6phdcvIyECdOnUq/f0tWrRAdHS04s6pKM3FxQWHDx+Gv7+/yX6mWnrU1JJTSUyy9dKRI0e0/33ixAntTn5AceOwdetWqbvmlTZlyhTY2NggPT1d56zrwYMHY+rUqYopBrp27YqioiKcOXMGV69e1RvTlt0tCxT3rmzcuFGnwbW2tsbUqVMRGRkpMVmx+Ph4xd8slD4WXzIpWKPRYMSIETq7NxYWFuLIkSPo2LGjrHhaVSkEAODcuXOKeDipiIwRXiX0jlaGWnIakpubi/Xr1yMnJwc9evRA48aNTfJzTVIMtG7dGhqNBhqNBkFBQXqfOzg44NNPPzVFlPuKiYnBtm3b9I6IDQgIqNJxmNXtjz/+wIsvvoi0tDRFPikCxccZnzx5Eo888ojO+ydPnpS+SY5abhZV7R4cP348Zs6cibp161ZTIl0l3bBCCDg7O8PBwUH7ma2tLdq3b48xY8aYJAtVP7VMMatqThlDLkDxSraCggJt+5efn48OHTrg+PHjcHR0xBtvvIHt27ebZOjXJMVAamoqhBDaU/VKdyXa2trCw8NDMTvm3blzx+AM1MzMTEXtWT927Fi0a9cOv/76K+rXr6+Yxq10L9CkSZMwefJkJCUloX379gCKi5hly5Zh3rx5siICUM9Nraq++eYbhIWFmawYWLVqFQDA19cXYWFhqjoulqqu9AqSypAxlAGgyqt/AgMDpeSMiYnBnDlztF9/++23SEtLw9mzZ+Ht7Y3Q0FDMnj0bv/76a/WHMcluBirSq1cv8e677wohijd/SElJEYWFhWLgwIFiwIABktP9w9HRUWdjHKUo2VCoZB/98l6yNx364IMPqrQf+bhx48S1a9eqMZFxlD6Jjx6cGn6PzGg8snKWnCtTYsiQIWLMmDHarw8dOiTq169vkiwmP67p7Nmz2Llzp8Fx7vfee8/UcfTMnz8fwcHBiI+PR35+Pt58800cP34cmZmZ2Ldvn+x4Wk888QSSkpJMNp5UWUof4y5R1dnOpn7iVpsrV64gLCwMsbGxuHr1ql7PixKGrcyNUnoD6cFZWVnpXCt//PEHZsyYof3a1dUVN27cMEkWkxYDX331FcaNG4e6devC09NT54+55HhR2Zo3b47Tp09j6dKlcHZ2RnZ2Nvr3748JEyagfv36suNpTZw4EdOmTcPly5fRokULvVUFspaaqWEzkgdRtnEjXSNGjEB6ejpmzJihqGErc8a/SfVr2rQptmzZgqlTp+L48eNIT0/X2QwrLS0N9erVM0kWkxYDs2fPxocffqg9lUtJXn75ZQQHB+Opp56Ct7c33n33XdmRKjRgwAAAQGhoqPY9JWz/unnzZvTq1Qs2NjbYvHlzhd/bp08fE6Wi6hYXF4e9e/eidevWsqNUKDIyEoMHD9ab/5Ofn4/vv/8ew4cPBwAsX77cZDfhskJDQw1ujHTnzh1MnDgRX3/9NYDilVkNGjSQEZGM5M0338SQIUPw66+/4vjx4+jduzf8/Py0n0dHR+Pxxx83SRaT7jMgazJJZTz11FM4ePAg8vPz4evri27duiEoKAhBQUHw9PSUHU/P/VY2yHpCL7tffXmUsuKhspydnZGYmKjIv93SZOUMDAzEt99+izZt2pj051aV0jdHAsrPeP36dXh6euLevXuSklWdku/5pcnMGRsbi19++QWenp6YOHGizgT2iIgIdO3aFU899VS15zBpz8DAgQMRExODsWPHmvLHVsquXbuQl5eH/fv3Y9euXdi1axe++eYbFBQUICAgQFscDBw4UHZUAMrtji89D0QJ+/lbmmHDhsHFxcXkP3fRokWYPn06li9fDl9fX5P//MoS5ewkeuHChfvuVlfdbt26BVF8kixu374Ne3t77WeFhYWIjo5W/L4YZallKENmzuDgYO1hVGWVndtUnUuHTdozMHfuXCxYsADPPPOMwXFu2Vu/lpWbm4v9+/fjt99+w5dffons7GxFPDmUSE5OxqJFi3T2/Z88ebIiDjMpz82bN6UervOglNAzkJubiyNHjhicfCt7yMXNzQ05OTm4d+8eHB0d9a5t2XvAt2nTBhqNBomJiWjWrJnO3vqFhYVITU3F008/jQ0bNkjLWHLyY3k0Gg0iIiIQHh5uwlT/TlxcHB577DFpy7IrO+Ry/vx5NGjQQDFL3MtTnT0YJi0GSo+F6AVRwNavJfLz83HgwAHs2rULO3fuxMGDB9GgQQN07dpV+8cj27Zt29CnTx+0bt0anTp1AgDs27cPiYmJ2LJlC3r06CE5IfDRRx/B19cXgwcPBlDcMxQVFYX69esjOjpa+sZDVTFu3DjMmjVL2mqCrVu3Yvjw4QZPMFPCkMuaNWsq/Fz2HvARERHa/y27t37JmR4DBgzQ7vsvw+7duyGEQFBQEKKionQO87K1tYWPj49i5ggUFhZi9erV2tUjZYtTpZwzY05DLkD1PpTw1ML/t2fPHp3G39vbG127dkXXrl3RpUsXvR0JZWvTpg1CQkL0Nu+ZPn06YmJipJ8aBhQXf99++y06duyI7du3Y9CgQVi/fj02bNiA9PR0xMTEyI4IQNlP3CUCAgLQs2dPvPfee9ImtpmDNWvWYPDgwTpd8EqTlpYGb29vRa/IeO2117B69Wo888wzBlePLFy4UFKyYiVDLm5ubjh79qzORkmFhYXYsmULpk+fjr///ltiyqqr1h5Kk+xmUEZeXp44deqUKCgokPHjDdJoNMLHx0d89tln4vLly7Lj3JednZ04c+aM3vunT58WdnZ2EhLps7e3F+np6UIIISZNmiReeeUVIURxRldXV5nRtH777Tfh7u6uyI2RSnN2dhZJSUmyY1QoKSlJhIeHiyFDhogrV64IIYSIjo4Wx44dk5xMX15enjh//rxIS0vTeSnFnj17xNChQ0WHDh3EhQsXhBBCREZGir1790pOVqxOnTri119/lR2jXCXXb3kva2trMXv2bNkxq6w6N0cy6UbMOTk5GDVqFBwdHdGsWTOkp6cDKF4zL3t72jfffBOenp54/fXX0aNHD0ycOBFRUVEGu2WVwN3dHYcPH9Z7//Dhw4qZZOTm5obz588DKO7m7t69O4DiyTqyu7VLTJw4EQMHDsSlS5dQVFSk81JKRgB4/vnnsWvXLtkxyrV79260aNECBw8exKZNm5CdnQ0ASExMlH6cbWlnz57Fk08+CQcHB/j4+MDPzw9+fn7w9fWtcBjTlKKiohASEgIHBwckJCQgLy8PQPHRxqW3rpXJ1tZWcRuelbZz507ExsZCCIGNGzdix44d2ldcXBzS09NVNffCJKqlxCjHpEmTxKOPPir27t0ratasqa1wfvrpJ9G6dWtTRinX7du3RXR0tHjzzTfF448/LmxsbESzZs3E+PHjxQ8//CA7nlZERIRwdXUV8+bNE3v27BF79uwRc+fOFa6urmLmzJmy4wkhhJgwYYLw8fER3bt3F3Xq1BG3b98WQgixbt060aZNG8npiqnhiVsIIe7cuSN69+4tXn75ZfHxxx+LxYsX67xka9++vfjkk0+EELpPLwcPHhReXl4yo+no2LGj6NKli4iOjhaHDh0Shw8f1nkpQevWrcWaNWuEELq/y4SEBFGvXj2Z0bQ+/vhjMX78eFFUVCQ7SoXOnTun+IxVUZ09AyYtBry9vcWBAweEELr/p86ePSucnZ1NGaXSMjIyRHh4uHBxcVFUt3FRUZFYsGCB8PLy0nZre3l5iUWLFinmjz8/P1/897//FZMmTRIJCQna9xcsWCC++uoricn+MXLkSLFixQrZMe5rxYoVokaNGsLJyUn4+PgIX19f7cvPz092PFGzZk2RkpIihNC9tlNTUxUzbCVE8ZkeJ0+elB2jQg4ODiI1NVUIofu7TE5OVszvsm/fvqJWrVrCz89P/Oc//xH9+vXTeSmJ0odchBAiLS3N4H27qKhIZ/hq7Nix1XZGikn3Gbh27ZrBLuw7d+4oZrJMUVER/vrrL+1eA/v27UN2dja8vb21Z7crgUajwZQpUzBlyhTcvn0bAPSWz8hmY2ODsLAwvfenTJkiIY1hS5cuxcCBA7F3715FL3cNDw9HREQEpk+fbvJjVivD1dUVly5d0utqP3ToELy8vCSl0hcYGKjYob8Snp6eSEpK0tuvIS4uTjGb97i6uqJfv36yY9xXVFQUXnrpJQwdOtTgkEt0dLTkhMX8/PwMrnrIzMyEn5+fdsjy888/r74Q1VJilOPJJ58US5YsEUL8cyKgEEK89tprIiQkxJRR9Hz00UeiV69ewsXFRWg0GtGwYUMxbNgwsXLlSm1OJcjJyRE///yzuHXrlt5nWVlZ4ueffxa5ubkSkhX7+eefRX5+vva/K3opgdKfuEu4ubkpejhj2rRponPnzuLSpUvak9ji4uKEv7+/+OCDD2TH04qNjRUdOnQQO3fuFNevXxdZWVk6LyWYM2eOCAwMFH/88YdwdnYWe/fuFd98841wd3fX3j+pctQw5CJE8YTHq1ev6r1/7tw54ejoaJoMQphuaWFcXBx69eqFYcOGYfXq1Xj11Vdx4sQJ7N+/H7t378ajjz5qqih6GjRogKeeegrdunVDt27dFDs5ZvHixdi8eTNiY2MNft69e3f069cPEyZMMHGyYmrbjtjT0xOTJk1S7BN3iSlTpsDd3R3vvPOO7CgG5efnY8KECVi9ejUKCwtRo0YNFBYW4sUXX8Tq1asVs5lLyb9x2Z5IIflMj7JZ5syZg7lz5yInJwcAYGdnh7CwMMyaNUtyOl3Xrl3D6dOnAQCPPPKIzhI+JXB0dMSJEyfg6+ursywvJSUFgYGByM3NlZpv6tSpAIrv62PGjNHZiriwsBAHDx6EtbW1SU7MNekwQefOnXH48GHMmzcPLVq0QExMDNq2bYsDBw6gRYsWpoyip6rrTatzW8iKfPvttzpHXJb1+uuvY+bMmdKKAbVtR5yfn4/BgwcruhAAim8M8+fPx7Zt29CyZUu94YwFCxZISlbM1tYWX331FWbMmIFjx44hOzsbbdq0QUBAgNRcZe3cuVN2hPvSaDQIDw/HG2+8gaSkJGRnZyMwMFBnoyTZSnbwi4yM1F7n1tbWGD58OD799FOdRk0mpQ+5HDp0CEBxAXj06FGdTa9sbW3RqlUrg0Ot1YGbDj0gWQdbuLm5ITExEd7e3gY/T09PR6tWrUx2BrYhzz//PEaPHo2QkBDFzAUpj9KfuEuUPta0LI1Go5gd38gyvPrqq/j999+xdOlS7Q6ocXFxmDRpEnr06FG9Y9tVMHfuXHzzzTf4+uuv0aNHD0RHRyMtLQ1TpkzBjBkzMHHiRNkRAQAjR47E4sWLpZwrUqLaewZu3bpV6e+V+YuoKlk11L1793Dt2rVyi4Fr165J32Lzxo0beOaZZ9CgQQOMHDkSI0aMUEQVbojSn7hLKPGJtqSLszKU8nsEgL1792L58uVISUnBDz/8AC8vL6xduxZ+fn7o3LmzlExVmZy8adOmakxSOVFRUdi4caPOaXq9e/eGg4MDBg0apJhiYPr06SgqKkJwcDBycnLQpUsX7ZCLUgoBAFi1ahUAICkpCcnJyejSpQscHBzKPVirOlR7MeDq6lrp/zNKGK9TumbNmuH3338vd35FTEwMmjVrZuJUumJjY5GWloZVq1YhMjISH374Ibp27YrRo0djwIAB0g4tMeTo0aPaY3ePHTum85kSezVk3izKKuniLJGQkIB79+7hkUceAQCcOXMG1tbWUucClaXU2eWyT0ysqpycHIPbYnt4eGjnOSiBGoZcgOJVAwMHDsTOnTuh0Whw9uxZ+Pv7Y9SoUXBzc8Mnn3xS/SGqe4birl27tK/Vq1cLT09PMX36dO2M8unTp4v69euL1atXV3cUo6rOzR8qsnz5clGzZk2xZcsWvc82b94satasKZYvX27yXBWJjY0VQ4cOFY6OjsLNzU2MHz9exMfHy46lKtevXxdBQUHabVZL/vZGjhwppk6dKjmdEJ988ol49tlnRWZmpva9zMxM8dxzz4mPP/5YYjJdapldrnRBQUFi4MCB4u7du9r3cnJyxMCBA0VwcLDEZOr00ksviZCQEHH+/Hmdv8utW7eKwMBAk2Qw6ZyB4OBgjB49Gi+88ILO+9999x2+/PJLRW+3WpbMI22HDRuG7777Dk2aNNE+hZ06dQpnzpzBoEGDsG7dOpNnqozbt2/ju+++wzvvvIOsrCzpwxmlKemJ25Dhw4fj6tWrWLFiBZo2bar929u2bRumTp2K48ePS83n5eVlsFfq2LFj6Nmzp2IOhFH67HIACAoKwqZNm/SO+r516xb69u2riPkhx44dQ0hICPLy8rSnjyYmJsLe3h7btm2T2juptiEXoHii47Zt29CqVSu9v8uWLVtqt/euTiZdTXDgwAF88cUXeu+3a9cOo0ePNmUUVfvmm2/Qp08ffPfddzhz5gyEEHjkkUcQERGBQYMGyY5nUGpqKlavXo3Vq1cjKytLe06BbBkZGRg0aJDc7rlKiImJwbZt2/ROzwwICEBaWpqkVP+4desWrl27pvf+tWvXtJtiKYHSZ5cDwK5du5Cfn6/3fm5uLvbu3Sshkb7mzZvj7Nmz+Pbbb3Hq1CkAwAsvvIChQ4fCwcFBaja1DbkAxaszDK3AyMzMNN2wqkn6H/7fww8/LN544w2999944w3x8MMPmzLKv1ad20Ia09y5c8WNGzek/Oy7d++KtWvXim7duglra2vh6+srIiIitCcZKoESuucqw8nJSXtKZemcf/31l6hdu7bMaEKI4t+jr6+viIqKEufPnxfnz58XGzduFH5+fmL48OGy42kpeUOfxMREkZiYKDQajdi5c6f268TERJGQkCDmzJkjfHx8pGak6tGrVy/x7rvvCiH+2ZCvsLBQDBw4UAwYMMAkGUxaDPz666/C3t5eNG/eXIwaNUqMGjVKtGjRQtjb2yvqOMy7d++KgwcPii1btihy17yqcHZ2NvnchoMHD4pXX31VuLq6Cnt7e/HCCy+I7du3K+bMhNLq1aunPaCm7D7wNWvWlBlNhxJuFhW5c+eOGDdunLCzs9MeE2trayvGjRsnsrOzZcfTKioqErNnzxY1a9bUnulhb2+v/d3KVPrYXUNHajs6OoqVK1dKy6e23UWFEKJbt24GH4aysrJEt27dTB+oHEePHhUeHh7i6aefFra2tuL5558XTZs2FfXq1TPZzqMm32fg/Pnz+Pzzz7VdS02bNsXYsWPRqFEjU8Yo19atWzF8+HCD+5crZYeyqpAxt8HKygqtWrXCqFGjMHToULi5uZnsZ1eVs7MzEhISEBAQoPO7io+PR0hICDIyMmRHBFA8RhscHIy2bdtix44d6NOnD44fP47MzEzs27cPDz30kOyIAIq7O5OTkwEADz30EGrWrCk5kWH5+fmKm12elpYGIQT8/f3x559/6uzmZ2trCw8PD6k7Oaptd1FAN3NpV69ehZeXFwoKCiQl05eVlYWlS5ciMTER2dnZaNu2LSZMmID69eub5Odz06EyAgIC0LNnT7z33nsGl86ojYxiICEhAW3btq3098vazREoXhv96KOPYtasWXB2dsaRI0fg4+ODIUOGoKioCBs3bjR5pvLIvlkQqcWRI0cAAK1bt8aOHTtQu3Zt7WeFhYXYunUrli9fjnPnzklKqDwmKQZK/mHup2XLltWc5P5cXFxw6NAhxTxp/VsyVz1UlqzdHAH1PHGnp6ejUaNGBlc4pKenl7sJVXWr7Mxtpczazs3NxaeffoqdO3fi6tWreltmJyQkSEr2j8jIyAo/Hz58uImSlC8yMhKDBw/Wm9yWn5+P77//XnpGKysr7bViqIlzcHDAp59+itDQUFNH06psuwiYpm00STFQ8g9T0Y9SStdSaGgoOnXqhFGjRsmOYhRqKAZkZ1TDE7e1tbXBI04zMjLg4eEh7doZOXJkpb6vZIc12YYOHYqYmBg8//zzqFevnl5x9f7770tK9o+yw2oFBQXIycmBra0tHB0dkZmZKSnZP5T691hC6UMuQOXaRcB0baNJlhampqaa4scYhVrOtyfjKHniDg8PN/iZrCfuskQ5+x5kZ2fD3t5eQqJiVW3kL1y4gAYNGkg7GOqXX35BdHS0dj99JTJ0rsjZs2cxbtw4vPHGGxIS6Svv7/HChQuKWNrn4+MDQNmHpSmtXTRJMVDyD1NZMseQ161bh5iYGNjb22PXrl06f/AajUZ1xcCTTz4pfd2vkvn5+ZX7hOPn5yf9Cadk/3+NRoMZM2YYPOK0devWktJVXWBgoLQhIaB4cyRnZ2cpP/vfCAgIwLx58zBs2DDt5GsZ2rRpA41GA41Gg+DgYNSo8U8TUlhYiNTUVDz99NPS8pWl5CGX0u3inj170LFjR53fJ1B8Fs3+/fur3IY+CJNuOlRZ33zzDcLCwqQUA+Hh4YiIiFD8+faV7aaTtde6Wij1ibuEko44NQbZ85U/+eQTvPXWW/jiiy9McoM1pho1akjfybFv374AgMOHDyMkJERnFYatrS18fX0xYMAASen0TZ48WefrskMusuc2lOjWrZvB+3lWVha6detmPsMEVSXzhqGW8+3L+x3l5eXpNBhkmFqeuEtOKxw5ciSWLFmiyqdaJWnXrh1yc3Ph7+8PR0dHvWFAJYzHb968WedrIQQuXbqkc1ywLCVzKnx9fTF48GBFFMwVUcOQC1D+Q0lGRobJlucqshiQ6eWXX8b69esVe779kiVLABQ3YitWrNCpzAsLC7Fnzx40adJEVrwHMmzYMJMfX62WJ+7Ss/Vffvnlcr9PKbP1le6FF17AxYsXMWfOHIMTCJWg5Om7hEajgbu7O4KCghSzPXZFf4tKp5QhF+Cf61uj0WDEiBE6qzMKCwtx5MgRdOzY0SRZWAyUofTz7RcuXAiguBH74osvdGbElnTTGTr/QZbc3FwcOXLE4DKuPn36AICUs8/V8sSthMlY5mT//v04cOCA9nAdJSq5TkrOeig9E14pCgsLsXDhQmzYsAHp6el6ZykooYelIkoYcgH+ub6FEHB2dtaZ32Vra4v27dtjzJgxJsnCYqAMpZ9vXzIDtVu3bti0aZOid/dT8m6OanniVsqSPGORfQ01adIEd+/elZqhIjdv3kR4eDjWr1+v7eJ2c3PDkCFDMHv2bL2TDGWJiIjAihUrMG3aNLz77rsIDw/HuXPn8NNPP+G9996THU9LyUMuwD/Xt6+vL8LCwqTu2KnIHQhlrzsn41Dybo5qWx9vLmRf2zExMYiIiMCHH35ocOmwqYerSsvMzESHDh1w8eJFDB06FE2bNgUAnDhxAt999x0aNWqE/fv3K+IB4KGHHsKSJUvwzDPPwNnZGYcPH9a+98cff+C7776THREA9OZ+lR1yUdJeIrIpshgYN24cZs2aJWU1QQmln28PFK/p3bx5s8FuOtnDGYD57eZI5QsNDcXixYv1hlvu3LmDiRMn4uuvvwZQfDZJgwYNpG34UtI4lL2WS65vmb1Vr7/+OmJjY/H777/rFc+XL19Gz549ERwcrB0qlKlmzZo4efIkvL29Ub9+ffz6669o27YtUlJS0KZNG2RlZcmOqEPJQy5A8RLnitqXlJSUas9g8mECpY4hl1DL+faxsbHo06cP/P39cerUKTRv3hznzp2DEKJK5wJUp+effx67du1iMWAB1qxZg3nz5ukVA3fv3kVkZKS2GJB9IFnJXBEl+umnn7B8+XKDvWienp6YP38+xo4dq4hioGHDhrh06RK8vb3x0EMPISYmBm3btsVff/2lt0WxLGoZcgGKC8HSCgoKcOjQIWzdutVkqx5MWgwoeQy5xJQpU2BjY4P09HRtNx0ADB48GFOnTlVMMfD2228jLCwMERERcHZ2RlRUFDw8PDB06FDFbPrB3RzN361btyCKj0LH7du3dZaaFRYWIjo6Wm/ttExdu3aVHaFcly5dQrNmzcr9vHnz5rh8+bIJE5WvX79+iI2NxRNPPIGJEydi2LBhWLlyJdLT0zFlyhTZ8Socclm9ejViY2MVM+QC6O+HUGLZsmWIj483SQaTDhMoeQy5hKenJ7Zt24ZWrVrpjG+mpKSgZcuWyM7Olh0RAHTG6dzc3BAXF4dmzZohMTERzz33nCJO41q5ciXGjh0Le3t71KlTR283R1N0fVH1Kn0gjCEajQYREREGt3uW5ebNm/jzzz8N9k7K3ITGy8sL69evR+fOnQ1+vnfvXgwePFgRs+DL+uOPP7B//34EBATg2WeflR1HVUMuFUlJSUHr1q1x69atav9ZJu0ZuHLlCqZOnarYQgAoHuMsvQFNiczMTMV0fwHFY3Yl8wTq16+P5ORk7VOFoZ4XGdSymyM9uJ07d0IIgaCgIERFRekcFWtrawsfHx80aNBAYkJdW7ZswdChQ5GdnQ0XFxe9AlVmMRASEoLw8HBs375db+OwvLw8zJgxQzG9fmW1b98e7du3lx1DS01DLhXZuHGjzjVVnUxaDKhhDPnJJ59EZGQkZs2aBaD4BlFUVIT58+ejW7duktP9o3379oiLi0PTpk3Ru3dvTJs2DUePHsWmTZsUc1GqZTdHenAl3e6pqanw9vZW3CTbsqZNm4bQ0FDMmTPHYNEv08yZM9GuXTsEBARgwoQJaNKkCYQQOHnyJD777DPk5eVh7dq1smMCAObOnYt69erpHQH89ddf49q1a3jrrbckJSumpiEX4J8zH0oIIXD58mVcu3YNn332mUkymHSYICcnBwMHDoS7u7tix5DVcr59SkoKsrOz0bJlS9y5cwfTpk3TdtMtWLBAEfuuT5kyBe7u7ordzZGMa+/evVi+fDlSUlLwww8/wMvLC2vXroWfn1+5Xd+mVrNmTRw9elSxy5ZTU1Mxfvx4xMTEaLcc12g06NGjB5YuXYrGjRtLTljM19cX3333nd7ueAcPHsSQIUOkn8intiGXiIgIna+trKzg7u6Op556ymQ7ypq0GFDLGLKSz7cfPnw4li1bpp21nZiYiMDAQL3CSgkmTZqEyMhItGrVSpG7OZLxREVF4aWXXsLQoUOxdu1anDhxAv7+/li6dCmio6MVc2BW//79MWTIEAwaNEh2lArduHEDZ8+eBQA0btzYZF3FlWVvb4+TJ0/Cz89P5/2UlBQEBgYiNzdXUrJioaGhSE5OLnfIJSQkBP7+/tpVLmTiYsDT0xOTJk1S9Bhyyfn2hro7lXC+fdnTCl1cXKQeCVuRioZVNBoNduzYYcI0VJ3atGmDKVOmYPjw4ToTbw8dOoRevXpJ7ZItvQvdtWvXMHPmTIwcOdJg72TJ8maqWEBAAN5//30MGzZM5/21a9fi/fffl/5gd+HCBbRr1w52dnblDrnEx8dLX+pa4uLFi4iKisKZM2cAAI888gj69+8PLy8v04UQJuTm5iaSkpJM+SOrzMrKSly5ckXv/evXrwsrKysJiXRpNBqdfE5OTiI5OVliIiIhHBwcRGpqqhBC928yOTlZ2NnZSUxWfM1U5qWE61stPvroI1GnTh3x9ddfi3Pnzolz586JlStXijp16og5c+bIjieEECIlJUU8/fTTwsrKSuffOCQkRJw9e1Z2PK1ly5YJOzs7odFoRK1atUStWrWERqMRdnZ2YtmyZSbLYdIJhEo/ERBQ/vn2aqSG3Rzp3/H09ERSUhJ8fX113o+Li5Pea1V2+SD9e2+88QYyMjIwfvx47aome3t7vPXWW3j77bclpyvm5+eH3377TdFDLr/++ismTZqE119/HdOmTdMORV+6dAn//e9/MXnyZPj6+qJ3797VnsWkwwRKHkMuOd9+8eLFGDNmjMHz7a2trbFv3z5ZEQEUTyzZsWOH9g+6Y8eO2LBhAxo2bKjzfS1btpQRT0d5uzmGhoYqajdH+vfmzp2Lb775Bl9//TV69OiB6OhopKWlYcqUKZgxYwYmTpwoO2K5bt68qajd6NQkOzsbJ0+ehIODAwICAhS1/FoNnnrqKXTu3BmzZ882+Pm7776LuLg47Nq1q9qzmLQYUPIYckm23bt3o0OHDnrn25ecKhUQECArIoB/Nnkx9M9W8r5SdnMcPnw4rl69ihUrVqBp06baceRt27Zh6tSpOH78uOyIZCRCCMyZMwdz585FTk4OAMDOzg5hYWHaZbpK8NFHH8HX1xeDBw8GAAwcOBBRUVGoX78+oqOjFX20sVJduHABAPQeSOj+XFxc8Ndff+GRRx4x+Pnp06fx2GOPmWTTIUUeVCST0s+3T0tLq9T3KWFpoVp2cyTjyc/PR1JSErKzsxEYGAgnJyfZkXT4+fnh22+/RceOHbF9+3YMGjQI69evx4YNG5Ceno6YmBjZEVWhqKgIs2fPxieffKK9jp2dnTFt2jSEh4crdoK40txvqWtKSgpatGiBO3fuVHsWkx9UBChzDFkt59tXtZEfP348Zs6cKeUESLXs5kjGY2tri8DAQNkxynX58mXtDPJffvkFgwYNQs+ePeHr64snnnhCcjr1CA8Px8qVKzFv3jx06tQJQPH8kA8++AC5ubn48MMPJSdUh2bNmuHnn38u9zyHn376qcLNk4zJpMWAkk8ErFWrlrSfXZ2++eYbhIWFSSkG1LKbIz2Y0gX0/cguoku4ubnh/PnzaNSoEbZu3aodqxVCKGJoTS3WrFmDFStW6CzFbNmyJby8vDB+/HgWA5U0YcIEjBs3DnZ2dnjllVdQo0Zxk3zv3j0sX74c7777rsl2IDRpMaDkEwFXrVol7WdXJ5mjQPPnz0dwcDDi4+ORn5+PN998U2c3R1I3NRbQ/fv3x4svvoiAgABkZGSgV69eAIBDhw4pZnc/NcjMzDS4M16TJk2QmZkpIZE6vfzyyzh69Chee+01vP3223jooYcghNDuMDtp0iSMGDHCJFlMvukQx5BNq/TvWQYl7+ZIlqegoACLFy/G+fPnMWLECLRp0wYAsHDhQjg7O2P06NGSE6rDE088gSeeeAJLlizReX/ixIn466+/8Mcff0hKpk5//PEH1q1bp10C+fDDD2PIkCEmPWfGpMWAs7MzEhISEBAQoNNIxcfHIyQkBBkZGaaKYjFkFgNK382RjCcoKAibNm3SW6J369Yt9O3bl7tNmpndu3fjmWeegbe3Nzp06AAAOHDgAM6fP4/o6Gg8+eSTkhOap+qcA2bSYqB379549NFHMWvWLDg7O+PIkSPw8fHBkCFDUFRUhI0bN5oqisWQWQyU3Tq5REZGBjw8PDhGa0asrKxw+fJlvX/rq1evwsvLCwUFBZKSFW9H3KtXL9jY2OhsTWwItyOuvL///hvLli3DqVOnAABNmzbF+PHjFXVktbmpzu3nTTpngGPIloW7OZq/I0eOaP/7xIkTOmcQFBYWYuvWrabdX92Avn37aguVvn37lvt9StmfQy0aNGigN1HwwoULeOWVV/Dll19KSmXeqvPZ3aTFQPPmzXHmzBksXboUzs7OyM7ORv/+/TmGXI2GDRsGFxcXk/7Mkt0cNRoNZsyYYXA3x9atW5s0E1WP1q1bQ6PRQKPRICgoSO9zBwcHfPrppxKS/aP0dsTcmrh6ZWRkYOXKlSwGVMikxUDJGHJ4eLjBzziGXDW5ubk4cuQIrl69qneTK+nu/Pzzz02e69ChQwCKq9ijR4/q7ebYqlUrhIWFmTwXGV9qaiqEEPD398eff/4Jd3d37We2trbw8PCAtbW1xIREVBkmLQb8/PzKHUP28/NjF10VbN26FcOHD8f169f1PpPd3blz504Ayt/Nkf69kk2wlPzEXXbGe0UmTZpUjUmIlMukEwitrKxw5coVnacHoHiL3cDAQJNsuWguAgIC0LNnT7z33nuoV6+e7Dg6KrsZjVI2oqF/LzIyssLPhw8fbqIk+vz8/Cr1fRqNBikpKdWcxrwlJiaibdu2fLCrJtU5IdwkPQMcQza+K1euYOrUqYorBAB1bkZD/87kyZN1vi4oKEBOTg5sbW3h6OgotRhITU2V9rPNzf0K/Zs3b5omiIWqzjlgJikGOIZsfM8//zx27dqFhx56SHYUPea6myOV78aNG3rvnT17FuPGjcMbb7whIdH9lXSKyj4XRU3uV+jXqlVLauGnZrLngJl0mIBjyMaTk5ODgQMHwt3dHS1atICNjY3O5xz7JCWIj4/HsGHDtGvRlWDlypVYuHChdre3gIAAvP7669x9sBpcuHABDRo04CmG96GEOWAmKQY4hmx8K1euxNixY2Fvb486deroPN1w7JOU4vDhw+jSpYtJzmOvjPfeew8LFizAxIkTdXbOW7p0KaZMmYKZM2dKTmheqnOTHHOihDlgJikGRo4cWanvY/dy5Xl6emLSpEmYPn06q26SruzOfkIIXLp0CUuXLkWjRo3w22+/SUqmy93dHUuWLMELL7yg8/66deswceJEg09m9OBkn42iFi4uLjh06JDUYV+TzBlgI298+fn5GDx4MAsBUoSyO/tpNBq4u7sjKChI6mmkZRUUFKBdu3Z67z/66KO4d++ehEREypgDZtI5A2Q8U6ZMgbu7O9555x3ZUYi0rl27BgB6y4eVYuLEibCxscGCBQt03g8LC8Pdu3exbNkyScnME3sGKkcJc8BMuukQGU9hYSHmz5+Pbdu2oWXLlnp/PGVvdkTV5ebNmwgPD8f69eu1qwrc3NwwZMgQzJ49W+8kQ1MrWdoMFPdYrFixAjExMdrjYQ8ePIj09HTOgidp1q1bh5iYGNjb22PXrl16c8BMUQywZ0ClunXrVu5nGo2GR8aSSWRmZqJDhw64ePEihg4diqZNmwIoPrTou+++Q6NGjbB//364ublJy1jRtVIarxvj4wTCylHCHDAWA0T0wF5//XXExsbi999/15sFffnyZfTs2RPBwcFYuHChpIQkE4cJKqd27dr466+/pM4Z4OwzlUtKSsK2bdtw9+5dANV7xCVRWT/99BM+/vhjg8uhPD09MX/+fPz4448SklF1Cg0Nxe3bt/Xev3PnDkJDQ7VfnzhxQnt+BZXv5Zdfxvr166VmYM+ASmVkZGDQoEHYuXMnNBoNzp49C39/f4SGhsLNzU1RM7jJfNnZ2SE5ORkNGzY0+PmFCxfQuHFj5ObmmjhZ+eLj47Fhwwakp6cjPz9f5zPudVI51tbWBg+du379Ojw9Pbkyo4omTZqEyMhItGrVStocMPYMqNSUKVNgY2OD9PR0nbMeBg8ejK1bt0pMRpakbt26OHfuXLmfp6amonbt2qYLdB/ff/89OnbsiJMnT+LHH39EQUEBjh8/jh07dvBMjUq4desWsrKyIITA7du3cevWLe3rxo0biI6O1isQ6P6OHj2KNm3awMrKCseOHcOhQ4e0r8OHD5skA1cTqFRMTAy2bdum90QWEBCAtLQ0SanI0oSEhCA8PBzbt2/XOXMEAPLy8jBjxgw8/fTTktLpmzNnDhYuXIgJEybA2dkZixcvhp+fH1599VXUr19fdjzFc3V1hUajgUajwcMPP6z3uUajQUREhIRk6lZy7LtMLAZU6s6dOzo9AiUyMzNhZ2cnIRFZopkzZ6Jdu3YICAjAhAkT0KRJEwghcPLkSXz22WfIy8vD2rVrZcfUSk5OxjPPPAOg+JC0O3fuQKPRYMqUKQgKCmJDdh87d+6EEAJBQUGIiorS6fWxtbWFj48PGjRoIDGhuiUlJSE5ORldunSBg4MDhBAmO0iLxYBKPfnkk4iMjMSsWbMAFFfkRUVFmD9/fqWXUhH9Ww0bNsSBAwcwfvx4vP322zonAfbo0UO7HbFSuLm5aSe+eXl54dixY2jRogVu3ryJnJwcyemUr2vXrgCKh3+8vb154qORlDcHbNSoUSabA8ZiQKXmz5+P4OBgxMfHIz8/H2+++SaOHz+OzMxM7Nu3T3Y8siB+fn747bffcOPGDe1JgI0bN1bUXIESXbp0wfbt29GiRQsMHDgQkydPxo4dO7B9+3YEBwfLjqcaPj4+2Lt3L5YvX46UlBT88MMP8PLywtq1a+Hn54fOnTvLjqgqpeeAlezVARTPAZs6dSqLASpf8+bNcebMGSxduhTOzs7Izs5G//79MWHCBI59khRubm54/PHHZceo0NKlS7UrG8LDw2FjY4P9+/djwIABePfddyWnU4+oqCi89NJLGDp0KBISEpCXlwcAyMrKwpw5cxAdHS05obooYQ4YlxaqVHp6Oho1amSwmy49PR3e3t4SUhGRJWjTpg2mTJmC4cOH62wsdOjQIfTq1QuXL1+WHVFVnJ2dkZCQgICAAJ3fZ3x8PEJCQpCRkVHtGbi0UKX8/Py0h8KUlpGRAT8/PwmJiJTP2toaV69e1Xs/IyMD1tbWEhKp0+nTp9GlSxe992vVqoWbN2+aPpDKlcwBKyFjDhiHCVSqvFmm2dnZsLe3l5CISPnK6wjNy8vTWxpJ5fP09ERSUhJ8fX113o+Li+PWww9ACXPAWAyoTMkJbBqNBjNmzNBZXlhYWIiDBw+idevWktIRKdOSJUsA/HNqoZOTk/azwsJC7NmzB02aNJEVT3XGjBmDyZMn4+uvv4ZGo8Hff/+NAwcOICwsDDNmzJAdT3WUMAeMcwZUpqTLaPfu3ejQoYPO04ytrS18fX0RFhaGgIAAWRGJFKdk6CwtLQ0NGzbUGRIouW5mzpyJJ554QlZEVRFCYM6cOZg7d652SaadnR3CwsK0y52p8pQwB4zFgEqNHDkSS5YsgbOzs+woRKrRrVs3bNq0SeqRyuYkPz8fSUlJyM7ORmBgoE6PC1VeeWc9ZGRkwMPDA4WFhdWegcWAyvTv379S38cDV4jur7CwEEePHoWPjw8LBJLGysoKV65cgbu7u877aWlpCAwMxJ07d6o9A+cMqAwPUyF6cK+//jpatGiBUaNGobCwEF26dMGBAwfg6OiIX375BU899ZTsiIpV2QcRgA8jlaWkOWAsBlRm1apVsiMQqdYPP/yAYcOGAQC2bNmCc+fO4dSpU1i7di3Cw8O5e2cF+CBifIcOHQJQPAfj6NGjenPAWrVqhbCwMJNk4TABEVkMe3t7JCUloWHDhnjllVfg6OiIRYsWITU1Fa1atcKtW7dkRyQLpIQ5YOwZICKLUa9ePZw4cQL169fH1q1b8fnnnwMAcnJyuOlQFQQFBWHTpk1wdXXVef/WrVvo27cvduzYISeYypQeenn55ZfL/T5TDLuwGCAiizFy5EgMGjQI9evXh0ajQffu3QEABw8e5D4DVbBr1y7k5+frvZ+bm4u9e/dKSKROShp6YTFARBbjgw8+QPPmzXH+/HkMHDgQdnZ2AIqXdk2fPl1yOuU7cuSI9r9PnDihcwZBYWEhtm7dCi8vLxnRVElJc8A4Z4CIiCrFyspKuzGOoabDwcEBn376KUJDQ00djf4lHlRERGavd+/eyMrK0n49b948nQN1MjIyEBgYKCGZuqSmpiI5ORlCCPz5559ITU3Vvi5evIhbt26xEFAp9gwQkdkru8Obi4sLDh8+rD1U58qVK2jQoIFJdnojUiLOGSAis1f2mYfPQP9O6eN2DRk+fLiJkpCxsBggIqIqmTx5ss7XBQUFyMnJga2tLRwdHVkMqBDnDBCR2dNoNHonwhk6IY4q58aNGzqv7OxsnD59Gp07d8a6detkx6MHwDkDRGT2rKys0KtXL+1Swi1btiAoKAg1a9YEAOTl5WHr1q2cM/AvxcfHY9iwYTh16pTsKFRFHCYgIrNXdne3kvMJSmPX9r9Xo0YN/P3337Jj0ANgzwARURkXLlxAgwYNYGXFkVRDNm/erPO1EAKXLl3C0qVL0ahRI/z222+SktGDYjFARFRG2aWHpKtskaTRaODu7o6goCB88sknqF+/vqRk9KA4TEBEVAafkSpWVFQEALh27RoAwN3dXWYcMgL2gRERUaXdvHkTEyZMQN26deHp6QlPT0/UrVsXr732ms6ujqQu7BkgIqJKyczMRIcOHXDx4kUMHToUTZs2BVB8aNHq1asRGxuL/fv3w83NTXJSqioWA0REVCkzZ86Era0tkpOTUa9ePb3PevbsiZkzZ2LhwoWSEtKD4jABEVEZ3JDIsJ9++gkff/yxXiEAAJ6enpg/fz5+/PFHCcno32IxQERUBicQGnbp0iU0a9as3M+bN2+Oy5cvmzARGQuLASKyGKGhobh9+7be+3fu3NE5evfEiRPw8fExZTRVqFu3Ls6dO1fu56mpqahdu7bpApHRcJ8BIrIYZY8yLnH9+nV4enri3r17kpKpQ2hoKJKTk7F9+3bY2trqfJaXl4eQkBD4+/vj66+/lpSQHhQnEBKR2bt16xaEEBBC4Pbt27C3t9d+VlhYiOjoaL0CgfTNnDkT7dq1Q0BAACZMmIAmTZpACIGTJ0/is88+Q15eHtauXSs7Jj0A9gwQkdmzsrKqcFKgRqNBREQEwsPDTZhKnVJTUzF+/HjExMRo51ZoNBr06NEDS5cuRePGjSUnpAfBYoCIzN7u3bshhEBQUBCioqJ0xrVtbW3h4+ODBg0aSEyoPjdu3MDZs2cBAI0bN+ZcAZVjMUBEFiMtLQ3e3t5cOkhUBlcTEJHF8PHxQVxcHIYNG4aOHTvi4sWLAIC1a9ciLi5OcjoieVgMEJHFiIqKQkhICBwcHJCQkIC8vDwAQFZWFubMmSM5HZE8LAaIyGLMnj0bX3zxBb766ivY2Nho3+/UqRMSEhIkJiOSi8UAEVmM06dPo0uXLnrv16pViyfukUVjMUBEFsPT0xNJSUl678fFxcHf319CIiJlYDFARBZjzJgxmDx5Mg4ePAiNRoO///4b3377LcLCwjBu3DjZ8Yik4Q6ERGQxpk+fjqKiIgQHByMnJwddunSBnZ0dwsLCMHHiRNnxiKThPgNEZHHy8/ORlJSE7OxsBAYGwsnJSXYkIqlYDBAREVk4DhMQkVnr379/pb9306ZN1ZiESLlYDBCRWatVq5bsCESKx2ECIiIiC8elhURkMYKCggxuLnTr1i0EBQWZPhCRQrBngIgshpWVFS5fvgwPDw+d969evQovLy8UFBRISkYkF+cMEJHZO3LkiPa/T5w4gcuXL2u/LiwsxNatW+Hl5SUjGpEisGeAiMyelZUVNBoNAMDQLc/BwQGffvopQkNDTR2NSBFYDBCR2UtLS4MQAv7+/vjzzz/h7u6u/czW1hYeHh6wtraWmJBILhYDREREFo5zBojIYkRGRlb4+fDhw02UhEhZ2DNARBbDzc1N5+uCggLk5OTA1tYWjo6OyMzMlJSMSC7uM0BEFuPGjRs6r+zsbJw+fRqdO3fGunXrZMcjkoY9A0Rk8eLj4zFs2DCcOnVKdhQiKdgzQEQWr0aNGvj7779lxyCShhMIichibN68WedrIQQuXbqEpUuXolOnTpJSEcnHYQIishhWVrqdoRqNBu7u7ggKCsInn3yC+vXrS0pGJBeLASKyONeuXQMAnc2HiCwZ5wwQkUW4efMmJkyYgLp168LT0xOenp6oW7cuXnvtNYMnGRJZEvYMEJHZy8zMRIcOHXDx4kUMHToUTZs2BVB8aNF3332HRo0aYf/+/Xr7EBBZChYDRGT2Xn/9dcTGxuL3339HvXr1dD67fPkyevbsieDgYCxcuFBSQiK5WAwQkdnz9fXF8uXLERISYvDzrVu3YuzYsTh37pxpgxEpBOcMEJHZu3TpEpo1a1bu582bN8fly5dNmIhIWVgMEJHZq1u3boVP/ampqahdu7bpAhEpDIsBIjJ7ISEhCA8PR35+vt5neXl5mDFjBp5++mkJyYiUgXMGiMjsXbhwAe3atYOdnR0mTJiAJk2aQAiBkydP4rPPPkNeXh7i4+PRqFEj2VGJpGAxQEQWITU1FePHj0dMTAxKbnsajQY9evTA0qVL0bhxY8kJieRhMUBEFuXGjRs4e/YsAKBx48acK0AEFgNEREQWjxMIiYiILByLASIiIgvHYoCIiMjCsRggIiKycCwGiIiILByLASIiIgvHYoCIiMjCsRggIiKycP8HANelr7Xb2l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584200" y="4470400"/>
            <a:ext cx="10998200" cy="13970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 defTabSz="914400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Even though the count of “1,2 Combined type” stores have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Light" pitchFamily="34" charset="0"/>
                <a:ea typeface="+mn-ea"/>
                <a:cs typeface="+mn-cs"/>
              </a:rPr>
              <a:t> higher counts the Supermarket Type 3 has higher sales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Light" pitchFamily="34" charset="0"/>
              <a:ea typeface="+mn-ea"/>
              <a:cs typeface="+mn-cs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9200" y="436563"/>
            <a:ext cx="5408613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126" y="442913"/>
            <a:ext cx="510401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9521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1457452"/>
            <a:ext cx="10911840" cy="4187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 Light" pitchFamily="34" charset="0"/>
              </a:rPr>
              <a:t>The BigMart Stores Sales Prediction Project is a data science machine learning  project that involves predicting the sales of a retail store chain, based on historical sales data. The goal of this project is to develop a machine learning model that can accurately forecast the sales of BigMart stores, which can help the company make informed decisions regarding inventory management, pricing strategies, and overall business planning.</a:t>
            </a:r>
            <a:endParaRPr lang="en-US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EFCFF0-2D69-44AC-BAEE-6C457A81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6" y="457200"/>
            <a:ext cx="8068235" cy="73958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 Table: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CF3BF4BA-6983-42B8-8C82-1E3EB029F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43241020"/>
              </p:ext>
            </p:extLst>
          </p:nvPr>
        </p:nvGraphicFramePr>
        <p:xfrm>
          <a:off x="1122363" y="1449388"/>
          <a:ext cx="8947148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315">
                  <a:extLst>
                    <a:ext uri="{9D8B030D-6E8A-4147-A177-3AD203B41FA5}">
                      <a16:colId xmlns="" xmlns:a16="http://schemas.microsoft.com/office/drawing/2014/main" val="685302580"/>
                    </a:ext>
                  </a:extLst>
                </a:gridCol>
                <a:gridCol w="3472259">
                  <a:extLst>
                    <a:ext uri="{9D8B030D-6E8A-4147-A177-3AD203B41FA5}">
                      <a16:colId xmlns="" xmlns:a16="http://schemas.microsoft.com/office/drawing/2014/main" val="1636444671"/>
                    </a:ext>
                  </a:extLst>
                </a:gridCol>
                <a:gridCol w="2236787">
                  <a:extLst>
                    <a:ext uri="{9D8B030D-6E8A-4147-A177-3AD203B41FA5}">
                      <a16:colId xmlns="" xmlns:a16="http://schemas.microsoft.com/office/drawing/2014/main" val="900228395"/>
                    </a:ext>
                  </a:extLst>
                </a:gridCol>
                <a:gridCol w="22367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S.No.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 R2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Test R2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33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dirty="0" smtClean="0"/>
                        <a:t>0.31</a:t>
                      </a:r>
                      <a:endParaRPr lang="en-US" dirty="0" smtClean="0"/>
                    </a:p>
                    <a:p>
                      <a:pPr algn="ctr" fontAlgn="ctr"/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/>
                        <a:t>0.30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0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KNNeighbors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747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/>
                        <a:t>Random Forest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0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757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67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522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D4D6B-2DB5-4924-B0B7-EBE9E2F2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34"/>
            <a:ext cx="10515600" cy="5326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E3D44A98-F3E4-4AB5-B285-205FAE14FB0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143614464"/>
              </p:ext>
            </p:extLst>
          </p:nvPr>
        </p:nvGraphicFramePr>
        <p:xfrm>
          <a:off x="533945" y="499232"/>
          <a:ext cx="9145632" cy="313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E3D44A98-F3E4-4AB5-B285-205FAE14FB0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143614464"/>
              </p:ext>
            </p:extLst>
          </p:nvPr>
        </p:nvGraphicFramePr>
        <p:xfrm>
          <a:off x="673282" y="3725756"/>
          <a:ext cx="9145632" cy="313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62285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9521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Importance in the current world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1457452"/>
            <a:ext cx="10911840" cy="4187952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Business optimization</a:t>
            </a:r>
            <a:r>
              <a:rPr lang="en-US" sz="2400" dirty="0" smtClean="0"/>
              <a:t>: Store sales prediction can help businesses optimize their operations by providing </a:t>
            </a:r>
            <a:r>
              <a:rPr lang="en-US" sz="2400" dirty="0" smtClean="0">
                <a:solidFill>
                  <a:srgbClr val="FF0000"/>
                </a:solidFill>
              </a:rPr>
              <a:t>insights</a:t>
            </a:r>
            <a:r>
              <a:rPr lang="en-US" sz="2400" dirty="0" smtClean="0"/>
              <a:t> into expected </a:t>
            </a:r>
            <a:r>
              <a:rPr lang="en-US" sz="2400" dirty="0" smtClean="0">
                <a:solidFill>
                  <a:srgbClr val="FF0000"/>
                </a:solidFill>
              </a:rPr>
              <a:t>sales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volumes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trends</a:t>
            </a:r>
            <a:r>
              <a:rPr lang="en-US" sz="2400" dirty="0" smtClean="0"/>
              <a:t>. Accurate sales predictions can help businesses plan their </a:t>
            </a:r>
            <a:r>
              <a:rPr lang="en-US" sz="2400" dirty="0" smtClean="0">
                <a:solidFill>
                  <a:srgbClr val="FF0000"/>
                </a:solidFill>
              </a:rPr>
              <a:t>inventory levels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manage staffing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optimize pricing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promotions</a:t>
            </a:r>
            <a:r>
              <a:rPr lang="en-US" sz="2400" dirty="0" smtClean="0"/>
              <a:t>, leading to improved operational efficiency and profitability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Online retail</a:t>
            </a:r>
            <a:r>
              <a:rPr lang="en-US" sz="2400" dirty="0" smtClean="0"/>
              <a:t>: With the growth of e-commerce and online retail, accurate sales predictions are important for managing online inventory, optimizing pricing and promotions, and planning online marketing </a:t>
            </a:r>
            <a:r>
              <a:rPr lang="en-US" sz="2400" dirty="0" smtClean="0"/>
              <a:t>campaigns.</a:t>
            </a:r>
          </a:p>
          <a:p>
            <a:r>
              <a:rPr lang="en-US" sz="2400" b="1" dirty="0" smtClean="0"/>
              <a:t>Demand </a:t>
            </a:r>
            <a:r>
              <a:rPr lang="en-US" sz="2400" b="1" dirty="0" smtClean="0"/>
              <a:t>forecasting</a:t>
            </a:r>
          </a:p>
          <a:p>
            <a:r>
              <a:rPr lang="en-US" sz="2400" b="1" dirty="0" smtClean="0"/>
              <a:t>Financial planning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9521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Importance in the current world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1457452"/>
            <a:ext cx="10911840" cy="430326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COVID-19 impact</a:t>
            </a:r>
            <a:r>
              <a:rPr lang="en-US" sz="2400" dirty="0" smtClean="0"/>
              <a:t>: In the current scenario, where the retail industry has been significantly impacted by the COVID-19 pandemic, accurate sales predictions can help businesses adapt to changing consumer behavior, optimize operations, and make informed decisions about inventory management and resource allocation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analyze </a:t>
            </a:r>
            <a:r>
              <a:rPr lang="en-US" sz="2400" dirty="0" smtClean="0">
                <a:solidFill>
                  <a:srgbClr val="FF0000"/>
                </a:solidFill>
              </a:rPr>
              <a:t>Customer experience</a:t>
            </a:r>
            <a:r>
              <a:rPr lang="en-US" sz="2400" dirty="0" smtClean="0"/>
              <a:t> with individual products based on the sales.</a:t>
            </a:r>
          </a:p>
          <a:p>
            <a:r>
              <a:rPr lang="en-US" sz="2400" b="1" dirty="0" smtClean="0"/>
              <a:t>Marketing and sales </a:t>
            </a:r>
            <a:r>
              <a:rPr lang="en-US" sz="2400" b="1" dirty="0" smtClean="0"/>
              <a:t>strategy = </a:t>
            </a:r>
            <a:r>
              <a:rPr lang="en-US" sz="2400" dirty="0" smtClean="0"/>
              <a:t>by providing insights into sales trends, customer preferences, and product performance. This can help businesses tailor their marketing and sales efforts to maximize revenue and profitability.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9521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Understanding the Data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68325" y="1457325"/>
          <a:ext cx="10912475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Understanding the Data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536700"/>
            <a:ext cx="8412163" cy="2868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1.Item_Identifier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1163638"/>
            <a:ext cx="7862887" cy="232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644900"/>
            <a:ext cx="10911840" cy="20005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Item_Identifier : Unique product ID</a:t>
            </a:r>
            <a:endParaRPr lang="en-US" sz="2400" dirty="0" smtClean="0">
              <a:solidFill>
                <a:srgbClr val="C00000"/>
              </a:solidFill>
              <a:latin typeface="Bahnschrift Light" pitchFamily="34" charset="0"/>
            </a:endParaRPr>
          </a:p>
          <a:p>
            <a:r>
              <a:rPr lang="en-US" sz="2400" dirty="0" smtClean="0">
                <a:latin typeface="Bahnschrift Light" pitchFamily="34" charset="0"/>
              </a:rPr>
              <a:t>By looking at first 2 letters of item identifier we can extract some information regarding food categories like: FD=“</a:t>
            </a:r>
            <a:r>
              <a:rPr lang="en-US" sz="2400" dirty="0" smtClean="0">
                <a:solidFill>
                  <a:schemeClr val="accent1"/>
                </a:solidFill>
                <a:latin typeface="Bahnschrift Light" pitchFamily="34" charset="0"/>
              </a:rPr>
              <a:t>Food items</a:t>
            </a:r>
            <a:r>
              <a:rPr lang="en-US" sz="2400" dirty="0" smtClean="0">
                <a:latin typeface="Bahnschrift Light" pitchFamily="34" charset="0"/>
              </a:rPr>
              <a:t>”</a:t>
            </a:r>
          </a:p>
          <a:p>
            <a:pPr>
              <a:buNone/>
            </a:pPr>
            <a:r>
              <a:rPr lang="en-US" sz="2400" dirty="0" smtClean="0">
                <a:latin typeface="Bahnschrift Light" pitchFamily="34" charset="0"/>
              </a:rPr>
              <a:t>                                                                           DR= “</a:t>
            </a:r>
            <a:r>
              <a:rPr lang="en-US" sz="2400" dirty="0" smtClean="0">
                <a:solidFill>
                  <a:schemeClr val="accent1"/>
                </a:solidFill>
                <a:latin typeface="Bahnschrift Light" pitchFamily="34" charset="0"/>
              </a:rPr>
              <a:t>Drinks</a:t>
            </a:r>
            <a:r>
              <a:rPr lang="en-US" sz="2400" dirty="0" smtClean="0">
                <a:latin typeface="Bahnschrift Light" pitchFamily="34" charset="0"/>
              </a:rPr>
              <a:t>”</a:t>
            </a:r>
          </a:p>
          <a:p>
            <a:pPr>
              <a:buNone/>
            </a:pPr>
            <a:r>
              <a:rPr lang="en-US" sz="2400" dirty="0" smtClean="0">
                <a:latin typeface="Bahnschrift Light" pitchFamily="34" charset="0"/>
              </a:rPr>
              <a:t>							        NC= “</a:t>
            </a:r>
            <a:r>
              <a:rPr lang="en-US" sz="2400" dirty="0" smtClean="0">
                <a:solidFill>
                  <a:schemeClr val="accent1"/>
                </a:solidFill>
                <a:latin typeface="Bahnschrift Light" pitchFamily="34" charset="0"/>
              </a:rPr>
              <a:t>Non Consumable goods</a:t>
            </a:r>
            <a:r>
              <a:rPr lang="en-US" sz="2400" dirty="0" smtClean="0">
                <a:latin typeface="Bahnschrift Light" pitchFamily="34" charset="0"/>
              </a:rPr>
              <a:t>” </a:t>
            </a:r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444814"/>
            <a:ext cx="10268712" cy="5457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2.Item_Weight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=""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1201420" y="1029014"/>
            <a:ext cx="10268712" cy="54578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8960" y="3644900"/>
            <a:ext cx="10911840" cy="2000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Item_Weight: Weight of product</a:t>
            </a:r>
          </a:p>
          <a:p>
            <a:r>
              <a:rPr lang="en-US" sz="2400" dirty="0" smtClean="0">
                <a:latin typeface="Bahnschrift Light" pitchFamily="34" charset="0"/>
              </a:rPr>
              <a:t>We have 17.2% missing values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973138"/>
            <a:ext cx="4646612" cy="270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9524" y="937941"/>
            <a:ext cx="5437596" cy="268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3604</TotalTime>
  <Words>1287</Words>
  <Application>Microsoft Office PowerPoint</Application>
  <PresentationFormat>Custom</PresentationFormat>
  <Paragraphs>216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Aspect</vt:lpstr>
      <vt:lpstr>Store Sales Prediction Machine Learning Capstone Project </vt:lpstr>
      <vt:lpstr>Process flow:</vt:lpstr>
      <vt:lpstr>Objective</vt:lpstr>
      <vt:lpstr>Importance in the current world</vt:lpstr>
      <vt:lpstr>Importance in the current world</vt:lpstr>
      <vt:lpstr>Understanding the Data</vt:lpstr>
      <vt:lpstr>Understanding the Data</vt:lpstr>
      <vt:lpstr>1.Item_Identifier</vt:lpstr>
      <vt:lpstr>2.Item_Weight</vt:lpstr>
      <vt:lpstr>3. Item_Fat_Content</vt:lpstr>
      <vt:lpstr>4. Item Visibility</vt:lpstr>
      <vt:lpstr>5. Item Type:</vt:lpstr>
      <vt:lpstr>6. Item MRP:</vt:lpstr>
      <vt:lpstr>7. Outlet Identifier:</vt:lpstr>
      <vt:lpstr>8. Outlet Established Year:</vt:lpstr>
      <vt:lpstr>9. Outlet Size:</vt:lpstr>
      <vt:lpstr>10. Outlet Location Type:</vt:lpstr>
      <vt:lpstr>11. Outlet Type:</vt:lpstr>
      <vt:lpstr>12. Item Outlet Sales:</vt:lpstr>
      <vt:lpstr>Data cleaning &amp; preprocessing</vt:lpstr>
      <vt:lpstr>Data cleaning &amp; preprocessing</vt:lpstr>
      <vt:lpstr>Data cleaning &amp; preprocessing</vt:lpstr>
      <vt:lpstr>Data cleaning &amp; preprocessing</vt:lpstr>
      <vt:lpstr>Data cleaning &amp; preprocessing</vt:lpstr>
      <vt:lpstr>Slide 25</vt:lpstr>
      <vt:lpstr>Slide 26</vt:lpstr>
      <vt:lpstr>Slide 27</vt:lpstr>
      <vt:lpstr>Slide 28</vt:lpstr>
      <vt:lpstr>Slide 29</vt:lpstr>
      <vt:lpstr>Result Table:</vt:lpstr>
      <vt:lpstr>Conclusion: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</dc:title>
  <dc:creator>Shrijoy</dc:creator>
  <cp:lastModifiedBy>admin</cp:lastModifiedBy>
  <cp:revision>134</cp:revision>
  <dcterms:created xsi:type="dcterms:W3CDTF">2021-06-23T16:23:44Z</dcterms:created>
  <dcterms:modified xsi:type="dcterms:W3CDTF">2023-04-18T19:53:55Z</dcterms:modified>
</cp:coreProperties>
</file>