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</p:sldMasterIdLst>
  <p:notesMasterIdLst>
    <p:notesMasterId r:id="rId19"/>
  </p:notesMasterIdLst>
  <p:sldIdLst>
    <p:sldId id="256" r:id="rId2"/>
    <p:sldId id="268" r:id="rId3"/>
    <p:sldId id="257" r:id="rId4"/>
    <p:sldId id="259" r:id="rId5"/>
    <p:sldId id="262" r:id="rId6"/>
    <p:sldId id="270" r:id="rId7"/>
    <p:sldId id="271" r:id="rId8"/>
    <p:sldId id="308" r:id="rId9"/>
    <p:sldId id="309" r:id="rId10"/>
    <p:sldId id="310" r:id="rId11"/>
    <p:sldId id="307" r:id="rId12"/>
    <p:sldId id="311" r:id="rId13"/>
    <p:sldId id="275" r:id="rId14"/>
    <p:sldId id="295" r:id="rId15"/>
    <p:sldId id="312" r:id="rId16"/>
    <p:sldId id="31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49" autoAdjust="0"/>
    <p:restoredTop sz="94719" autoAdjust="0"/>
  </p:normalViewPr>
  <p:slideViewPr>
    <p:cSldViewPr snapToGrid="0">
      <p:cViewPr varScale="1">
        <p:scale>
          <a:sx n="67" d="100"/>
          <a:sy n="67" d="100"/>
        </p:scale>
        <p:origin x="-6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26293-AD35-4D52-96F7-6B63945B9314}" type="datetimeFigureOut">
              <a:rPr lang="en-IN" smtClean="0"/>
              <a:pPr/>
              <a:t>13-02-2023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EC307-9CEC-46C7-923B-D9A349ED46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34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0624DCA-E344-4E2D-BCCC-5A645E226392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062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2BCE-42D2-44AC-BF7A-5BF834D731B4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231207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2BCE-42D2-44AC-BF7A-5BF834D731B4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421551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2BCE-42D2-44AC-BF7A-5BF834D731B4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80906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2BCE-42D2-44AC-BF7A-5BF834D731B4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474702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2BCE-42D2-44AC-BF7A-5BF834D731B4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641042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2BCE-42D2-44AC-BF7A-5BF834D731B4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107611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6FA8-6625-4289-9194-D26456094CF3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089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35BB-1A2D-446F-9260-A5059441106B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858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166D-7E83-466C-B205-6F74AF27D049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21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2A4C-18E3-4757-81EA-24A60AE3873A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319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CFC1-6A22-4B8B-8DB0-86E3C88E07DD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630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9E2D-A306-47E2-9BCA-BE012F8A121E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757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D58D-4386-412C-AAF3-1B0EE89060AC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813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1AEF-A645-4921-8F0C-61B9031B117B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17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C9C6-0FA1-425F-A7C0-FD12CA45017B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8424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BBA8-05DB-44DB-A6D9-24F286AE3821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 Sai Vighnesh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679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072BCE-42D2-44AC-BF7A-5BF834D731B4}" type="datetime1">
              <a:rPr lang="en-IN" smtClean="0"/>
              <a:pPr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3596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7281" y="2885864"/>
            <a:ext cx="7002844" cy="1388815"/>
          </a:xfrm>
          <a:noFill/>
        </p:spPr>
        <p:txBody>
          <a:bodyPr>
            <a:normAutofit lnSpcReduction="10000"/>
          </a:bodyPr>
          <a:lstStyle/>
          <a:p>
            <a:pPr algn="ctr"/>
            <a:r>
              <a:rPr lang="en-I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 POPULATION FORECASTING-TIME SERIES</a:t>
            </a:r>
            <a:endParaRPr lang="en-I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600" b="1" smtClean="0"/>
              <a:pPr/>
              <a:t>1</a:t>
            </a:fld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xmlns="" val="34347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9" y="-203007"/>
            <a:ext cx="10058400" cy="966102"/>
          </a:xfrm>
        </p:spPr>
        <p:txBody>
          <a:bodyPr/>
          <a:lstStyle/>
          <a:p>
            <a:pPr algn="l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AVERAGE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10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7701180" y="1869638"/>
            <a:ext cx="3823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dfMA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df.rolling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(window=12).mean</a:t>
            </a:r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plt.plot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df,label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='Original data')</a:t>
            </a:r>
          </a:p>
          <a:p>
            <a:r>
              <a:rPr lang="en-IN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plt.plot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dfMA,color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='</a:t>
            </a:r>
            <a:r>
              <a:rPr lang="en-IN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red',label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='Rolling </a:t>
            </a:r>
            <a:r>
              <a:rPr lang="en-IN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r>
              <a:rPr lang="en-IN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plt.legend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='best')</a:t>
            </a:r>
          </a:p>
          <a:p>
            <a:r>
              <a:rPr lang="en-IN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69" y="1217052"/>
            <a:ext cx="5682211" cy="35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16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-100689"/>
            <a:ext cx="10058400" cy="966102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RESIDUALS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>
          <a:xfrm>
            <a:off x="10884259" y="6299335"/>
            <a:ext cx="551167" cy="365125"/>
          </a:xfrm>
        </p:spPr>
        <p:txBody>
          <a:bodyPr/>
          <a:lstStyle/>
          <a:p>
            <a:fld id="{7903CE61-A8F2-49E3-B435-F6C768555BDF}" type="slidenum">
              <a:rPr lang="en-IN" sz="1800" b="1" smtClean="0"/>
              <a:pPr/>
              <a:t>11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4508" y="1193049"/>
            <a:ext cx="3071965" cy="3487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351" y="977339"/>
            <a:ext cx="3705225" cy="40241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07738" y="1720380"/>
            <a:ext cx="34220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df_ma_res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df_ma_res.dropna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df_ma_res.head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Lineplot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df_ma_res.plot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plt.title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('Line plot of Residuals')</a:t>
            </a:r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86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-100689"/>
            <a:ext cx="10058400" cy="966102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>
          <a:xfrm>
            <a:off x="10884259" y="6299335"/>
            <a:ext cx="551167" cy="365125"/>
          </a:xfrm>
        </p:spPr>
        <p:txBody>
          <a:bodyPr/>
          <a:lstStyle/>
          <a:p>
            <a:fld id="{7903CE61-A8F2-49E3-B435-F6C768555BDF}" type="slidenum">
              <a:rPr lang="en-IN" sz="1800" b="1" smtClean="0"/>
              <a:pPr/>
              <a:t>12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60374" y="678354"/>
            <a:ext cx="492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 OF RESIDUALS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383429"/>
            <a:ext cx="5514890" cy="3742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96542" y="1774192"/>
            <a:ext cx="3532829" cy="296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53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178765"/>
            <a:ext cx="10058400" cy="966102"/>
          </a:xfrm>
        </p:spPr>
        <p:txBody>
          <a:bodyPr/>
          <a:lstStyle/>
          <a:p>
            <a:pPr algn="l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DICKEY FULLER TEST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13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2" descr="data:image/png;base64,iVBORw0KGgoAAAANSUhEUgAAAYsAAAEWCAYAAACXGLsWAAAAOXRFWHRTb2Z0d2FyZQBNYXRwbG90bGliIHZlcnNpb24zLjMuMiwgaHR0cHM6Ly9tYXRwbG90bGliLm9yZy8vihELAAAACXBIWXMAAAsTAAALEwEAmpwYAAAboklEQVR4nO3de7RcdX338fcH8IJcKpSIkCBBi1i0ihLxgo/S4gWtCrrUxgWC1halaLWttmD7KPqUPqzHW0tVKioFvIC0iFIrrUgtSLViwEC4SEUuEpNCFC2gFZvwff7Yv2PGkznZJyFzZkLer7Vmzcxv9t7znZ2s85n9++39m1QVkiStz1bjLkCSNPkMC0lSL8NCktTLsJAk9TIsJEm9DAtJUi/DQpqFJH+T5H/PYrlrkhy0ntcvSHLUpqxtkiR5W5KPjrsObXrxOguNQpKbgV2BNcCPgS8Ab6yqu8dZ1zBJjgeeX1XPnNa+C7ACeFJVXb0R2z0B+JWqOmKTFDphWih+oqoWjLkUzQGPLDRKL6qq7YEnAU8G/mxDVk5nLv6Pfhx4epK9prUvBpZtTFBI9zeGhUauqr4HXAA8DiDJU5N8NcmPklw52G2T5F+TnJjk34CfAI9M8uokNya5K8lNSQ5vy26V5M+S3JLk9iRnJvml9trCJJXkqCTfTfL9JH86Q33LgX8BXjXtpSOBM9r2Tk/y5+3xLkk+3+q/I8lXpkItyc1Jnp3kEOBtwG8luTvJlQOf73fa41cnuTTJe5L8sH225w/si72SXNI+95eSfDDJJ2baz0kOTbI0yZ1JvtNqIMnuSc5vtd6Q5HcH1vn552rPD0qyfOD5zUnekuSqJP+V5NNJHpxku/Zvunv7fHe39zlhqsa+f4Mk2yY5o33265L88eB7a7IYFhq5JHsALwC+mWQ+8I/AnwM7A28Bzk0yb2CVVwFHAzsAq4CT6bqJdgCeDixty7263X4deCSwPfCBaW//DGAf4GDg7Ul+dYYyz2AgLJLsA+wHnDVk2T8ClgPz6Lra3gb8Qn9uVf0T8BfAp6tq+6p6wgzv+xTgemAX4P8BH0uS9tqngMuAXwZOYN0w+7kkBwBnAm8FHgo8E7i5vXxWq3d34GXAXyQ5eKZtDfEK4BBgL+DxwKur6sfA84EV7fNtX1UrZlh/pn+DdwAL6f7tngPcL7vr7i8MC43SZ5P8CLgUuJjuj+cRwBeq6gtVdW9VXQgsoQuTKadX1TVVtRpYDdwLPC7JtlW1sqquacsdDryvqm5sYyHHA4uTbDOwrXdW1X9X1ZXAlcBMf7TPA3ZN8vT2/EjggqpaNWTZ/wF2A/asqv+pqq/Uxg/+3VJVH6mqNXSBtVur4xF0XXdvr6qfVdWlwPnr2c5rgdOq6sK2X79XVd9qQf0M4E+q6qdVtRT4KOsJniFOrqoVVXUH8A90IbohZvo3eAXwF1X1w3Z0d/IGbldzyLDQKB1WVQ+tqj2r6veq6r+BPYGXty6cH7UweQbdH8kpt049aN9gfwt4PbAyyT8meUx7eXfgloH1bgG2ofu2P+U/Bx7/hO7oYx1V9RPg74Aj2zf7w2ldUEO8G7gB+GLrHjtu5l3Q6+f1tRpoNe4O3DHQBgP7ZYg9gO8MaZ/azl0DbbcA8zemRtazDzdi/d35xc+0vs+nMTMsNNduBT7eQmTqtl1VnTSwzPQunX+uqufQBcq3gI+0l1bQhc+UR9Adidy2kbWdQfdt9zl0XWCfH7ZQVd1VVX9UVY8EXgT84QzdOvflVMOVwM5JHjLQtsd6lr8VeNSQ9hVtOzsMtD0C+F57/GNg8D0evgE13tdTKVcCg2dSre/zacwMC821TwAvSvK8JFu3wdKDkgw9/TLJrkle3AZU7wHupjsdF7q++D9oA8Hbs3aMYPVG1vYV4EfAqcDZVfWzGWp6YZJfaUcgd7Z61gxZ9DZgYTbijK6quoWue+6EJA9M8jS6YJrJx4DXJDk43cD//CSPqapbga8C/7ft68fTdVl9sq23FHhBkp2TPBx48waUeRvwy2knFWyEc4Djk+zUxrLesJHb0RwwLDSn2h+vQ+kGhVfRfSN+KzP/X9yKbkB5BXAH8Czg99prp9Gd9noJcBPwU+CN96G2ohsk3rPdz2Rv4Et0wfU14ENV9a9Dlvu7dv+DJFdsREmHA08DfkB3QsCn6QJzWO2XAa8B3g/8F90Y0dRR1yvpBpJX0I3NvKONFUG3/66kGwz/YnuPWamqb9EF9o2tS3H32X80AN5FN/B+E93+/Htm+HwaPy/KkzYTST4NfKuq3jHuWkYhyTHA4qp61rhr0bo8spAmVJInJ3lU61Y6hO6I7LNjLmuTSbJbkgPb59uH7gjyvHHXpeG26V9E0pg8HPgM3XUWy4Fjquqb4y1pk3og8GG66zd+BJwNfGicBWlmdkNJknqNrBsqyR5Jvtwu478myZta+wlJvtemJVia5AUD6xzfpiO4PsnzBtr3T7KsvXbywBWukqQ5MLIjiyS7AbtV1RXtHO/LgcPozmO/u6reM235fenOrDiA7mKdLwGPrqo1SS4D3gT8O93spSdX1QXre/9ddtmlFi5cuGk/lCTdz11++eXfr6p509tHNmZRVSvpLrqhqu5Kch3rv2r0ULpz2+8BbkpyA3BAuqmud6yqrwEkOZMudNYbFgsXLmTJkiX3+XNI0pYkyS3D2ufkbKgkC4EnAl9vTW9os1ielmSn1jafX7zcf3lrm98eT28f9j5HJ1mSZMmqVcOm9JEkbYyRh0W7svZc4M1VdSdwCt20BPvRHXm8d2rRIavXetrXbaw6taoWVdWiefPWOYqSJG2kkYZFkgfQBcUnq+ozAFV1W1Wtqap76eb4OaAtvpxfnBtmAd0Vp8v5xfljptolSXNklGdDhW6+muuq6n0D7YOzi74EmPoVsvPpppd+ULpfLNsbuKyNfdyV7gdzQjd19OdGVbckaV2jvCjvQLo585clWdra3ga8Msl+dF1JNwOvA6iqa5KcA1xLN3PosW2Of4BjgNOBbekGttc7uC1J2rTutxflLVq0qDwbSpI2TJLLq2rR9HbnhpIk9TIsJEm9DAtJUi9nnZWAA//6wHGXMBL/9sZ/G3cJup/wyEKS1MuwkCT1MiwkSb0MC0lSL8NCktTLsJAk9TIsJEm9DAtJUi/DQpLUy7CQJPUyLCRJvQwLSVIvw0KS1MuwkCT1MiwkSb0MC0lSL8NCktTLsJAk9TIsJEm9DAtJUi/DQpLUy7CQJPUyLCRJvQwLSVIvw0KS1MuwkCT1MiwkSb0MC0lSL8NCktTLsJAk9RpZWCTZI8mXk1yX5Jokb2rtOye5MMm32/1OA+scn+SGJNcned5A+/5JlrXXTk6SUdUtSVrXKI8sVgN/VFW/CjwVODbJvsBxwEVVtTdwUXtOe20x8FjgEOBDSbZu2zoFOBrYu90OGWHdkqRpRhYWVbWyqq5oj+8CrgPmA4cCZ7TFzgAOa48PBc6uqnuq6ibgBuCAJLsBO1bV16qqgDMH1pEkzYE5GbNIshB4IvB1YNeqWgldoAAPa4vNB24dWG15a5vfHk9vH/Y+RydZkmTJqlWrNulnkKQt2cjDIsn2wLnAm6vqzvUtOqSt1tO+bmPVqVW1qKoWzZs3b8OLlSQNNdKwSPIAuqD4ZFV9pjXf1rqWaPe3t/blwB4Dqy8AVrT2BUPaJUlzZJRnQwX4GHBdVb1v4KXzgaPa46OAzw20L07yoCR70Q1kX9a6qu5K8tS2zSMH1pEkzYFtRrjtA4FXAcuSLG1tbwNOAs5J8lrgu8DLAarqmiTnANfSnUl1bFWtaesdA5wObAtc0G6SpDkysrCoqksZPt4AcPAM65wInDikfQnwuE1XnSRpQ3gFtySpl2EhSeplWEiSehkWkqRehoUkqZdhIUnqZVhIknoZFpKkXoaFJKmXYSFJ6mVYSJJ6GRaSpF6GhSSpl2EhSeplWEiSehkWkqRehoUkqZdhIUnqZVhIknoZFpKkXoaFJKmXYSFJ6mVYSJJ6GRaSpF6GhSSpl2EhSeplWEiSehkWkqRehoUkqZdhIUnqZVhIknoZFpKkXoaFJKmXYSFJ6jWysEhyWpLbk1w90HZCku8lWdpuLxh47fgkNyS5PsnzBtr3T7KsvXZykoyqZknScKM8sjgdOGRI+/urar92+wJAkn2BxcBj2zofSrJ1W/4U4Ghg73Ybtk1J0giNLCyq6hLgjlkufihwdlXdU1U3ATcAByTZDdixqr5WVQWcCRw2koIlSTMax5jFG5Jc1bqpdmpt84FbB5ZZ3trmt8fT24dKcnSSJUmWrFq1alPXLUlbrLkOi1OARwH7ASuB97b2YeMQtZ72oarq1KpaVFWL5s2bdx9LlSRNmdOwqKrbqmpNVd0LfAQ4oL20HNhjYNEFwIrWvmBIuyRpDs1pWLQxiCkvAabOlDofWJzkQUn2ohvIvqyqVgJ3JXlqOwvqSOBzc1mzJAm2GdWGk5wFHATskmQ58A7goCT70XUl3Qy8DqCqrklyDnAtsBo4tqrWtE0dQ3dm1bbABe0mSZpDIwuLqnrlkOaPrWf5E4ETh7QvAR63CUuTJG0gr+CWJPUyLCRJvUbWDaXJ9913/dq4SxiJR7x92bhLkO53PLKQJPWaVVgkuWg2bZKk+6f1dkMleTDwELrTX3di7RXVOwK7j7g2SdKE6BuzeB3wZrpguJy1YXEn8MHRlSVJmiTrDYuq+ivgr5K8sar+eo5qkiRNmFmdDVVVf53k6cDCwXWq6swR1SVJmiCzCoskH6ebLXYpMDUNx9TvS0iS7udme53FImDf9gNEkqQtzGyvs7gaePgoC5EkTa7ZHlnsAlyb5DLgnqnGqnrxSKqSJE2U2YbFCaMsQpI02WZ7NtTFoy5EkjS5Zns21F2s/e3rBwIPAH5cVTuOqjBJ0uSY7ZHFDoPPkxzG2t/PliTdz23UrLNV9VngNzZtKZKkSTXbbqiXDjzdiu66C6+5kKQtxGzPhnrRwOPVwM3AoZu8GknSRJrtmMVrRl2IJGlyzfbHjxYkOS/J7UluS3JukgWjLk6SNBlmO8D9t8D5dL9rMR/4h9YmSdoCzDYs5lXV31bV6nY7HZg3wrokSRNktmHx/SRHJNm63Y4AfjDKwiRJk2O2YfHbwCuA/wRWAi8DHPSWpC3EbE+d/T/AUVX1Q4AkOwPvoQsRSdL93GyPLB4/FRQAVXUH8MTRlCRJmjSzDYutkuw09aQdWcz2qESStJmb7R/89wJfTfL3dNN8vAI4cWRVSZImymyv4D4zyRK6yQMDvLSqrh1pZZKkiTHrrqQWDgaEJG2BNmqKcknSlsWwkCT1GllYJDmtTTx49UDbzkkuTPLtdj94htXxSW5Icn2S5w20759kWXvt5CQZVc2SpOFGefrr6cAHgDMH2o4DLqqqk5Ic157/SZJ9gcXAY+kmK/xSkkdX1RrgFOBo4N+BLwCHABeMsG5pi3bxM5817hJG4lmXXDzuEjZrIzuyqKpLgDumNR8KnNEenwEcNtB+dlXdU1U3ATcAByTZDdixqr5WVUUXPIchSZpTcz1msWtVrQRo9w9r7fOBWweWW97a5rfH09slSXNoUga4h41D1Hrah28kOTrJkiRLVq1atcmKk6Qt3VyHxW2ta4l2f3trXw7sMbDcAmBFa18wpH2oqjq1qhZV1aJ58/y5DUnaVOY6LM4HjmqPjwI+N9C+OMmDkuwF7A1c1rqq7kry1HYW1JED60iS5sjIzoZKchZwELBLkuXAO4CTgHOSvBb4LvBygKq6Jsk5dFeIrwaObWdCARxDd2bVtnRnQXkmlCTNsZGFRVW9coaXDp5h+RMZMjlhVS0BHrcJS5MkbaBJGeCWJE0ww0KS1MuwkCT1MiwkSb0MC0lSL8NCktTLsJAk9TIsJEm9DAtJUi/DQpLUy7CQJPUyLCRJvQwLSVIvw0KS1MuwkCT1MiwkSb0MC0lSL8NCktTLsJAk9TIsJEm9DAtJUi/DQpLUy7CQJPUyLCRJvQwLSVIvw0KS1MuwkCT1MiwkSb0MC0lSL8NCktTLsJAk9TIsJEm9DAtJUi/DQpLUy7CQJPUaS1gkuTnJsiRLkyxpbTsnuTDJt9v9TgPLH5/khiTXJ3neOGqWpC3ZOI8sfr2q9quqRe35ccBFVbU3cFF7TpJ9gcXAY4FDgA8l2XocBUvSlmqSuqEOBc5oj88ADhtoP7uq7qmqm4AbgAPmvjxJ2nKNKywK+GKSy5Mc3dp2raqVAO3+Ya19PnDrwLrLW9s6khydZEmSJatWrRpR6ZK05dlmTO97YFWtSPIw4MIk31rPshnSVsMWrKpTgVMBFi1aNHQZSdKGG8uRRVWtaPe3A+fRdSvdlmQ3gHZ/e1t8ObDHwOoLgBVzV60kac7DIsl2SXaYegw8F7gaOB84qi12FPC59vh8YHGSByXZC9gbuGxuq5akLds4uqF2Bc5LMvX+n6qqf0ryDeCcJK8Fvgu8HKCqrklyDnAtsBo4tqrWjKFuSdpizXlYVNWNwBOGtP8AOHiGdU4EThxxaZKkGUzSqbOSpAllWEiSehkWkqRehoUkqZdhIUnqZVhIknoZFpKkXoaFJKmXYSFJ6mVYSJJ6GRaSpF6GhSSpl2EhSeplWEiSehkWkqRehoUkqZdhIUnqZVhIknoZFpKkXoaFJKmXYSFJ6mVYSJJ6GRaSpF6GhSSpl2EhSeplWEiSehkWkqRehoUkqZdhIUnqZVhIknoZFpKkXoaFJKmXYSFJ6rXNuAuYa/u/9cxxlzASl7/7yHGXIOl+bLM5skhySJLrk9yQ5Lhx1yNJW5LNIiySbA18EHg+sC/wyiT7jrcqSdpybBZhARwA3FBVN1bVz4CzgUPHXJMkbTFSVeOuoVeSlwGHVNXvtOevAp5SVW+YttzRwNHt6T7A9XNa6Lp2Ab4/5homhftiLffFWu6LtSZlX+xZVfOmN24uA9wZ0rZOylXVqcCpoy9ndpIsqapF465jErgv1nJfrOW+WGvS98Xm0g21HNhj4PkCYMWYapGkLc7mEhbfAPZOsleSBwKLgfPHXJMkbTE2i26oqlqd5A3APwNbA6dV1TVjLms2JqZLbAK4L9ZyX6zlvlhrovfFZjHALUkar82lG0qSNEaGhSSpl2ExAklOS3J7kqvHXcu4JdkjyZeTXJfkmiRvGndN45LkwUkuS3Jl2xfvHHdN45Rk6yTfTPL5cdcybkluTrIsydIkS8ZdzzCOWYxAkmcCdwNnVtXjxl3POCXZDditqq5IsgNwOXBYVV075tLmXJIA21XV3UkeAFwKvKmq/n3MpY1Fkj8EFgE7VtULx13POCW5GVhUVZNwUd5QHlmMQFVdAtwx7jomQVWtrKor2uO7gOuA+eOtajyqc3d7+oB22yK/rSVZAPwm8NFx16LZMSw0Z5IsBJ4IfH3MpYxN63pZCtwOXFhVW+q++Evgj4F7x1zHpCjgi0kub9MWTRzDQnMiyfbAucCbq+rOcdczLlW1pqr2o5uF4IAkW1w3ZZIXArdX1eXjrmWCHFhVT6KbWfvY1pU9UQwLjVzrnz8X+GRVfWbc9UyCqvoR8K/AIeOtZCwOBF7c+unPBn4jySfGW9J4VdWKdn87cB7dTNsTxbDQSLVB3Y8B11XV+8ZdzzglmZfkoe3xtsCzgW+NtagxqKrjq2pBVS2km7rnX6rqiDGXNTZJtmsnf5BkO+C5wMSdSWlYjECSs4CvAfskWZ7kteOuaYwOBF5F9+1xabu9YNxFjcluwJeTXEU339mFVbXFnzYqdgUuTXIlcBnwj1X1T2OuaR2eOitJ6uWRhSSpl2EhSeplWEiSehkWkqRehoUkqZdhobFLUkneO/D8LUlO2ETbPj3Jy+7jNhYk+VySbyf5TpK/aj/vO/X6WUmuSvIH7f1uaqcIX5Hkaff9U2xwvTcl2Wda218m+eMkr09y5HrWfXGS49rjw5LsO/Dau5I8e3SVa5IZFpoE9wAvTbLLuAsZ1OZxCvAZ4LNVtTfwaGB74MS2zMOBp1fV46vq/W3Vt7YpPY4DPrwh77eJSj+b7mK3qe1uBbwM+HRV/U1VnTnTilV1flWd1J4eBuw78Nrbq+pLm6hGbWYMC02C1XS/P/wH01+YfmSQ5O52f1CSi5Ock+Q/kpyU5PD2exHLkjxqYDPPTvKVttwL2/pbJ3l3km+0o4LXDWz3y0k+BSwDfgP4aVX9LXRzO7U6fzvJQ4AvAg9rRxL/a1r5lwC/0rZ7RKttaZIPTwVDkrvbN/avA09rn+PaVtN72jJ7JrmotV2U5BED++bkJF9NcuPAfjqLgbAAngncXFW3JDkhyVva+r8/8F5nt7ZXJ/lAkqcDLwbe3Wp+1OC/RbrfX3hnO3paluQxrX1ekgtb+4eT3DJpXwK0cQwLTYoPAocn+aUNWOcJwJuAX6O7SvzRVXUA3bTXbxxYbiHwLLopsf8myYOB1wL/VVVPBp4M/G6SvdryBwB/WlX7Ao+l+w2On2sTIX6XLgheDHynqvarqq9Mq+9FwLIkvwr8Ft1kcfsBa4DD2zLbAVdX1VOAa4GXAI+tqscDf96W+QDdb6M8HvgkcPLAe+wGPAN4IXBSq+8q4N4kT2jLLKYLkOmOA57Ytvv6aZ/xq8D5tKOkqvrOkPW/3ya/OwV4S2t7B930HU+im+PoEUPW02bIsNBEaH+AzwR+fwNW+0b7vYx7gO/QfcuH7ohg4cBy51TVvVX1beBG4DF08+8cmW668K8Dvwzs3Za/rKpuao/D8N+cmKkd2rdx4Gi6UDoY2B/4Rms/GHhkW3YN3SSLAHcCPwU+muSlwE9a+9OAT7XHH6cLhymfbZ/tWrppI6acBSxOsg1wKPB3Q+q8CvhkkiPoju421NSkkJezdn8/g64bjDZlxQ83YruaQIaFJslf0v1x3W6gbTXt/2kbP3jgwGv3DDy+d+D5vcA2A69N/6NedH/s39i+Ne9XVXtV1VTY/Hhg2Wvofs3t55LsCOxBF1DDTH0bf05VXd3e64yB99qnqk5oy/60dW1RVavpjmrOpRsvmGl+oMHPM7gPMvD4LOAVdJMVXtVmM53uN+mO6PYHLm/BsiGm3nsNa/d3ZlhWmznDQhOjqu4AzqELjCk30/0xg+4b8gM2YtMvT7JVG8d4JHA98M/AMemmTyfJo9PN+DndRcBDps4gamMN7wVOr6qfDFl+mIuAlyV5WNvGzkn2nL5Qut/8+KWq+gLwZmC/9tJXWTsGcTjdz7GuV+s2+gFd19Q6XVBt0HuPqvoy3Y8QPZRu4H7QXcAOfe81zaV0IUWS5wI7beD6mlCGhSbNe4HBAdGPAM9KchnwFH7xW/9sXQ9cDFwAvL6qfko3rnEtcEWSq+nOWlrnm3V1M22+hC5wvg38B11X0dtm++ati+jP6H4J7SrgQrqxhul2AD7flrmYtQP+vw+8prW/im6cZjbOoutyO2/Ia1sDn0iyDPgm8P72GxuDzgbemuSb004YWJ93As9NcgXdD/mspAsdbeacdVbSJpPkQcCaqlqd7hqTU9qgvjZzG9pHKUnr8wjgnNbN9TPgd8dcjzYRjywkSb0cs5Ak9TIsJEm9DAtJUi/DQpLUy7CQJPX6/zbnK/fNtJgk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8467" y="1528582"/>
            <a:ext cx="4481922" cy="23091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0181" y="41258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p-value: 0.85 </a:t>
            </a:r>
            <a:r>
              <a:rPr lang="en-IN" dirty="0" err="1"/>
              <a:t>ie</a:t>
            </a:r>
            <a:r>
              <a:rPr lang="en-IN" dirty="0"/>
              <a:t> &gt; 0.05, Null Hypothesis is accepted, so, Data is not stationary</a:t>
            </a:r>
          </a:p>
          <a:p>
            <a:r>
              <a:rPr lang="en-IN" dirty="0"/>
              <a:t>H0 data is not </a:t>
            </a:r>
            <a:r>
              <a:rPr lang="en-IN" dirty="0" smtClean="0"/>
              <a:t>stationary. Let us do AUTO ARIMA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607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14</a:t>
            </a:fld>
            <a:endParaRPr lang="en-IN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7660" y="77463"/>
            <a:ext cx="10058400" cy="966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AUTO ARIMA SUMMARY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4039" y="867018"/>
            <a:ext cx="4183814" cy="5004369"/>
          </a:xfrm>
        </p:spPr>
      </p:pic>
    </p:spTree>
    <p:extLst>
      <p:ext uri="{BB962C8B-B14F-4D97-AF65-F5344CB8AC3E}">
        <p14:creationId xmlns:p14="http://schemas.microsoft.com/office/powerpoint/2010/main" xmlns="" val="32343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15</a:t>
            </a:fld>
            <a:endParaRPr lang="en-IN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7660" y="77463"/>
            <a:ext cx="10058400" cy="966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FINAL FORECASTING PLOT 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9880" y="4391892"/>
            <a:ext cx="4353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df_pred = df_mod.predict(</a:t>
            </a:r>
            <a:r>
              <a:rPr lang="en-IN" dirty="0" err="1">
                <a:solidFill>
                  <a:srgbClr val="FF0000"/>
                </a:solidFill>
              </a:rPr>
              <a:t>n_periods</a:t>
            </a:r>
            <a:r>
              <a:rPr lang="en-IN" dirty="0">
                <a:solidFill>
                  <a:srgbClr val="FF0000"/>
                </a:solidFill>
              </a:rPr>
              <a:t>=121) 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df_pred = pd.DataFrame(df_pred, 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                             index=</a:t>
            </a:r>
            <a:r>
              <a:rPr lang="en-IN" dirty="0" err="1">
                <a:solidFill>
                  <a:srgbClr val="FF0000"/>
                </a:solidFill>
              </a:rPr>
              <a:t>pd.date_range</a:t>
            </a:r>
            <a:r>
              <a:rPr lang="en-IN" dirty="0">
                <a:solidFill>
                  <a:srgbClr val="FF0000"/>
                </a:solidFill>
              </a:rPr>
              <a:t>(start='2020-01-01',end='2030-01-01', freq='MS'))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782" y="1043566"/>
            <a:ext cx="6072819" cy="33483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83382" y="21157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This </a:t>
            </a:r>
            <a:r>
              <a:rPr lang="en-IN" dirty="0"/>
              <a:t>model clearly fits very well in the </a:t>
            </a:r>
            <a:r>
              <a:rPr lang="en-IN" dirty="0" err="1"/>
              <a:t>timeseries</a:t>
            </a:r>
            <a:r>
              <a:rPr lang="en-IN" dirty="0"/>
              <a:t> and gets the prediction for the next 10 years from 2020-01-01.</a:t>
            </a:r>
          </a:p>
        </p:txBody>
      </p:sp>
    </p:spTree>
    <p:extLst>
      <p:ext uri="{BB962C8B-B14F-4D97-AF65-F5344CB8AC3E}">
        <p14:creationId xmlns:p14="http://schemas.microsoft.com/office/powerpoint/2010/main" xmlns="" val="23180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 FORECAST FOR 10 YEARS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0654" y="1456267"/>
            <a:ext cx="2844109" cy="394714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509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2768" y="3558746"/>
            <a:ext cx="8798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smtClean="0"/>
              <a:pPr/>
              <a:t>17</a:t>
            </a:fld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23513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5921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IMPORTING REQUIRED LIBRARIES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2</a:t>
            </a:fld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8182" y="1431991"/>
            <a:ext cx="7982316" cy="371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6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813"/>
            <a:ext cx="7958331" cy="1077229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THE DATA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3</a:t>
            </a:fld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9383" y="1465399"/>
            <a:ext cx="6757998" cy="37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28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626" y="243704"/>
            <a:ext cx="10058400" cy="789612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DIMENSIONS OF THE DATA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4</a:t>
            </a:fld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2173" y="1167675"/>
            <a:ext cx="4830336" cy="2510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7785" y="3955344"/>
            <a:ext cx="3839111" cy="15864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52509" y="4128655"/>
            <a:ext cx="267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Converting date  </a:t>
            </a:r>
            <a:r>
              <a:rPr lang="en-IN" dirty="0" err="1" smtClean="0"/>
              <a:t>dtype</a:t>
            </a:r>
            <a:r>
              <a:rPr lang="en-IN" dirty="0" smtClean="0"/>
              <a:t> into </a:t>
            </a:r>
            <a:r>
              <a:rPr lang="en-IN" dirty="0" err="1" smtClean="0"/>
              <a:t>datetime</a:t>
            </a:r>
            <a:r>
              <a:rPr lang="en-IN" dirty="0" smtClean="0"/>
              <a:t>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439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859" y="395555"/>
            <a:ext cx="10058400" cy="1012971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5</a:t>
            </a:fld>
            <a:endParaRPr lang="en-IN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20665" y="4725482"/>
            <a:ext cx="79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date as the index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0131" y="1747195"/>
            <a:ext cx="6731856" cy="2824284"/>
          </a:xfrm>
        </p:spPr>
      </p:pic>
    </p:spTree>
    <p:extLst>
      <p:ext uri="{BB962C8B-B14F-4D97-AF65-F5344CB8AC3E}">
        <p14:creationId xmlns:p14="http://schemas.microsoft.com/office/powerpoint/2010/main" xmlns="" val="2964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818" y="77024"/>
            <a:ext cx="10058400" cy="96610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DESCRIPTION  &amp; ANALYZING TARGET VARIABLE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6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74506" y="1768966"/>
            <a:ext cx="4123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population is 243847.76, Minimum population is of 156309 and maximum population is of 330309.94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7539" y="1043126"/>
            <a:ext cx="3390715" cy="2650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320" y="3718080"/>
            <a:ext cx="3705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9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9" y="-203007"/>
            <a:ext cx="10058400" cy="966102"/>
          </a:xfrm>
        </p:spPr>
        <p:txBody>
          <a:bodyPr/>
          <a:lstStyle/>
          <a:p>
            <a:pPr algn="l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7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74279" y="729886"/>
            <a:ext cx="489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YEAR WISE DESCRIPTION OF TARGET VARIABLE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9302" y="1504196"/>
            <a:ext cx="5964157" cy="396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8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9" y="-203007"/>
            <a:ext cx="10058400" cy="966102"/>
          </a:xfrm>
        </p:spPr>
        <p:txBody>
          <a:bodyPr/>
          <a:lstStyle/>
          <a:p>
            <a:pPr algn="l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8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080500" y="4650230"/>
            <a:ext cx="335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counts are increasing year by year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375" y="686384"/>
            <a:ext cx="534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LINE &amp; density PLOT BETWEEN DATE AND TARGET VARIABLE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5" y="1289141"/>
            <a:ext cx="4968950" cy="3127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17" y="1238888"/>
            <a:ext cx="4613501" cy="31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4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9" y="-203007"/>
            <a:ext cx="10058400" cy="966102"/>
          </a:xfrm>
        </p:spPr>
        <p:txBody>
          <a:bodyPr/>
          <a:lstStyle/>
          <a:p>
            <a:pPr algn="l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9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04537" y="677970"/>
            <a:ext cx="45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DECOMPOSING THE TIME SERIES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02570" y="5131911"/>
            <a:ext cx="335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above decomposition we can observe that there is no trend and seasonality in the data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63654"/>
            <a:ext cx="5134290" cy="3390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1928" y="1325558"/>
            <a:ext cx="292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MULTIPLICATIVE</a:t>
            </a:r>
            <a:endParaRPr lang="en-IN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46" y="1733333"/>
            <a:ext cx="5146418" cy="33985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55736" y="1397214"/>
            <a:ext cx="292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ADDITIVE</a:t>
            </a:r>
            <a:endParaRPr lang="en-IN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45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991</TotalTime>
  <Words>248</Words>
  <Application>Microsoft Office PowerPoint</Application>
  <PresentationFormat>Custom</PresentationFormat>
  <Paragraphs>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Celestial</vt:lpstr>
      <vt:lpstr>Slide 1</vt:lpstr>
      <vt:lpstr>IMPORTING REQUIRED LIBRARIES</vt:lpstr>
      <vt:lpstr>READING THE DATA</vt:lpstr>
      <vt:lpstr>DIMENSIONS OF THE DATA</vt:lpstr>
      <vt:lpstr>INDEX</vt:lpstr>
      <vt:lpstr>STATISTICAL DESCRIPTION  &amp; ANALYZING TARGET VARIABLE</vt:lpstr>
      <vt:lpstr>EDA</vt:lpstr>
      <vt:lpstr>EDA</vt:lpstr>
      <vt:lpstr>EDA</vt:lpstr>
      <vt:lpstr>MOVING AVERAGE</vt:lpstr>
      <vt:lpstr>RESIDUALS</vt:lpstr>
      <vt:lpstr>EDA</vt:lpstr>
      <vt:lpstr>DICKEY FULLER TEST</vt:lpstr>
      <vt:lpstr>Slide 14</vt:lpstr>
      <vt:lpstr>Slide 15</vt:lpstr>
      <vt:lpstr>POPULATION FORECAST FOR 10 YEARS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Ivaturi Sai Vighnesh</dc:creator>
  <cp:lastModifiedBy>admin</cp:lastModifiedBy>
  <cp:revision>66</cp:revision>
  <dcterms:created xsi:type="dcterms:W3CDTF">2021-09-18T05:21:14Z</dcterms:created>
  <dcterms:modified xsi:type="dcterms:W3CDTF">2023-02-12T18:45:44Z</dcterms:modified>
</cp:coreProperties>
</file>