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1" roundtripDataSignature="AMtx7mhn2QQ1BvdmK4TF3RqKc0wDGPB0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3: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6"/>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9"/>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10"/>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10"/>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10"/>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2"/>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p:nvPr>
            <p:ph idx="2" type="pic"/>
          </p:nvPr>
        </p:nvSpPr>
        <p:spPr>
          <a:xfrm>
            <a:off x="13605869" y="5235184"/>
            <a:ext cx="16202025" cy="25839238"/>
          </a:xfrm>
          <a:prstGeom prst="rect">
            <a:avLst/>
          </a:prstGeom>
          <a:noFill/>
          <a:ln>
            <a:noFill/>
          </a:ln>
        </p:spPr>
      </p:sp>
      <p:sp>
        <p:nvSpPr>
          <p:cNvPr id="68" name="Google Shape;68;p13"/>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89" name="Google Shape;89;p3"/>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3"/>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3"/>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3"/>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3"/>
          <p:cNvGrpSpPr/>
          <p:nvPr/>
        </p:nvGrpSpPr>
        <p:grpSpPr>
          <a:xfrm>
            <a:off x="0" y="1"/>
            <a:ext cx="32004000" cy="36360098"/>
            <a:chOff x="0" y="1"/>
            <a:chExt cx="32004000" cy="36360098"/>
          </a:xfrm>
        </p:grpSpPr>
        <p:sp>
          <p:nvSpPr>
            <p:cNvPr id="94" name="Google Shape;94;p3"/>
            <p:cNvSpPr/>
            <p:nvPr/>
          </p:nvSpPr>
          <p:spPr>
            <a:xfrm>
              <a:off x="0" y="2842026"/>
              <a:ext cx="32004000" cy="33518073"/>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3"/>
            <p:cNvSpPr/>
            <p:nvPr/>
          </p:nvSpPr>
          <p:spPr>
            <a:xfrm>
              <a:off x="0" y="1"/>
              <a:ext cx="32004000" cy="2842026"/>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3"/>
            <p:cNvSpPr txBox="1"/>
            <p:nvPr/>
          </p:nvSpPr>
          <p:spPr>
            <a:xfrm>
              <a:off x="6425975" y="493977"/>
              <a:ext cx="18417300" cy="1092600"/>
            </a:xfrm>
            <a:prstGeom prst="rect">
              <a:avLst/>
            </a:prstGeom>
            <a:noFill/>
            <a:ln>
              <a:noFill/>
            </a:ln>
          </p:spPr>
          <p:txBody>
            <a:bodyPr anchorCtr="0" anchor="ctr" bIns="29125" lIns="58275" spcFirstLastPara="1" rIns="58275" wrap="square" tIns="29125">
              <a:noAutofit/>
            </a:bodyPr>
            <a:lstStyle/>
            <a:p>
              <a:pPr indent="0" lvl="0" marL="0" rtl="0" algn="ctr">
                <a:spcBef>
                  <a:spcPts val="0"/>
                </a:spcBef>
                <a:spcAft>
                  <a:spcPts val="0"/>
                </a:spcAft>
                <a:buNone/>
              </a:pPr>
              <a:r>
                <a:rPr b="1" baseline="-25000" lang="en-IN" sz="6900">
                  <a:solidFill>
                    <a:schemeClr val="dk1"/>
                  </a:solidFill>
                </a:rPr>
                <a:t>Autonomous Robot with Arm for </a:t>
              </a:r>
              <a:endParaRPr b="1" baseline="-25000" sz="6900">
                <a:solidFill>
                  <a:schemeClr val="dk1"/>
                </a:solidFill>
              </a:endParaRPr>
            </a:p>
            <a:p>
              <a:pPr indent="0" lvl="0" marL="0" rtl="0" algn="ctr">
                <a:spcBef>
                  <a:spcPts val="0"/>
                </a:spcBef>
                <a:spcAft>
                  <a:spcPts val="0"/>
                </a:spcAft>
                <a:buNone/>
              </a:pPr>
              <a:r>
                <a:rPr b="1" baseline="-25000" lang="en-IN" sz="6900">
                  <a:solidFill>
                    <a:schemeClr val="dk1"/>
                  </a:solidFill>
                </a:rPr>
                <a:t>Warehouse Application</a:t>
              </a:r>
              <a:endParaRPr b="1" sz="6900">
                <a:solidFill>
                  <a:schemeClr val="dk1"/>
                </a:solidFill>
                <a:latin typeface="Poppins"/>
                <a:ea typeface="Poppins"/>
                <a:cs typeface="Poppins"/>
                <a:sym typeface="Poppins"/>
              </a:endParaRPr>
            </a:p>
          </p:txBody>
        </p:sp>
        <p:sp>
          <p:nvSpPr>
            <p:cNvPr id="97" name="Google Shape;97;p3"/>
            <p:cNvSpPr txBox="1"/>
            <p:nvPr/>
          </p:nvSpPr>
          <p:spPr>
            <a:xfrm>
              <a:off x="2763791" y="30316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a:solidFill>
                    <a:schemeClr val="dk1"/>
                  </a:solidFill>
                  <a:latin typeface="Poppins"/>
                  <a:ea typeface="Poppins"/>
                  <a:cs typeface="Poppins"/>
                  <a:sym typeface="Poppins"/>
                </a:rPr>
                <a:t>.  </a:t>
              </a:r>
              <a:endParaRPr/>
            </a:p>
          </p:txBody>
        </p:sp>
        <p:sp>
          <p:nvSpPr>
            <p:cNvPr id="98" name="Google Shape;98;p3"/>
            <p:cNvSpPr txBox="1"/>
            <p:nvPr/>
          </p:nvSpPr>
          <p:spPr>
            <a:xfrm>
              <a:off x="2196036" y="3873287"/>
              <a:ext cx="27241500" cy="502200"/>
            </a:xfrm>
            <a:prstGeom prst="rect">
              <a:avLst/>
            </a:prstGeom>
            <a:noFill/>
            <a:ln>
              <a:noFill/>
            </a:ln>
          </p:spPr>
          <p:txBody>
            <a:bodyPr anchorCtr="0" anchor="t" bIns="29125" lIns="58275" spcFirstLastPara="1" rIns="58275" wrap="square" tIns="29125">
              <a:noAutofit/>
            </a:bodyPr>
            <a:lstStyle/>
            <a:p>
              <a:pPr indent="0" lvl="0" marL="0" rtl="0" algn="ctr">
                <a:lnSpc>
                  <a:spcPct val="60000"/>
                </a:lnSpc>
                <a:spcBef>
                  <a:spcPts val="0"/>
                </a:spcBef>
                <a:spcAft>
                  <a:spcPts val="0"/>
                </a:spcAft>
                <a:buClr>
                  <a:schemeClr val="dk1"/>
                </a:buClr>
                <a:buFont typeface="Arial"/>
                <a:buNone/>
              </a:pPr>
              <a:r>
                <a:rPr b="1" lang="en-IN" sz="4500">
                  <a:solidFill>
                    <a:schemeClr val="dk1"/>
                  </a:solidFill>
                  <a:latin typeface="Poppins"/>
                  <a:ea typeface="Poppins"/>
                  <a:cs typeface="Poppins"/>
                  <a:sym typeface="Poppins"/>
                </a:rPr>
                <a:t>Supervisor : Dr.</a:t>
              </a:r>
              <a:r>
                <a:rPr b="1" lang="en-IN" sz="4800">
                  <a:solidFill>
                    <a:schemeClr val="dk1"/>
                  </a:solidFill>
                  <a:latin typeface="Poppins"/>
                  <a:ea typeface="Poppins"/>
                  <a:cs typeface="Poppins"/>
                  <a:sym typeface="Poppins"/>
                </a:rPr>
                <a:t> Prithvi Sekhar Pagala</a:t>
              </a:r>
              <a:endParaRPr/>
            </a:p>
          </p:txBody>
        </p:sp>
        <p:pic>
          <p:nvPicPr>
            <p:cNvPr id="99" name="Google Shape;99;p3"/>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3"/>
            <p:cNvSpPr/>
            <p:nvPr/>
          </p:nvSpPr>
          <p:spPr>
            <a:xfrm>
              <a:off x="200785" y="4489851"/>
              <a:ext cx="10391013" cy="13154693"/>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
            <p:cNvSpPr/>
            <p:nvPr/>
          </p:nvSpPr>
          <p:spPr>
            <a:xfrm>
              <a:off x="200785" y="17951449"/>
              <a:ext cx="10391013" cy="18088307"/>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p:nvPr/>
          </p:nvSpPr>
          <p:spPr>
            <a:xfrm>
              <a:off x="10896600" y="4639927"/>
              <a:ext cx="9857700" cy="15353100"/>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3"/>
            <p:cNvSpPr/>
            <p:nvPr/>
          </p:nvSpPr>
          <p:spPr>
            <a:xfrm>
              <a:off x="21059025" y="4573302"/>
              <a:ext cx="10515600" cy="15353100"/>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3"/>
            <p:cNvSpPr/>
            <p:nvPr/>
          </p:nvSpPr>
          <p:spPr>
            <a:xfrm>
              <a:off x="10896600" y="28727980"/>
              <a:ext cx="20678100" cy="7311900"/>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p:nvPr/>
          </p:nvSpPr>
          <p:spPr>
            <a:xfrm>
              <a:off x="10896600" y="20623823"/>
              <a:ext cx="20678100" cy="7582800"/>
            </a:xfrm>
            <a:prstGeom prst="roundRect">
              <a:avLst>
                <a:gd fmla="val 2490" name="adj"/>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txBox="1"/>
            <p:nvPr/>
          </p:nvSpPr>
          <p:spPr>
            <a:xfrm>
              <a:off x="2916191" y="31840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a:solidFill>
                    <a:schemeClr val="dk1"/>
                  </a:solidFill>
                  <a:latin typeface="Poppins"/>
                  <a:ea typeface="Poppins"/>
                  <a:cs typeface="Poppins"/>
                  <a:sym typeface="Poppins"/>
                </a:rPr>
                <a:t>.  </a:t>
              </a:r>
              <a:endParaRPr/>
            </a:p>
          </p:txBody>
        </p:sp>
        <p:sp>
          <p:nvSpPr>
            <p:cNvPr id="107" name="Google Shape;107;p3"/>
            <p:cNvSpPr txBox="1"/>
            <p:nvPr/>
          </p:nvSpPr>
          <p:spPr>
            <a:xfrm>
              <a:off x="286195" y="4455405"/>
              <a:ext cx="39342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8" name="Google Shape;108;p3"/>
            <p:cNvSpPr txBox="1"/>
            <p:nvPr/>
          </p:nvSpPr>
          <p:spPr>
            <a:xfrm>
              <a:off x="348508" y="18037321"/>
              <a:ext cx="5461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9" name="Google Shape;109;p3"/>
            <p:cNvSpPr txBox="1"/>
            <p:nvPr/>
          </p:nvSpPr>
          <p:spPr>
            <a:xfrm>
              <a:off x="11148178" y="4982675"/>
              <a:ext cx="3922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10" name="Google Shape;110;p3"/>
            <p:cNvSpPr txBox="1"/>
            <p:nvPr/>
          </p:nvSpPr>
          <p:spPr>
            <a:xfrm>
              <a:off x="21331982" y="4781494"/>
              <a:ext cx="33153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Results</a:t>
              </a:r>
              <a:endParaRPr/>
            </a:p>
          </p:txBody>
        </p:sp>
        <p:sp>
          <p:nvSpPr>
            <p:cNvPr id="111" name="Google Shape;111;p3"/>
            <p:cNvSpPr txBox="1"/>
            <p:nvPr/>
          </p:nvSpPr>
          <p:spPr>
            <a:xfrm>
              <a:off x="11046581" y="20955769"/>
              <a:ext cx="50241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12" name="Google Shape;112;p3"/>
            <p:cNvSpPr txBox="1"/>
            <p:nvPr/>
          </p:nvSpPr>
          <p:spPr>
            <a:xfrm>
              <a:off x="11276676" y="29048064"/>
              <a:ext cx="87159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grpSp>
      <p:sp>
        <p:nvSpPr>
          <p:cNvPr id="113" name="Google Shape;113;p3"/>
          <p:cNvSpPr txBox="1"/>
          <p:nvPr/>
        </p:nvSpPr>
        <p:spPr>
          <a:xfrm>
            <a:off x="11148175" y="30619700"/>
            <a:ext cx="20030400" cy="3478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4400">
                <a:solidFill>
                  <a:schemeClr val="dk1"/>
                </a:solidFill>
                <a:latin typeface="Calibri"/>
                <a:ea typeface="Calibri"/>
                <a:cs typeface="Calibri"/>
                <a:sym typeface="Calibri"/>
              </a:rPr>
              <a:t>Moving forward, we will improve the Autonomous Robot by making the arm more accurate and capable of handling various items. We’ll test it in real warehouses to find any issues and create an easy interface for staff. User feedback will help guide improvements, and we’ll explore using AI to boost efficiency. These steps aim to make the robot a practical solution for today’s warehouse needs.</a:t>
            </a:r>
            <a:endParaRPr sz="4400"/>
          </a:p>
        </p:txBody>
      </p:sp>
      <p:sp>
        <p:nvSpPr>
          <p:cNvPr id="114" name="Google Shape;114;p3"/>
          <p:cNvSpPr txBox="1"/>
          <p:nvPr/>
        </p:nvSpPr>
        <p:spPr>
          <a:xfrm>
            <a:off x="11148175" y="22103900"/>
            <a:ext cx="19862700" cy="4833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4400">
                <a:solidFill>
                  <a:schemeClr val="dk1"/>
                </a:solidFill>
                <a:latin typeface="Calibri"/>
                <a:ea typeface="Calibri"/>
                <a:cs typeface="Calibri"/>
                <a:sym typeface="Calibri"/>
              </a:rPr>
              <a:t>The Autonomous Robot with Arm for Warehouse Applications demonstrates strong potential in its early development stages. Preliminary results suggest that the robot can navigate effectively and carry out basic tasks, laying a solid foundation for future improvements. Feedback from warehouse staff will be crucial in shaping enhancements, ensuring that the final design meets the practical needs of operations. With continued refinement, this robot could significantly improve efficiency in warehouse settings</a:t>
            </a:r>
            <a:endParaRPr sz="4400"/>
          </a:p>
        </p:txBody>
      </p:sp>
      <p:sp>
        <p:nvSpPr>
          <p:cNvPr id="115" name="Google Shape;115;p3"/>
          <p:cNvSpPr txBox="1"/>
          <p:nvPr/>
        </p:nvSpPr>
        <p:spPr>
          <a:xfrm>
            <a:off x="11102812" y="6138200"/>
            <a:ext cx="9277800" cy="9573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Design and Prototyping-</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Build a physical prototype.</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Circuit Diagram</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Navigation and Control-</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Use sensors for obstacle detection.</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Implement AI algorithms for path optimization.</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Data Collection and Analysis-</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Conduct surveys with warehouse staff for feedback.</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Track performance metrics like speed and accuracy.</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Integration and Testing</a:t>
            </a:r>
            <a:endParaRPr sz="4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In Progress</a:t>
            </a:r>
            <a:endParaRPr sz="4400">
              <a:solidFill>
                <a:schemeClr val="dk1"/>
              </a:solidFill>
              <a:latin typeface="Calibri"/>
              <a:ea typeface="Calibri"/>
              <a:cs typeface="Calibri"/>
              <a:sym typeface="Calibri"/>
            </a:endParaRPr>
          </a:p>
        </p:txBody>
      </p:sp>
      <p:sp>
        <p:nvSpPr>
          <p:cNvPr id="116" name="Google Shape;116;p3"/>
          <p:cNvSpPr txBox="1"/>
          <p:nvPr/>
        </p:nvSpPr>
        <p:spPr>
          <a:xfrm>
            <a:off x="21331976" y="6280122"/>
            <a:ext cx="9846600" cy="12283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So far, we have built a simple 3D model and circuit diagram of the Autonomous Robot with Arm that can move along basic paths and avoid obstacles using its sensors. The robotic arm has shown it can pick up and stack items, though it needs some adjustments for better accuracy. Early feedback from warehouse employees has been positive and has provided helpful suggestions for improvements. While we are still collecting detailed performance data, initial observations suggest that the robot could significantly reduce the time spent on repetitive tasks, indicating strong potential to enhance efficiency in warehouse operations.</a:t>
            </a:r>
            <a:endParaRPr sz="4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4400">
              <a:solidFill>
                <a:schemeClr val="dk1"/>
              </a:solidFill>
              <a:latin typeface="Calibri"/>
              <a:ea typeface="Calibri"/>
              <a:cs typeface="Calibri"/>
              <a:sym typeface="Calibri"/>
            </a:endParaRPr>
          </a:p>
        </p:txBody>
      </p:sp>
      <p:sp>
        <p:nvSpPr>
          <p:cNvPr id="117" name="Google Shape;117;p3"/>
          <p:cNvSpPr txBox="1"/>
          <p:nvPr/>
        </p:nvSpPr>
        <p:spPr>
          <a:xfrm>
            <a:off x="685425" y="5602723"/>
            <a:ext cx="9652500" cy="12283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This project, the Autonomous Robot with Arm for Warehouse Applications, introduces a smart robot designed for warehouse tasks. It features a stable four-wheeled base for mobility and a robotic arm for picking and stacking items. The arm adjusts for precise operations, while an integrated camera helps it recognize and manage goods.</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The robot automates repetitive tasks, speeding up inventory management and reducing the need for manual labor. It integrates seamlessly with existing warehouse systems, lowering costs and boosting productivity. Capable of handling everything from small parts to large pallets, this robot is versatile and effective in various environments.</a:t>
            </a:r>
            <a:endParaRPr sz="4400">
              <a:solidFill>
                <a:schemeClr val="dk1"/>
              </a:solidFill>
              <a:latin typeface="Calibri"/>
              <a:ea typeface="Calibri"/>
              <a:cs typeface="Calibri"/>
              <a:sym typeface="Calibri"/>
            </a:endParaRPr>
          </a:p>
        </p:txBody>
      </p:sp>
      <p:sp>
        <p:nvSpPr>
          <p:cNvPr id="118" name="Google Shape;118;p3"/>
          <p:cNvSpPr txBox="1"/>
          <p:nvPr/>
        </p:nvSpPr>
        <p:spPr>
          <a:xfrm>
            <a:off x="429375" y="19088550"/>
            <a:ext cx="9652500" cy="10928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4400">
                <a:solidFill>
                  <a:schemeClr val="dk1"/>
                </a:solidFill>
                <a:latin typeface="Calibri"/>
                <a:ea typeface="Calibri"/>
                <a:cs typeface="Calibri"/>
                <a:sym typeface="Calibri"/>
              </a:rPr>
              <a:t>An autonomous robot with an arm for warehouse applications enhances logistics and inventory management. It uses sensors and AI to navigate efficiently, avoiding obstacles and optimizing routes. The robotic arm can pick, place, and sort various items accurately, reducing human labor in repetitive tasks and minimizing errors.</a:t>
            </a:r>
            <a:endParaRPr sz="4400">
              <a:solidFill>
                <a:schemeClr val="dk1"/>
              </a:solidFill>
              <a:latin typeface="Calibri"/>
              <a:ea typeface="Calibri"/>
              <a:cs typeface="Calibri"/>
              <a:sym typeface="Calibri"/>
            </a:endParaRPr>
          </a:p>
          <a:p>
            <a:pPr indent="0" lvl="0" marL="0" rtl="0" algn="just">
              <a:spcBef>
                <a:spcPts val="0"/>
              </a:spcBef>
              <a:spcAft>
                <a:spcPts val="0"/>
              </a:spcAft>
              <a:buSzPts val="1100"/>
              <a:buNone/>
            </a:pPr>
            <a:r>
              <a:rPr lang="en-IN" sz="4400">
                <a:solidFill>
                  <a:schemeClr val="dk1"/>
                </a:solidFill>
                <a:latin typeface="Calibri"/>
                <a:ea typeface="Calibri"/>
                <a:cs typeface="Calibri"/>
                <a:sym typeface="Calibri"/>
              </a:rPr>
              <a:t>This technology improves efficiency and productivity, as the robot can work continuously, lowering operational costs. Furthermore, its integration into warehouse systems supports real-time inventory tracking, leading to better supply chain management</a:t>
            </a:r>
            <a:endParaRPr sz="4400">
              <a:solidFill>
                <a:schemeClr val="dk1"/>
              </a:solidFill>
              <a:latin typeface="Calibri"/>
              <a:ea typeface="Calibri"/>
              <a:cs typeface="Calibri"/>
              <a:sym typeface="Calibri"/>
            </a:endParaRPr>
          </a:p>
        </p:txBody>
      </p:sp>
      <p:pic>
        <p:nvPicPr>
          <p:cNvPr id="119" name="Google Shape;119;p3"/>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20" name="Google Shape;120;p3"/>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sz="4500">
                <a:solidFill>
                  <a:schemeClr val="dk1"/>
                </a:solidFill>
                <a:latin typeface="Poppins"/>
                <a:ea typeface="Poppins"/>
                <a:cs typeface="Poppins"/>
                <a:sym typeface="Poppins"/>
              </a:rPr>
              <a:t>Team members name: Suhas S, Prajwal S, Navatej M B</a:t>
            </a:r>
            <a:endParaRPr b="1" sz="4500">
              <a:solidFill>
                <a:schemeClr val="dk1"/>
              </a:solidFill>
              <a:latin typeface="Poppins"/>
              <a:ea typeface="Poppins"/>
              <a:cs typeface="Poppins"/>
              <a:sym typeface="Poppins"/>
            </a:endParaRPr>
          </a:p>
        </p:txBody>
      </p:sp>
      <p:pic>
        <p:nvPicPr>
          <p:cNvPr id="121" name="Google Shape;121;p3"/>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2" name="Google Shape;122;p3"/>
          <p:cNvPicPr preferRelativeResize="0"/>
          <p:nvPr/>
        </p:nvPicPr>
        <p:blipFill rotWithShape="1">
          <a:blip r:embed="rId6">
            <a:alphaModFix/>
          </a:blip>
          <a:srcRect b="0" l="0" r="0" t="0"/>
          <a:stretch/>
        </p:blipFill>
        <p:spPr>
          <a:xfrm>
            <a:off x="4990684" y="217721"/>
            <a:ext cx="3865337" cy="2113153"/>
          </a:xfrm>
          <a:prstGeom prst="rect">
            <a:avLst/>
          </a:prstGeom>
          <a:noFill/>
          <a:ln>
            <a:noFill/>
          </a:ln>
        </p:spPr>
      </p:pic>
      <p:pic>
        <p:nvPicPr>
          <p:cNvPr id="123" name="Google Shape;123;p3"/>
          <p:cNvPicPr preferRelativeResize="0"/>
          <p:nvPr/>
        </p:nvPicPr>
        <p:blipFill rotWithShape="1">
          <a:blip r:embed="rId7">
            <a:alphaModFix/>
          </a:blip>
          <a:srcRect b="0" l="0" r="0" t="0"/>
          <a:stretch/>
        </p:blipFill>
        <p:spPr>
          <a:xfrm>
            <a:off x="2898162" y="30321930"/>
            <a:ext cx="4541225" cy="4933271"/>
          </a:xfrm>
          <a:prstGeom prst="rect">
            <a:avLst/>
          </a:prstGeom>
          <a:noFill/>
          <a:ln>
            <a:noFill/>
          </a:ln>
        </p:spPr>
      </p:pic>
      <p:pic>
        <p:nvPicPr>
          <p:cNvPr id="124" name="Google Shape;124;p3"/>
          <p:cNvPicPr preferRelativeResize="0"/>
          <p:nvPr/>
        </p:nvPicPr>
        <p:blipFill>
          <a:blip r:embed="rId8">
            <a:alphaModFix/>
          </a:blip>
          <a:stretch>
            <a:fillRect/>
          </a:stretch>
        </p:blipFill>
        <p:spPr>
          <a:xfrm>
            <a:off x="14179824" y="15278773"/>
            <a:ext cx="5128675" cy="4525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