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Lst>
  <p:sldSz cx="12192000" cy="6858000"/>
  <p:notesSz cx="6858000" cy="9144000"/>
  <p:embeddedFontLst>
    <p:embeddedFont>
      <p:font typeface="Roboto" charset="0"/>
      <p:regular r:id="rId18"/>
      <p:bold r:id="rId19"/>
      <p:italic r:id="rId20"/>
      <p:boldItalic r:id="rId21"/>
    </p:embeddedFont>
    <p:embeddedFont>
      <p:font typeface="Montserrat Medium" charset="0"/>
      <p:regular r:id="rId22"/>
      <p:bold r:id="rId23"/>
      <p:italic r:id="rId24"/>
      <p:boldItalic r:id="rId25"/>
    </p:embeddedFont>
    <p:embeddedFont>
      <p:font typeface="Fira Sans Extra Condensed Medium" charset="0"/>
      <p:regular r:id="rId26"/>
      <p:bold r:id="rId27"/>
      <p:italic r:id="rId28"/>
      <p:boldItalic r:id="rId29"/>
    </p:embeddedFont>
    <p:embeddedFont>
      <p:font typeface="Verdana" pitchFamily="34" charset="0"/>
      <p:regular r:id="rId30"/>
      <p:bold r:id="rId31"/>
      <p:italic r:id="rId32"/>
      <p:boldItalic r:id="rId33"/>
    </p:embeddedFont>
    <p:embeddedFont>
      <p:font typeface="Montserrat" charset="0"/>
      <p:regular r:id="rId34"/>
      <p:bold r:id="rId35"/>
      <p:italic r:id="rId36"/>
      <p:boldItalic r:id="rId37"/>
    </p:embeddedFont>
    <p:embeddedFont>
      <p:font typeface="Calibri"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j/Z3RVTtHdduWVKWnlhymCFFve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456" y="5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font" Target="fonts/font17.fntdata"/><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15335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4" name="Google Shape;344;p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fa1ae042b0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fa1ae042b0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2fa1ae042b0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Vertical Title and Text">
  <p:cSld name="1_Vertical Title and Text">
    <p:spTree>
      <p:nvGrpSpPr>
        <p:cNvPr id="1" name="Shape 24"/>
        <p:cNvGrpSpPr/>
        <p:nvPr/>
      </p:nvGrpSpPr>
      <p:grpSpPr>
        <a:xfrm>
          <a:off x="0" y="0"/>
          <a:ext cx="0" cy="0"/>
          <a:chOff x="0" y="0"/>
          <a:chExt cx="0" cy="0"/>
        </a:xfrm>
      </p:grpSpPr>
      <p:sp>
        <p:nvSpPr>
          <p:cNvPr id="25" name="Google Shape;25;p39"/>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39"/>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9" name="Google Shape;79;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74"/>
          <p:cNvSpPr txBox="1">
            <a:spLocks noGrp="1"/>
          </p:cNvSpPr>
          <p:nvPr>
            <p:ph type="sldNum" idx="12"/>
          </p:nvPr>
        </p:nvSpPr>
        <p:spPr>
          <a:xfrm>
            <a:off x="9448800" y="6476134"/>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5" name="Google Shape;85;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75"/>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7"/>
        <p:cNvGrpSpPr/>
        <p:nvPr/>
      </p:nvGrpSpPr>
      <p:grpSpPr>
        <a:xfrm>
          <a:off x="0" y="0"/>
          <a:ext cx="0" cy="0"/>
          <a:chOff x="0" y="0"/>
          <a:chExt cx="0" cy="0"/>
        </a:xfrm>
      </p:grpSpPr>
      <p:sp>
        <p:nvSpPr>
          <p:cNvPr id="28" name="Google Shape;28;p41"/>
          <p:cNvSpPr>
            <a:spLocks noGrp="1"/>
          </p:cNvSpPr>
          <p:nvPr>
            <p:ph type="pic" idx="2"/>
          </p:nvPr>
        </p:nvSpPr>
        <p:spPr>
          <a:xfrm>
            <a:off x="1" y="0"/>
            <a:ext cx="12192000" cy="6858000"/>
          </a:xfrm>
          <a:prstGeom prst="rect">
            <a:avLst/>
          </a:prstGeom>
          <a:noFill/>
          <a:ln>
            <a:noFill/>
          </a:ln>
        </p:spPr>
      </p:sp>
      <p:sp>
        <p:nvSpPr>
          <p:cNvPr id="29" name="Google Shape;29;p41"/>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2" name="Google Shape;32;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5"/>
          <p:cNvSpPr txBox="1">
            <a:spLocks noGrp="1"/>
          </p:cNvSpPr>
          <p:nvPr>
            <p:ph type="sldNum" idx="12"/>
          </p:nvPr>
        </p:nvSpPr>
        <p:spPr>
          <a:xfrm>
            <a:off x="9448800" y="651308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 name="Google Shape;38;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7"/>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8"/>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 name="Google Shape;51;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9"/>
          <p:cNvSpPr txBox="1">
            <a:spLocks noGrp="1"/>
          </p:cNvSpPr>
          <p:nvPr>
            <p:ph type="sldNum" idx="12"/>
          </p:nvPr>
        </p:nvSpPr>
        <p:spPr>
          <a:xfrm>
            <a:off x="9448800" y="648537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0"/>
          <p:cNvSpPr txBox="1">
            <a:spLocks noGrp="1"/>
          </p:cNvSpPr>
          <p:nvPr>
            <p:ph type="sldNum" idx="12"/>
          </p:nvPr>
        </p:nvSpPr>
        <p:spPr>
          <a:xfrm>
            <a:off x="944880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5" name="Google Shape;65;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2"/>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2" name="Google Shape;72;p73"/>
          <p:cNvSpPr>
            <a:spLocks noGrp="1"/>
          </p:cNvSpPr>
          <p:nvPr>
            <p:ph type="pic" idx="2"/>
          </p:nvPr>
        </p:nvSpPr>
        <p:spPr>
          <a:xfrm>
            <a:off x="5183188" y="987425"/>
            <a:ext cx="6172200" cy="4873625"/>
          </a:xfrm>
          <a:prstGeom prst="rect">
            <a:avLst/>
          </a:prstGeom>
          <a:noFill/>
          <a:ln>
            <a:noFill/>
          </a:ln>
        </p:spPr>
      </p:sp>
      <p:sp>
        <p:nvSpPr>
          <p:cNvPr id="73" name="Google Shape;73;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73"/>
          <p:cNvSpPr txBox="1">
            <a:spLocks noGrp="1"/>
          </p:cNvSpPr>
          <p:nvPr>
            <p:ph type="sldNum" idx="12"/>
          </p:nvPr>
        </p:nvSpPr>
        <p:spPr>
          <a:xfrm>
            <a:off x="9448800"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body" idx="1"/>
          </p:nvPr>
        </p:nvSpPr>
        <p:spPr>
          <a:xfrm>
            <a:off x="535709" y="832043"/>
            <a:ext cx="11111346" cy="534492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 name="Google Shape;1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8"/>
          <p:cNvSpPr txBox="1">
            <a:spLocks noGrp="1"/>
          </p:cNvSpPr>
          <p:nvPr>
            <p:ph type="sldNum" idx="12"/>
          </p:nvPr>
        </p:nvSpPr>
        <p:spPr>
          <a:xfrm>
            <a:off x="9349510" y="6457661"/>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38"/>
          <p:cNvPicPr preferRelativeResize="0"/>
          <p:nvPr/>
        </p:nvPicPr>
        <p:blipFill rotWithShape="1">
          <a:blip r:embed="rId13">
            <a:alphaModFix/>
          </a:blip>
          <a:srcRect l="22326" t="32664" r="11835" b="35100"/>
          <a:stretch/>
        </p:blipFill>
        <p:spPr>
          <a:xfrm>
            <a:off x="262467" y="258234"/>
            <a:ext cx="1504951" cy="423333"/>
          </a:xfrm>
          <a:prstGeom prst="rect">
            <a:avLst/>
          </a:prstGeom>
          <a:noFill/>
          <a:ln>
            <a:noFill/>
          </a:ln>
        </p:spPr>
      </p:pic>
      <p:grpSp>
        <p:nvGrpSpPr>
          <p:cNvPr id="15" name="Google Shape;15;p38"/>
          <p:cNvGrpSpPr/>
          <p:nvPr/>
        </p:nvGrpSpPr>
        <p:grpSpPr>
          <a:xfrm>
            <a:off x="11856720" y="140636"/>
            <a:ext cx="223520" cy="990718"/>
            <a:chOff x="11856720" y="140636"/>
            <a:chExt cx="223520" cy="990718"/>
          </a:xfrm>
        </p:grpSpPr>
        <p:grpSp>
          <p:nvGrpSpPr>
            <p:cNvPr id="16" name="Google Shape;16;p38"/>
            <p:cNvGrpSpPr/>
            <p:nvPr/>
          </p:nvGrpSpPr>
          <p:grpSpPr>
            <a:xfrm>
              <a:off x="11856720" y="660278"/>
              <a:ext cx="223520" cy="471076"/>
              <a:chOff x="9734551" y="3138055"/>
              <a:chExt cx="2457449" cy="1328450"/>
            </a:xfrm>
          </p:grpSpPr>
          <p:sp>
            <p:nvSpPr>
              <p:cNvPr id="17" name="Google Shape;17;p38"/>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8" name="Google Shape;18;p38"/>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9" name="Google Shape;19;p38"/>
            <p:cNvGrpSpPr/>
            <p:nvPr/>
          </p:nvGrpSpPr>
          <p:grpSpPr>
            <a:xfrm>
              <a:off x="11856720" y="140636"/>
              <a:ext cx="223520" cy="471076"/>
              <a:chOff x="9734551" y="3138055"/>
              <a:chExt cx="2457449" cy="1328450"/>
            </a:xfrm>
          </p:grpSpPr>
          <p:sp>
            <p:nvSpPr>
              <p:cNvPr id="20" name="Google Shape;20;p38"/>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1" name="Google Shape;21;p38"/>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2" name="Google Shape;22;p38" descr="A logo with text overlay&#10;&#10;Description automatically generated"/>
          <p:cNvPicPr preferRelativeResize="0"/>
          <p:nvPr/>
        </p:nvPicPr>
        <p:blipFill rotWithShape="1">
          <a:blip r:embed="rId14">
            <a:alphaModFix/>
          </a:blip>
          <a:srcRect l="37906" t="34096" r="9605" b="36394"/>
          <a:stretch/>
        </p:blipFill>
        <p:spPr>
          <a:xfrm>
            <a:off x="11125200" y="11945"/>
            <a:ext cx="1066800" cy="599768"/>
          </a:xfrm>
          <a:prstGeom prst="rect">
            <a:avLst/>
          </a:prstGeom>
          <a:noFill/>
          <a:ln>
            <a:noFill/>
          </a:ln>
        </p:spPr>
      </p:pic>
      <p:sp>
        <p:nvSpPr>
          <p:cNvPr id="23" name="Google Shape;23;p38"/>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bstract/document/923847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youtu.be/LBNRGBY5zN8?si=a5Wrnj9VyQpgp9ZF" TargetMode="External"/><Relationship Id="rId4" Type="http://schemas.openxmlformats.org/officeDocument/2006/relationships/hyperlink" Target="https://thinkrobotics.com/products/armpi-pro-ros-robot-chassis-with-robot-arm?variant=44733277765949&amp;currency=INR&amp;utm_medium=product_sync&amp;utm_source=google&amp;utm_content=sag_organic&amp;utm_campaign=sag_organic&amp;utm_source=googleads&amp;utm_medium=cpc&amp;gad_source=1&amp;gclid=CjwKCAjw2dG1BhB4EiwA998cqDfmuh1hbGvURlhMEQtT86G7gZ0X3DSSziC_0j6ujQZA7ki02fXRWRoCuDgQAvD_Bw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
          <p:cNvPicPr preferRelativeResize="0"/>
          <p:nvPr/>
        </p:nvPicPr>
        <p:blipFill rotWithShape="1">
          <a:blip r:embed="rId3">
            <a:alphaModFix amt="20000"/>
          </a:blip>
          <a:srcRect l="1514" r="2310" b="19493"/>
          <a:stretch/>
        </p:blipFill>
        <p:spPr>
          <a:xfrm>
            <a:off x="-1235" y="-10521"/>
            <a:ext cx="12272787" cy="6858000"/>
          </a:xfrm>
          <a:prstGeom prst="rect">
            <a:avLst/>
          </a:prstGeom>
          <a:noFill/>
          <a:ln>
            <a:noFill/>
          </a:ln>
        </p:spPr>
      </p:pic>
      <p:sp>
        <p:nvSpPr>
          <p:cNvPr id="94" name="Google Shape;94;p1"/>
          <p:cNvSpPr txBox="1"/>
          <p:nvPr/>
        </p:nvSpPr>
        <p:spPr>
          <a:xfrm>
            <a:off x="2904067" y="3139018"/>
            <a:ext cx="6383867"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8C212C"/>
                </a:solidFill>
                <a:latin typeface="Arial"/>
                <a:ea typeface="Arial"/>
                <a:cs typeface="Arial"/>
                <a:sym typeface="Arial"/>
              </a:rPr>
              <a:t>GITAM UNIVERSITY</a:t>
            </a:r>
            <a:endParaRPr sz="1400" b="0" i="0" u="none" strike="noStrike" cap="none">
              <a:solidFill>
                <a:srgbClr val="000000"/>
              </a:solidFill>
              <a:latin typeface="Arial"/>
              <a:ea typeface="Arial"/>
              <a:cs typeface="Arial"/>
              <a:sym typeface="Arial"/>
            </a:endParaRPr>
          </a:p>
        </p:txBody>
      </p:sp>
      <p:grpSp>
        <p:nvGrpSpPr>
          <p:cNvPr id="95" name="Google Shape;95;p1"/>
          <p:cNvGrpSpPr/>
          <p:nvPr/>
        </p:nvGrpSpPr>
        <p:grpSpPr>
          <a:xfrm>
            <a:off x="0" y="3139018"/>
            <a:ext cx="12192000" cy="594783"/>
            <a:chOff x="0" y="3138055"/>
            <a:chExt cx="12192000" cy="595746"/>
          </a:xfrm>
        </p:grpSpPr>
        <p:sp>
          <p:nvSpPr>
            <p:cNvPr id="96" name="Google Shape;96;p1"/>
            <p:cNvSpPr/>
            <p:nvPr/>
          </p:nvSpPr>
          <p:spPr>
            <a:xfrm>
              <a:off x="0" y="3138055"/>
              <a:ext cx="2432051"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a:solidFill>
                    <a:schemeClr val="lt1"/>
                  </a:solidFill>
                  <a:latin typeface="Calibri"/>
                  <a:ea typeface="Calibri"/>
                  <a:cs typeface="Calibri"/>
                  <a:sym typeface="Calibri"/>
                </a:rPr>
                <a:t>AY 2024-25</a:t>
              </a:r>
              <a:endParaRPr sz="1351" b="0" i="0" u="none" strike="noStrike" cap="none">
                <a:solidFill>
                  <a:schemeClr val="lt1"/>
                </a:solidFill>
                <a:latin typeface="Calibri"/>
                <a:ea typeface="Calibri"/>
                <a:cs typeface="Calibri"/>
                <a:sym typeface="Calibri"/>
              </a:endParaRPr>
            </a:p>
          </p:txBody>
        </p:sp>
        <p:sp>
          <p:nvSpPr>
            <p:cNvPr id="97" name="Google Shape;97;p1"/>
            <p:cNvSpPr/>
            <p:nvPr/>
          </p:nvSpPr>
          <p:spPr>
            <a:xfrm>
              <a:off x="9734551" y="3138055"/>
              <a:ext cx="2457449" cy="595746"/>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a:solidFill>
                    <a:schemeClr val="lt1"/>
                  </a:solidFill>
                  <a:latin typeface="Calibri"/>
                  <a:ea typeface="Calibri"/>
                  <a:cs typeface="Calibri"/>
                  <a:sym typeface="Calibri"/>
                </a:rPr>
                <a:t>Major Project</a:t>
              </a:r>
              <a:endParaRPr/>
            </a:p>
            <a:p>
              <a:pPr marL="0" marR="0" lvl="0" indent="0" algn="ctr" rtl="0">
                <a:lnSpc>
                  <a:spcPct val="100000"/>
                </a:lnSpc>
                <a:spcBef>
                  <a:spcPts val="0"/>
                </a:spcBef>
                <a:spcAft>
                  <a:spcPts val="0"/>
                </a:spcAft>
                <a:buClr>
                  <a:srgbClr val="000000"/>
                </a:buClr>
                <a:buSzPts val="1351"/>
                <a:buFont typeface="Arial"/>
                <a:buNone/>
              </a:pPr>
              <a:r>
                <a:rPr lang="en-US" sz="1351" b="0" i="0" u="none" strike="noStrike" cap="none">
                  <a:solidFill>
                    <a:schemeClr val="lt1"/>
                  </a:solidFill>
                  <a:latin typeface="Calibri"/>
                  <a:ea typeface="Calibri"/>
                  <a:cs typeface="Calibri"/>
                  <a:sym typeface="Calibri"/>
                </a:rPr>
                <a:t>Project ID: CSP21</a:t>
              </a:r>
              <a:endParaRPr sz="1351" b="0" i="0" u="none" strike="noStrike" cap="none">
                <a:solidFill>
                  <a:schemeClr val="lt1"/>
                </a:solidFill>
                <a:latin typeface="Calibri"/>
                <a:ea typeface="Calibri"/>
                <a:cs typeface="Calibri"/>
                <a:sym typeface="Calibri"/>
              </a:endParaRPr>
            </a:p>
          </p:txBody>
        </p:sp>
      </p:grpSp>
      <p:sp>
        <p:nvSpPr>
          <p:cNvPr id="98" name="Google Shape;98;p1"/>
          <p:cNvSpPr/>
          <p:nvPr/>
        </p:nvSpPr>
        <p:spPr>
          <a:xfrm>
            <a:off x="3060700" y="3797300"/>
            <a:ext cx="609600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Montserrat Medium"/>
                <a:ea typeface="Montserrat Medium"/>
                <a:cs typeface="Montserrat Medium"/>
                <a:sym typeface="Montserrat Medium"/>
              </a:rPr>
              <a:t>A University should be a place of light, of liberty, and of learning.</a:t>
            </a:r>
            <a:endParaRPr sz="1400" b="0" i="0" u="none" strike="noStrike" cap="none">
              <a:solidFill>
                <a:srgbClr val="000000"/>
              </a:solidFill>
              <a:latin typeface="Arial"/>
              <a:ea typeface="Arial"/>
              <a:cs typeface="Arial"/>
              <a:sym typeface="Arial"/>
            </a:endParaRPr>
          </a:p>
        </p:txBody>
      </p:sp>
      <p:sp>
        <p:nvSpPr>
          <p:cNvPr id="99" name="Google Shape;99;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7F7F7F"/>
                </a:solidFill>
                <a:latin typeface="Montserrat Medium"/>
                <a:ea typeface="Montserrat Medium"/>
                <a:cs typeface="Montserrat Medium"/>
                <a:sym typeface="Montserrat Medium"/>
              </a:rPr>
              <a:t>www.gitamedu.com</a:t>
            </a:r>
            <a:endParaRPr sz="1200" b="0" i="0" u="none" strike="noStrike" cap="none">
              <a:solidFill>
                <a:srgbClr val="7F7F7F"/>
              </a:solidFill>
              <a:latin typeface="Montserrat Medium"/>
              <a:ea typeface="Montserrat Medium"/>
              <a:cs typeface="Montserrat Medium"/>
              <a:sym typeface="Montserrat Medium"/>
            </a:endParaRPr>
          </a:p>
        </p:txBody>
      </p:sp>
      <p:grpSp>
        <p:nvGrpSpPr>
          <p:cNvPr id="100" name="Google Shape;100;p1"/>
          <p:cNvGrpSpPr/>
          <p:nvPr/>
        </p:nvGrpSpPr>
        <p:grpSpPr>
          <a:xfrm rot="2700000">
            <a:off x="5984712" y="5183993"/>
            <a:ext cx="231043" cy="225933"/>
            <a:chOff x="11087593" y="13905"/>
            <a:chExt cx="1085533" cy="1061509"/>
          </a:xfrm>
        </p:grpSpPr>
        <p:sp>
          <p:nvSpPr>
            <p:cNvPr id="101" name="Google Shape;101;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02" name="Google Shape;102;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pic>
        <p:nvPicPr>
          <p:cNvPr id="103" name="Google Shape;103;p1"/>
          <p:cNvPicPr preferRelativeResize="0"/>
          <p:nvPr/>
        </p:nvPicPr>
        <p:blipFill rotWithShape="1">
          <a:blip r:embed="rId4">
            <a:alphaModFix/>
          </a:blip>
          <a:srcRect l="22328" t="32664" r="61002" b="35100"/>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6" name="Google Shape;106;p1"/>
          <p:cNvSpPr/>
          <p:nvPr/>
        </p:nvSpPr>
        <p:spPr>
          <a:xfrm>
            <a:off x="3467790" y="432083"/>
            <a:ext cx="4917595" cy="5947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Times New Roman"/>
                <a:ea typeface="Times New Roman"/>
                <a:cs typeface="Times New Roman"/>
                <a:sym typeface="Times New Roman"/>
              </a:rPr>
              <a:t>AUTONOMOUS ROBOT WITH ARM FOR WAREHOUSE APPLICATION </a:t>
            </a:r>
            <a:endParaRPr sz="1800" b="1" i="0" u="none" strike="noStrike" cap="none" dirty="0">
              <a:solidFill>
                <a:schemeClr val="dk1"/>
              </a:solidFill>
              <a:latin typeface="Montserrat"/>
              <a:ea typeface="Montserrat"/>
              <a:cs typeface="Montserrat"/>
              <a:sym typeface="Montserrat"/>
            </a:endParaRPr>
          </a:p>
        </p:txBody>
      </p:sp>
      <p:sp>
        <p:nvSpPr>
          <p:cNvPr id="107" name="Google Shape;107;p1"/>
          <p:cNvSpPr/>
          <p:nvPr/>
        </p:nvSpPr>
        <p:spPr>
          <a:xfrm>
            <a:off x="66260" y="5253329"/>
            <a:ext cx="2926946" cy="116951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Montserrat Medium"/>
                <a:ea typeface="Montserrat Medium"/>
                <a:cs typeface="Montserrat Medium"/>
                <a:sym typeface="Montserrat Medium"/>
              </a:rPr>
              <a:t>Project Team: </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ontserrat Medium"/>
                <a:ea typeface="Montserrat Medium"/>
                <a:cs typeface="Montserrat Medium"/>
                <a:sym typeface="Montserrat Medium"/>
              </a:rPr>
              <a:t>SUHAS  S</a:t>
            </a:r>
            <a:endParaRPr sz="1400" b="1" i="0" u="none" strike="noStrike" cap="none">
              <a:solidFill>
                <a:schemeClr val="dk1"/>
              </a:solidFill>
              <a:latin typeface="Montserrat Medium"/>
              <a:ea typeface="Montserrat Medium"/>
              <a:cs typeface="Montserrat Medium"/>
              <a:sym typeface="Montserrat Medium"/>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ontserrat Medium"/>
                <a:ea typeface="Montserrat Medium"/>
                <a:cs typeface="Montserrat Medium"/>
                <a:sym typeface="Montserrat Medium"/>
              </a:rPr>
              <a:t>PRAJWAL S</a:t>
            </a:r>
            <a:endParaRPr sz="1400" b="1"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ontserrat Medium"/>
                <a:ea typeface="Montserrat Medium"/>
                <a:cs typeface="Montserrat Medium"/>
                <a:sym typeface="Montserrat Medium"/>
              </a:rPr>
              <a:t>NAVATEJ M B</a:t>
            </a:r>
            <a:endParaRPr sz="1400" b="1" i="0" u="none" strike="noStrike" cap="none">
              <a:solidFill>
                <a:schemeClr val="dk1"/>
              </a:solidFill>
              <a:latin typeface="Arial"/>
              <a:ea typeface="Arial"/>
              <a:cs typeface="Arial"/>
              <a:sym typeface="Arial"/>
            </a:endParaRPr>
          </a:p>
          <a:p>
            <a:pPr marL="285750" marR="0" lvl="0" indent="-19685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08" name="Google Shape;108;p1"/>
          <p:cNvSpPr/>
          <p:nvPr/>
        </p:nvSpPr>
        <p:spPr>
          <a:xfrm>
            <a:off x="8884024" y="5295901"/>
            <a:ext cx="3492724"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Montserrat Medium"/>
                <a:ea typeface="Montserrat Medium"/>
                <a:cs typeface="Montserrat Medium"/>
                <a:sym typeface="Montserrat Medium"/>
              </a:rPr>
              <a:t>Project Mentor: </a:t>
            </a:r>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Montserrat Medium"/>
              <a:ea typeface="Montserrat Medium"/>
              <a:cs typeface="Montserrat Medium"/>
              <a:sym typeface="Montserrat Medium"/>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chemeClr val="dk1"/>
                </a:solidFill>
                <a:latin typeface="Montserrat Medium"/>
                <a:ea typeface="Montserrat Medium"/>
                <a:cs typeface="Montserrat Medium"/>
                <a:sym typeface="Montserrat Medium"/>
              </a:rPr>
              <a:t>Dr. PRITHVI SEKHAR PAGALA</a:t>
            </a:r>
            <a:endParaRPr sz="1400" b="1" i="0" u="none" strike="noStrike" cap="none">
              <a:solidFill>
                <a:schemeClr val="dk1"/>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2"/>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303" name="Google Shape;303;p12"/>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Use Cases &amp; Testing</a:t>
            </a:r>
            <a:endParaRPr sz="1400" b="0" i="0" u="none" strike="noStrike" cap="none">
              <a:solidFill>
                <a:srgbClr val="000000"/>
              </a:solidFill>
              <a:latin typeface="Arial"/>
              <a:ea typeface="Arial"/>
              <a:cs typeface="Arial"/>
              <a:sym typeface="Arial"/>
            </a:endParaRPr>
          </a:p>
        </p:txBody>
      </p:sp>
      <p:sp>
        <p:nvSpPr>
          <p:cNvPr id="304" name="Google Shape;304;p12"/>
          <p:cNvSpPr txBox="1"/>
          <p:nvPr/>
        </p:nvSpPr>
        <p:spPr>
          <a:xfrm>
            <a:off x="452275" y="788100"/>
            <a:ext cx="5761800" cy="60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300" b="1" i="0" u="none" strike="noStrike" cap="none">
                <a:solidFill>
                  <a:srgbClr val="000000"/>
                </a:solidFill>
                <a:latin typeface="Verdana"/>
                <a:ea typeface="Verdana"/>
                <a:cs typeface="Verdana"/>
                <a:sym typeface="Verdana"/>
              </a:rPr>
              <a:t>Use Cases</a:t>
            </a:r>
            <a:endParaRPr sz="2300" b="1"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400"/>
              <a:buFont typeface="Arial"/>
              <a:buNone/>
            </a:pPr>
            <a:endParaRPr sz="2300" b="1">
              <a:latin typeface="Verdana"/>
              <a:ea typeface="Verdana"/>
              <a:cs typeface="Verdana"/>
              <a:sym typeface="Verdana"/>
            </a:endParaRPr>
          </a:p>
          <a:p>
            <a:pPr marL="285750" marR="0" lvl="0" indent="-292100" algn="l" rtl="0">
              <a:lnSpc>
                <a:spcPct val="100000"/>
              </a:lnSpc>
              <a:spcBef>
                <a:spcPts val="0"/>
              </a:spcBef>
              <a:spcAft>
                <a:spcPts val="0"/>
              </a:spcAft>
              <a:buClr>
                <a:srgbClr val="000000"/>
              </a:buClr>
              <a:buSzPts val="1500"/>
              <a:buChar char="•"/>
            </a:pPr>
            <a:r>
              <a:rPr lang="en-US" sz="1500" b="1">
                <a:latin typeface="Verdana"/>
                <a:ea typeface="Verdana"/>
                <a:cs typeface="Verdana"/>
                <a:sym typeface="Verdana"/>
              </a:rPr>
              <a:t>Order Fulfillment</a:t>
            </a:r>
            <a:endParaRPr sz="1500" b="1">
              <a:latin typeface="Verdana"/>
              <a:ea typeface="Verdana"/>
              <a:cs typeface="Verdana"/>
              <a:sym typeface="Verdana"/>
            </a:endParaRPr>
          </a:p>
          <a:p>
            <a:pPr marL="457200" lvl="0" indent="0" algn="l" rtl="0">
              <a:lnSpc>
                <a:spcPct val="115000"/>
              </a:lnSpc>
              <a:spcBef>
                <a:spcPts val="1200"/>
              </a:spcBef>
              <a:spcAft>
                <a:spcPts val="0"/>
              </a:spcAft>
              <a:buNone/>
            </a:pPr>
            <a:r>
              <a:rPr lang="en-US" sz="1500">
                <a:latin typeface="Verdana"/>
                <a:ea typeface="Verdana"/>
                <a:cs typeface="Verdana"/>
                <a:sym typeface="Verdana"/>
              </a:rPr>
              <a:t>The robot receives an order via the WMS and autonomously navigates to the required locations.</a:t>
            </a:r>
            <a:endParaRPr sz="1500">
              <a:latin typeface="Verdana"/>
              <a:ea typeface="Verdana"/>
              <a:cs typeface="Verdana"/>
              <a:sym typeface="Verdana"/>
            </a:endParaRPr>
          </a:p>
          <a:p>
            <a:pPr marL="285750" marR="0" lvl="0" indent="-292100" algn="l" rtl="0">
              <a:lnSpc>
                <a:spcPct val="100000"/>
              </a:lnSpc>
              <a:spcBef>
                <a:spcPts val="1200"/>
              </a:spcBef>
              <a:spcAft>
                <a:spcPts val="0"/>
              </a:spcAft>
              <a:buClr>
                <a:srgbClr val="000000"/>
              </a:buClr>
              <a:buSzPts val="1500"/>
              <a:buChar char="•"/>
            </a:pPr>
            <a:r>
              <a:rPr lang="en-US" sz="1500" b="1">
                <a:latin typeface="Verdana"/>
                <a:ea typeface="Verdana"/>
                <a:cs typeface="Verdana"/>
                <a:sym typeface="Verdana"/>
              </a:rPr>
              <a:t>Inventory Management</a:t>
            </a:r>
            <a:endParaRPr sz="1500" b="1">
              <a:latin typeface="Verdana"/>
              <a:ea typeface="Verdana"/>
              <a:cs typeface="Verdana"/>
              <a:sym typeface="Verdana"/>
            </a:endParaRPr>
          </a:p>
          <a:p>
            <a:pPr marL="457200" marR="0" lvl="0" indent="0" algn="l" rtl="0">
              <a:lnSpc>
                <a:spcPct val="100000"/>
              </a:lnSpc>
              <a:spcBef>
                <a:spcPts val="0"/>
              </a:spcBef>
              <a:spcAft>
                <a:spcPts val="0"/>
              </a:spcAft>
              <a:buNone/>
            </a:pPr>
            <a:r>
              <a:rPr lang="en-US" sz="1500">
                <a:latin typeface="Verdana"/>
                <a:ea typeface="Verdana"/>
                <a:cs typeface="Verdana"/>
                <a:sym typeface="Verdana"/>
              </a:rPr>
              <a:t>The robot scans barcodes on shelves to verify stock levels and sends updates to the WMS.</a:t>
            </a:r>
            <a:endParaRPr sz="1500">
              <a:latin typeface="Verdana"/>
              <a:ea typeface="Verdana"/>
              <a:cs typeface="Verdana"/>
              <a:sym typeface="Verdana"/>
            </a:endParaRPr>
          </a:p>
          <a:p>
            <a:pPr marL="457200" marR="0" lvl="0" indent="0" algn="l" rtl="0">
              <a:lnSpc>
                <a:spcPct val="100000"/>
              </a:lnSpc>
              <a:spcBef>
                <a:spcPts val="0"/>
              </a:spcBef>
              <a:spcAft>
                <a:spcPts val="0"/>
              </a:spcAft>
              <a:buNone/>
            </a:pPr>
            <a:endParaRPr sz="1500">
              <a:latin typeface="Verdana"/>
              <a:ea typeface="Verdana"/>
              <a:cs typeface="Verdana"/>
              <a:sym typeface="Verdana"/>
            </a:endParaRPr>
          </a:p>
          <a:p>
            <a:pPr marL="285750" marR="0" lvl="0" indent="-292100" algn="l" rtl="0">
              <a:lnSpc>
                <a:spcPct val="100000"/>
              </a:lnSpc>
              <a:spcBef>
                <a:spcPts val="0"/>
              </a:spcBef>
              <a:spcAft>
                <a:spcPts val="0"/>
              </a:spcAft>
              <a:buClr>
                <a:srgbClr val="000000"/>
              </a:buClr>
              <a:buSzPts val="1500"/>
              <a:buChar char="•"/>
            </a:pPr>
            <a:r>
              <a:rPr lang="en-US" sz="1500" b="1">
                <a:latin typeface="Verdana"/>
                <a:ea typeface="Verdana"/>
                <a:cs typeface="Verdana"/>
                <a:sym typeface="Verdana"/>
              </a:rPr>
              <a:t>Sorting and Packing</a:t>
            </a:r>
            <a:endParaRPr sz="1500" b="1">
              <a:latin typeface="Verdana"/>
              <a:ea typeface="Verdana"/>
              <a:cs typeface="Verdana"/>
              <a:sym typeface="Verdana"/>
            </a:endParaRPr>
          </a:p>
          <a:p>
            <a:pPr marL="457200" marR="0" lvl="0" indent="0" algn="l" rtl="0">
              <a:lnSpc>
                <a:spcPct val="100000"/>
              </a:lnSpc>
              <a:spcBef>
                <a:spcPts val="0"/>
              </a:spcBef>
              <a:spcAft>
                <a:spcPts val="0"/>
              </a:spcAft>
              <a:buNone/>
            </a:pPr>
            <a:r>
              <a:rPr lang="en-US" sz="1500">
                <a:latin typeface="Verdana"/>
                <a:ea typeface="Verdana"/>
                <a:cs typeface="Verdana"/>
                <a:sym typeface="Verdana"/>
              </a:rPr>
              <a:t>The robot receives a batch of items and sorts them based on predefined criteria  before packing them for shipment.</a:t>
            </a:r>
            <a:endParaRPr sz="1500">
              <a:latin typeface="Verdana"/>
              <a:ea typeface="Verdana"/>
              <a:cs typeface="Verdana"/>
              <a:sym typeface="Verdana"/>
            </a:endParaRPr>
          </a:p>
          <a:p>
            <a:pPr marL="0" marR="0" lvl="0" indent="0" algn="l" rtl="0">
              <a:lnSpc>
                <a:spcPct val="100000"/>
              </a:lnSpc>
              <a:spcBef>
                <a:spcPts val="0"/>
              </a:spcBef>
              <a:spcAft>
                <a:spcPts val="0"/>
              </a:spcAft>
              <a:buNone/>
            </a:pPr>
            <a:endParaRPr sz="1500">
              <a:latin typeface="Verdana"/>
              <a:ea typeface="Verdana"/>
              <a:cs typeface="Verdana"/>
              <a:sym typeface="Verdana"/>
            </a:endParaRPr>
          </a:p>
          <a:p>
            <a:pPr marL="285750" marR="0" lvl="0" indent="-292100" algn="l" rtl="0">
              <a:lnSpc>
                <a:spcPct val="100000"/>
              </a:lnSpc>
              <a:spcBef>
                <a:spcPts val="0"/>
              </a:spcBef>
              <a:spcAft>
                <a:spcPts val="0"/>
              </a:spcAft>
              <a:buClr>
                <a:srgbClr val="000000"/>
              </a:buClr>
              <a:buSzPts val="1500"/>
              <a:buChar char="•"/>
            </a:pPr>
            <a:r>
              <a:rPr lang="en-US" sz="1500" b="1">
                <a:latin typeface="Verdana"/>
                <a:ea typeface="Verdana"/>
                <a:cs typeface="Verdana"/>
                <a:sym typeface="Verdana"/>
              </a:rPr>
              <a:t>Restocking</a:t>
            </a:r>
            <a:endParaRPr sz="1500" b="1">
              <a:latin typeface="Verdana"/>
              <a:ea typeface="Verdana"/>
              <a:cs typeface="Verdana"/>
              <a:sym typeface="Verdana"/>
            </a:endParaRPr>
          </a:p>
          <a:p>
            <a:pPr marL="457200" marR="0" lvl="0" indent="0" algn="l" rtl="0">
              <a:lnSpc>
                <a:spcPct val="100000"/>
              </a:lnSpc>
              <a:spcBef>
                <a:spcPts val="0"/>
              </a:spcBef>
              <a:spcAft>
                <a:spcPts val="0"/>
              </a:spcAft>
              <a:buNone/>
            </a:pPr>
            <a:r>
              <a:rPr lang="en-US" sz="1500">
                <a:latin typeface="Verdana"/>
                <a:ea typeface="Verdana"/>
                <a:cs typeface="Verdana"/>
                <a:sym typeface="Verdana"/>
              </a:rPr>
              <a:t>The robot retrieves items from the storage area and places them on shelves that need replenishing, ensuring optimal placement for accessibility.</a:t>
            </a:r>
            <a:endParaRPr sz="1500">
              <a:latin typeface="Verdana"/>
              <a:ea typeface="Verdana"/>
              <a:cs typeface="Verdana"/>
              <a:sym typeface="Verdana"/>
            </a:endParaRPr>
          </a:p>
          <a:p>
            <a:pPr marL="457200" marR="0" lvl="0" indent="0" algn="l" rtl="0">
              <a:lnSpc>
                <a:spcPct val="100000"/>
              </a:lnSpc>
              <a:spcBef>
                <a:spcPts val="0"/>
              </a:spcBef>
              <a:spcAft>
                <a:spcPts val="0"/>
              </a:spcAft>
              <a:buNone/>
            </a:pPr>
            <a:endParaRPr sz="1500">
              <a:latin typeface="Verdana"/>
              <a:ea typeface="Verdana"/>
              <a:cs typeface="Verdana"/>
              <a:sym typeface="Verdana"/>
            </a:endParaRPr>
          </a:p>
          <a:p>
            <a:pPr marL="285750" marR="0" lvl="0" indent="-292100" algn="l" rtl="0">
              <a:lnSpc>
                <a:spcPct val="100000"/>
              </a:lnSpc>
              <a:spcBef>
                <a:spcPts val="0"/>
              </a:spcBef>
              <a:spcAft>
                <a:spcPts val="0"/>
              </a:spcAft>
              <a:buSzPts val="1500"/>
              <a:buFont typeface="Verdana"/>
              <a:buChar char="•"/>
            </a:pPr>
            <a:r>
              <a:rPr lang="en-US" sz="1500" b="1">
                <a:latin typeface="Verdana"/>
                <a:ea typeface="Verdana"/>
                <a:cs typeface="Verdana"/>
                <a:sym typeface="Verdana"/>
              </a:rPr>
              <a:t>Hazardous Material Handling</a:t>
            </a:r>
            <a:endParaRPr sz="1500" b="1">
              <a:latin typeface="Verdana"/>
              <a:ea typeface="Verdana"/>
              <a:cs typeface="Verdana"/>
              <a:sym typeface="Verdana"/>
            </a:endParaRPr>
          </a:p>
          <a:p>
            <a:pPr marL="457200" marR="0" lvl="0" indent="0" algn="l" rtl="0">
              <a:lnSpc>
                <a:spcPct val="100000"/>
              </a:lnSpc>
              <a:spcBef>
                <a:spcPts val="0"/>
              </a:spcBef>
              <a:spcAft>
                <a:spcPts val="0"/>
              </a:spcAft>
              <a:buNone/>
            </a:pPr>
            <a:r>
              <a:rPr lang="en-US" sz="1500">
                <a:latin typeface="Verdana"/>
                <a:ea typeface="Verdana"/>
                <a:cs typeface="Verdana"/>
                <a:sym typeface="Verdana"/>
              </a:rPr>
              <a:t>The robot uses its arm to pick and transport hazardous materials while following safety protocols, reducing risk to human workers.</a:t>
            </a:r>
            <a:endParaRPr sz="1500">
              <a:latin typeface="Verdana"/>
              <a:ea typeface="Verdana"/>
              <a:cs typeface="Verdana"/>
              <a:sym typeface="Verdana"/>
            </a:endParaRPr>
          </a:p>
          <a:p>
            <a:pPr marL="457200" marR="0" lvl="0" indent="0" algn="l" rtl="0">
              <a:lnSpc>
                <a:spcPct val="100000"/>
              </a:lnSpc>
              <a:spcBef>
                <a:spcPts val="0"/>
              </a:spcBef>
              <a:spcAft>
                <a:spcPts val="0"/>
              </a:spcAft>
              <a:buNone/>
            </a:pPr>
            <a:endParaRPr>
              <a:latin typeface="Verdana"/>
              <a:ea typeface="Verdana"/>
              <a:cs typeface="Verdana"/>
              <a:sym typeface="Verdana"/>
            </a:endParaRPr>
          </a:p>
          <a:p>
            <a:pPr marL="88900" marR="0" lvl="0" indent="0" algn="l" rtl="0">
              <a:lnSpc>
                <a:spcPct val="100000"/>
              </a:lnSpc>
              <a:spcBef>
                <a:spcPts val="0"/>
              </a:spcBef>
              <a:spcAft>
                <a:spcPts val="0"/>
              </a:spcAft>
              <a:buClr>
                <a:srgbClr val="000000"/>
              </a:buClr>
              <a:buSzPts val="1400"/>
              <a:buFont typeface="Arial"/>
              <a:buNone/>
            </a:pPr>
            <a:r>
              <a:rPr lang="en-US" b="1">
                <a:latin typeface="Verdana"/>
                <a:ea typeface="Verdana"/>
                <a:cs typeface="Verdana"/>
                <a:sym typeface="Verdana"/>
              </a:rPr>
              <a:t> </a:t>
            </a:r>
            <a:endParaRPr sz="1400" b="1" i="0" u="none" strike="noStrike" cap="none">
              <a:solidFill>
                <a:srgbClr val="000000"/>
              </a:solidFill>
              <a:latin typeface="Verdana"/>
              <a:ea typeface="Verdana"/>
              <a:cs typeface="Verdana"/>
              <a:sym typeface="Verdana"/>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Verdana"/>
              <a:ea typeface="Verdana"/>
              <a:cs typeface="Verdana"/>
              <a:sym typeface="Verdana"/>
            </a:endParaRPr>
          </a:p>
        </p:txBody>
      </p:sp>
      <p:sp>
        <p:nvSpPr>
          <p:cNvPr id="305" name="Google Shape;305;p12"/>
          <p:cNvSpPr txBox="1"/>
          <p:nvPr/>
        </p:nvSpPr>
        <p:spPr>
          <a:xfrm>
            <a:off x="6214075" y="788076"/>
            <a:ext cx="5761800" cy="6069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a:solidFill>
                  <a:srgbClr val="000000"/>
                </a:solidFill>
                <a:latin typeface="Verdana"/>
                <a:ea typeface="Verdana"/>
                <a:cs typeface="Verdana"/>
                <a:sym typeface="Verdana"/>
              </a:rPr>
              <a:t>Test Cases </a:t>
            </a:r>
            <a:endParaRPr sz="2000" b="1"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400"/>
              <a:buFont typeface="Arial"/>
              <a:buNone/>
            </a:pPr>
            <a:endParaRPr sz="2000" b="1">
              <a:latin typeface="Verdana"/>
              <a:ea typeface="Verdana"/>
              <a:cs typeface="Verdana"/>
              <a:sym typeface="Verdana"/>
            </a:endParaRPr>
          </a:p>
          <a:p>
            <a:pPr marL="285750" marR="0" lvl="0" indent="-304800" algn="l" rtl="0">
              <a:lnSpc>
                <a:spcPct val="100000"/>
              </a:lnSpc>
              <a:spcBef>
                <a:spcPts val="0"/>
              </a:spcBef>
              <a:spcAft>
                <a:spcPts val="0"/>
              </a:spcAft>
              <a:buClr>
                <a:srgbClr val="000000"/>
              </a:buClr>
              <a:buSzPts val="1700"/>
              <a:buChar char="•"/>
            </a:pPr>
            <a:r>
              <a:rPr lang="en-US" sz="1700" b="1">
                <a:latin typeface="Verdana"/>
                <a:ea typeface="Verdana"/>
                <a:cs typeface="Verdana"/>
                <a:sym typeface="Verdana"/>
              </a:rPr>
              <a:t>N</a:t>
            </a:r>
            <a:r>
              <a:rPr lang="en-US" sz="1500" b="1">
                <a:latin typeface="Verdana"/>
                <a:ea typeface="Verdana"/>
                <a:cs typeface="Verdana"/>
                <a:sym typeface="Verdana"/>
              </a:rPr>
              <a:t>avigation Accuracy</a:t>
            </a:r>
            <a:endParaRPr sz="1500" b="1">
              <a:latin typeface="Verdana"/>
              <a:ea typeface="Verdana"/>
              <a:cs typeface="Verdana"/>
              <a:sym typeface="Verdana"/>
            </a:endParaRPr>
          </a:p>
          <a:p>
            <a:pPr marL="457200" marR="0" lvl="0" indent="0" algn="l" rtl="0">
              <a:lnSpc>
                <a:spcPct val="100000"/>
              </a:lnSpc>
              <a:spcBef>
                <a:spcPts val="0"/>
              </a:spcBef>
              <a:spcAft>
                <a:spcPts val="0"/>
              </a:spcAft>
              <a:buNone/>
            </a:pPr>
            <a:r>
              <a:rPr lang="en-US" sz="1500">
                <a:latin typeface="Verdana"/>
                <a:ea typeface="Verdana"/>
                <a:cs typeface="Verdana"/>
                <a:sym typeface="Verdana"/>
              </a:rPr>
              <a:t>Ensure the robot can navigate the warehouse without collisions.</a:t>
            </a:r>
            <a:endParaRPr sz="1500">
              <a:latin typeface="Verdana"/>
              <a:ea typeface="Verdana"/>
              <a:cs typeface="Verdana"/>
              <a:sym typeface="Verdana"/>
            </a:endParaRPr>
          </a:p>
          <a:p>
            <a:pPr marL="457200" marR="0" lvl="0" indent="0" algn="l" rtl="0">
              <a:lnSpc>
                <a:spcPct val="100000"/>
              </a:lnSpc>
              <a:spcBef>
                <a:spcPts val="0"/>
              </a:spcBef>
              <a:spcAft>
                <a:spcPts val="0"/>
              </a:spcAft>
              <a:buNone/>
            </a:pPr>
            <a:endParaRPr sz="1500" b="1">
              <a:latin typeface="Verdana"/>
              <a:ea typeface="Verdana"/>
              <a:cs typeface="Verdana"/>
              <a:sym typeface="Verdana"/>
            </a:endParaRPr>
          </a:p>
          <a:p>
            <a:pPr marL="285750" marR="0" lvl="0" indent="-292100" algn="l" rtl="0">
              <a:lnSpc>
                <a:spcPct val="100000"/>
              </a:lnSpc>
              <a:spcBef>
                <a:spcPts val="0"/>
              </a:spcBef>
              <a:spcAft>
                <a:spcPts val="0"/>
              </a:spcAft>
              <a:buClr>
                <a:srgbClr val="000000"/>
              </a:buClr>
              <a:buSzPts val="1500"/>
              <a:buChar char="•"/>
            </a:pPr>
            <a:r>
              <a:rPr lang="en-US" sz="1500" b="1">
                <a:latin typeface="Verdana"/>
                <a:ea typeface="Verdana"/>
                <a:cs typeface="Verdana"/>
                <a:sym typeface="Verdana"/>
              </a:rPr>
              <a:t>Picking and Placing Efficiency</a:t>
            </a:r>
            <a:endParaRPr sz="1500" b="1">
              <a:latin typeface="Verdana"/>
              <a:ea typeface="Verdana"/>
              <a:cs typeface="Verdana"/>
              <a:sym typeface="Verdana"/>
            </a:endParaRPr>
          </a:p>
          <a:p>
            <a:pPr marL="457200" marR="0" lvl="0" indent="0" algn="l" rtl="0">
              <a:lnSpc>
                <a:spcPct val="100000"/>
              </a:lnSpc>
              <a:spcBef>
                <a:spcPts val="0"/>
              </a:spcBef>
              <a:spcAft>
                <a:spcPts val="0"/>
              </a:spcAft>
              <a:buNone/>
            </a:pPr>
            <a:r>
              <a:rPr lang="en-US" sz="1500">
                <a:latin typeface="Verdana"/>
                <a:ea typeface="Verdana"/>
                <a:cs typeface="Verdana"/>
                <a:sym typeface="Verdana"/>
              </a:rPr>
              <a:t>Measure the robot's efficiency in picking and placing items.</a:t>
            </a:r>
            <a:endParaRPr sz="1500">
              <a:latin typeface="Verdana"/>
              <a:ea typeface="Verdana"/>
              <a:cs typeface="Verdana"/>
              <a:sym typeface="Verdana"/>
            </a:endParaRPr>
          </a:p>
          <a:p>
            <a:pPr marL="457200" marR="0" lvl="0" indent="0" algn="l" rtl="0">
              <a:lnSpc>
                <a:spcPct val="100000"/>
              </a:lnSpc>
              <a:spcBef>
                <a:spcPts val="0"/>
              </a:spcBef>
              <a:spcAft>
                <a:spcPts val="0"/>
              </a:spcAft>
              <a:buNone/>
            </a:pPr>
            <a:endParaRPr sz="1500">
              <a:latin typeface="Verdana"/>
              <a:ea typeface="Verdana"/>
              <a:cs typeface="Verdana"/>
              <a:sym typeface="Verdana"/>
            </a:endParaRPr>
          </a:p>
          <a:p>
            <a:pPr marL="285750" marR="0" lvl="0" indent="-292100" algn="l" rtl="0">
              <a:lnSpc>
                <a:spcPct val="100000"/>
              </a:lnSpc>
              <a:spcBef>
                <a:spcPts val="0"/>
              </a:spcBef>
              <a:spcAft>
                <a:spcPts val="0"/>
              </a:spcAft>
              <a:buClr>
                <a:srgbClr val="000000"/>
              </a:buClr>
              <a:buSzPts val="1500"/>
              <a:buChar char="•"/>
            </a:pPr>
            <a:r>
              <a:rPr lang="en-US" sz="1500" b="1">
                <a:latin typeface="Verdana"/>
                <a:ea typeface="Verdana"/>
                <a:cs typeface="Verdana"/>
                <a:sym typeface="Verdana"/>
              </a:rPr>
              <a:t>Error Handling</a:t>
            </a:r>
            <a:endParaRPr sz="1500" b="1">
              <a:latin typeface="Verdana"/>
              <a:ea typeface="Verdana"/>
              <a:cs typeface="Verdana"/>
              <a:sym typeface="Verdana"/>
            </a:endParaRPr>
          </a:p>
          <a:p>
            <a:pPr marL="457200" marR="0" lvl="0" indent="0" algn="l" rtl="0">
              <a:lnSpc>
                <a:spcPct val="100000"/>
              </a:lnSpc>
              <a:spcBef>
                <a:spcPts val="0"/>
              </a:spcBef>
              <a:spcAft>
                <a:spcPts val="0"/>
              </a:spcAft>
              <a:buNone/>
            </a:pPr>
            <a:r>
              <a:rPr lang="en-US" sz="1500">
                <a:latin typeface="Verdana"/>
                <a:ea typeface="Verdana"/>
                <a:cs typeface="Verdana"/>
                <a:sym typeface="Verdana"/>
              </a:rPr>
              <a:t>Test the robot's response to errors (e.g., item not found).</a:t>
            </a:r>
            <a:endParaRPr sz="1500">
              <a:latin typeface="Verdana"/>
              <a:ea typeface="Verdana"/>
              <a:cs typeface="Verdana"/>
              <a:sym typeface="Verdana"/>
            </a:endParaRPr>
          </a:p>
          <a:p>
            <a:pPr marL="457200" marR="0" lvl="0" indent="0" algn="l" rtl="0">
              <a:lnSpc>
                <a:spcPct val="100000"/>
              </a:lnSpc>
              <a:spcBef>
                <a:spcPts val="0"/>
              </a:spcBef>
              <a:spcAft>
                <a:spcPts val="0"/>
              </a:spcAft>
              <a:buNone/>
            </a:pPr>
            <a:endParaRPr sz="1500">
              <a:latin typeface="Verdana"/>
              <a:ea typeface="Verdana"/>
              <a:cs typeface="Verdana"/>
              <a:sym typeface="Verdana"/>
            </a:endParaRPr>
          </a:p>
          <a:p>
            <a:pPr marL="285750" marR="0" lvl="0" indent="-292100" algn="l" rtl="0">
              <a:lnSpc>
                <a:spcPct val="100000"/>
              </a:lnSpc>
              <a:spcBef>
                <a:spcPts val="0"/>
              </a:spcBef>
              <a:spcAft>
                <a:spcPts val="0"/>
              </a:spcAft>
              <a:buSzPts val="1500"/>
              <a:buFont typeface="Verdana"/>
              <a:buChar char="•"/>
            </a:pPr>
            <a:r>
              <a:rPr lang="en-US" sz="1500" b="1">
                <a:latin typeface="Verdana"/>
                <a:ea typeface="Verdana"/>
                <a:cs typeface="Verdana"/>
                <a:sym typeface="Verdana"/>
              </a:rPr>
              <a:t>Integration with WMS</a:t>
            </a:r>
            <a:endParaRPr sz="1500" b="1">
              <a:latin typeface="Verdana"/>
              <a:ea typeface="Verdana"/>
              <a:cs typeface="Verdana"/>
              <a:sym typeface="Verdana"/>
            </a:endParaRPr>
          </a:p>
          <a:p>
            <a:pPr marL="457200" marR="0" lvl="0" indent="0" algn="l" rtl="0">
              <a:lnSpc>
                <a:spcPct val="100000"/>
              </a:lnSpc>
              <a:spcBef>
                <a:spcPts val="0"/>
              </a:spcBef>
              <a:spcAft>
                <a:spcPts val="0"/>
              </a:spcAft>
              <a:buNone/>
            </a:pPr>
            <a:r>
              <a:rPr lang="en-US" sz="1500">
                <a:latin typeface="Verdana"/>
                <a:ea typeface="Verdana"/>
                <a:cs typeface="Verdana"/>
                <a:sym typeface="Verdana"/>
              </a:rPr>
              <a:t>Verify seamless integration with existing warehouse systems.</a:t>
            </a:r>
            <a:endParaRPr sz="1500">
              <a:latin typeface="Verdana"/>
              <a:ea typeface="Verdana"/>
              <a:cs typeface="Verdana"/>
              <a:sym typeface="Verdana"/>
            </a:endParaRPr>
          </a:p>
          <a:p>
            <a:pPr marL="457200" marR="0" lvl="0" indent="0" algn="l" rtl="0">
              <a:lnSpc>
                <a:spcPct val="100000"/>
              </a:lnSpc>
              <a:spcBef>
                <a:spcPts val="0"/>
              </a:spcBef>
              <a:spcAft>
                <a:spcPts val="0"/>
              </a:spcAft>
              <a:buNone/>
            </a:pPr>
            <a:endParaRPr sz="1500">
              <a:latin typeface="Verdana"/>
              <a:ea typeface="Verdana"/>
              <a:cs typeface="Verdana"/>
              <a:sym typeface="Verdana"/>
            </a:endParaRPr>
          </a:p>
          <a:p>
            <a:pPr marL="285750" marR="0" lvl="0" indent="-292100" algn="l" rtl="0">
              <a:lnSpc>
                <a:spcPct val="100000"/>
              </a:lnSpc>
              <a:spcBef>
                <a:spcPts val="0"/>
              </a:spcBef>
              <a:spcAft>
                <a:spcPts val="0"/>
              </a:spcAft>
              <a:buSzPts val="1500"/>
              <a:buFont typeface="Verdana"/>
              <a:buChar char="•"/>
            </a:pPr>
            <a:r>
              <a:rPr lang="en-US" sz="1500" b="1">
                <a:latin typeface="Verdana"/>
                <a:ea typeface="Verdana"/>
                <a:cs typeface="Verdana"/>
                <a:sym typeface="Verdana"/>
              </a:rPr>
              <a:t>Battery Life and Charging Efficiency</a:t>
            </a:r>
            <a:endParaRPr sz="1500" b="1">
              <a:latin typeface="Verdana"/>
              <a:ea typeface="Verdana"/>
              <a:cs typeface="Verdana"/>
              <a:sym typeface="Verdana"/>
            </a:endParaRPr>
          </a:p>
          <a:p>
            <a:pPr marL="457200" lvl="0" indent="0" algn="l" rtl="0">
              <a:spcBef>
                <a:spcPts val="0"/>
              </a:spcBef>
              <a:spcAft>
                <a:spcPts val="0"/>
              </a:spcAft>
              <a:buNone/>
            </a:pPr>
            <a:r>
              <a:rPr lang="en-US" sz="1500">
                <a:latin typeface="Verdana"/>
                <a:ea typeface="Verdana"/>
                <a:cs typeface="Verdana"/>
                <a:sym typeface="Verdana"/>
              </a:rPr>
              <a:t> Assess the robot's operational duration and charging times.</a:t>
            </a:r>
            <a:endParaRPr sz="1500">
              <a:latin typeface="Verdana"/>
              <a:ea typeface="Verdana"/>
              <a:cs typeface="Verdana"/>
              <a:sym typeface="Verdana"/>
            </a:endParaRPr>
          </a:p>
          <a:p>
            <a:pPr marL="457200" lvl="0" indent="0" algn="l" rtl="0">
              <a:spcBef>
                <a:spcPts val="0"/>
              </a:spcBef>
              <a:spcAft>
                <a:spcPts val="0"/>
              </a:spcAft>
              <a:buNone/>
            </a:pPr>
            <a:endParaRPr sz="1800">
              <a:latin typeface="Verdana"/>
              <a:ea typeface="Verdana"/>
              <a:cs typeface="Verdana"/>
              <a:sym typeface="Verdana"/>
            </a:endParaRPr>
          </a:p>
          <a:p>
            <a:pPr marL="457200" marR="0" lvl="0" indent="0" algn="l" rtl="0">
              <a:lnSpc>
                <a:spcPct val="100000"/>
              </a:lnSpc>
              <a:spcBef>
                <a:spcPts val="0"/>
              </a:spcBef>
              <a:spcAft>
                <a:spcPts val="0"/>
              </a:spcAft>
              <a:buNone/>
            </a:pPr>
            <a:endParaRPr sz="1800">
              <a:latin typeface="Verdana"/>
              <a:ea typeface="Verdana"/>
              <a:cs typeface="Verdana"/>
              <a:sym typeface="Verdana"/>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3"/>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311" name="Google Shape;311;p13"/>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Implementation and Results – Iteration 1 </a:t>
            </a:r>
            <a:endParaRPr sz="1400" b="0" i="0" u="none" strike="noStrike" cap="none">
              <a:solidFill>
                <a:srgbClr val="000000"/>
              </a:solidFill>
              <a:latin typeface="Arial"/>
              <a:ea typeface="Arial"/>
              <a:cs typeface="Arial"/>
              <a:sym typeface="Arial"/>
            </a:endParaRPr>
          </a:p>
        </p:txBody>
      </p:sp>
      <p:sp>
        <p:nvSpPr>
          <p:cNvPr id="312" name="Google Shape;312;p13"/>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a:solidFill>
                  <a:srgbClr val="000000"/>
                </a:solidFill>
                <a:latin typeface="Verdana"/>
                <a:ea typeface="Verdana"/>
                <a:cs typeface="Verdana"/>
                <a:sym typeface="Verdana"/>
              </a:rPr>
              <a:t>Iteration 1 : Results </a:t>
            </a:r>
            <a:endParaRPr sz="1600"/>
          </a:p>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Verdana"/>
              <a:ea typeface="Verdana"/>
              <a:cs typeface="Verdana"/>
              <a:sym typeface="Verdana"/>
            </a:endParaRPr>
          </a:p>
          <a:p>
            <a:pPr marL="285750" marR="0" lvl="0" indent="-19685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r>
              <a:rPr lang="en-US" sz="1600">
                <a:latin typeface="Verdana"/>
                <a:ea typeface="Verdana"/>
                <a:cs typeface="Verdana"/>
                <a:sym typeface="Verdana"/>
              </a:rPr>
              <a:t>We have completed several key steps in our project. First, we created a detailed circuit diagram showing all components and their connections. Next, we finalized the robot design in SolidWorks and ran simulations to identify any mechanical issues. We also setting up the robot's hardware interfaces in ROS and to build a virtual warehouse environment in Gazebo for testing navigation and obstacle avoidance. </a:t>
            </a:r>
            <a:endParaRPr sz="1600" b="0" i="0" u="none" strike="noStrike" cap="none">
              <a:solidFill>
                <a:srgbClr val="000000"/>
              </a:solidFill>
              <a:latin typeface="Verdana"/>
              <a:ea typeface="Verdana"/>
              <a:cs typeface="Verdana"/>
              <a:sym typeface="Verdana"/>
            </a:endParaRPr>
          </a:p>
        </p:txBody>
      </p:sp>
      <p:sp>
        <p:nvSpPr>
          <p:cNvPr id="2" name="AutoShape 2" descr="blob:https://web.whatsapp.com/6a40b6ac-f311-42c3-9a18-db1eab1da1d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blob:https://web.whatsapp.com/6a40b6ac-f311-42c3-9a18-db1eab1da1d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775" y="2976282"/>
            <a:ext cx="2803288" cy="205291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647" y="2958940"/>
            <a:ext cx="3120277" cy="221599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0870" y="3039036"/>
            <a:ext cx="3863789" cy="2135896"/>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12306" y="2823883"/>
            <a:ext cx="2528047" cy="21358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4"/>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318" name="Google Shape;318;p14"/>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Implementation and Results – Iteration 2 </a:t>
            </a:r>
            <a:endParaRPr sz="1400" b="0" i="0" u="none" strike="noStrike" cap="none">
              <a:solidFill>
                <a:srgbClr val="000000"/>
              </a:solidFill>
              <a:latin typeface="Arial"/>
              <a:ea typeface="Arial"/>
              <a:cs typeface="Arial"/>
              <a:sym typeface="Arial"/>
            </a:endParaRPr>
          </a:p>
        </p:txBody>
      </p:sp>
      <p:sp>
        <p:nvSpPr>
          <p:cNvPr id="319" name="Google Shape;319;p14"/>
          <p:cNvSpPr txBox="1"/>
          <p:nvPr/>
        </p:nvSpPr>
        <p:spPr>
          <a:xfrm>
            <a:off x="452283" y="1048871"/>
            <a:ext cx="11326761" cy="5558422"/>
          </a:xfrm>
          <a:prstGeom prst="rect">
            <a:avLst/>
          </a:prstGeom>
          <a:noFill/>
          <a:ln>
            <a:noFill/>
          </a:ln>
        </p:spPr>
        <p:txBody>
          <a:bodyPr spcFirstLastPara="1" wrap="square" lIns="91425" tIns="45700" rIns="91425" bIns="45700" anchor="t" anchorCtr="0">
            <a:noAutofit/>
          </a:bodyPr>
          <a:lstStyle/>
          <a:p>
            <a:pPr algn="just"/>
            <a:r>
              <a:rPr lang="en-US" sz="2000" dirty="0">
                <a:latin typeface="Times New Roman" pitchFamily="18" charset="0"/>
                <a:cs typeface="Times New Roman" pitchFamily="18" charset="0"/>
              </a:rPr>
              <a:t>We are pleased to report significant progress on our autonomous robot designed for warehouse applications. The base coding has been successfully completed and is functioning optimally, allowing for efficient navigation and control within the warehouse environment. In conjunction with the coding, we have also developed a comprehensive 3D CAD model that accurately represents the robot's design, including its chassis, wheel configuration, and space for future components. This model not only aids in visualizing the robot's structure but also serves as a crucial reference for the assembly and integration of additional features. Moving forward, our focus will shift to designing and coding the robotic arm, which will enable the robot to handle objects effectively. We aim to integrate this arm with the navigation system to achieve full automation, allowing the robot to perform a variety of tasks autonomously, thereby enhancing operational efficiency in the warehouse.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6"/>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332" name="Google Shape;332;p16"/>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Contribution</a:t>
            </a:r>
            <a:endParaRPr sz="1400" b="0" i="0" u="none" strike="noStrike" cap="none">
              <a:solidFill>
                <a:srgbClr val="000000"/>
              </a:solidFill>
              <a:latin typeface="Arial"/>
              <a:ea typeface="Arial"/>
              <a:cs typeface="Arial"/>
              <a:sym typeface="Arial"/>
            </a:endParaRPr>
          </a:p>
        </p:txBody>
      </p:sp>
      <p:sp>
        <p:nvSpPr>
          <p:cNvPr id="333" name="Google Shape;333;p16"/>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a:solidFill>
                  <a:srgbClr val="000000"/>
                </a:solidFill>
                <a:latin typeface="Verdana"/>
                <a:ea typeface="Verdana"/>
                <a:cs typeface="Verdana"/>
                <a:sym typeface="Verdana"/>
              </a:rPr>
              <a:t>Team Progress and Movement</a:t>
            </a:r>
            <a:endParaRPr sz="1600"/>
          </a:p>
          <a:p>
            <a:pPr marL="285750" marR="0" lvl="0" indent="-298450" algn="l" rtl="0">
              <a:lnSpc>
                <a:spcPct val="100000"/>
              </a:lnSpc>
              <a:spcBef>
                <a:spcPts val="0"/>
              </a:spcBef>
              <a:spcAft>
                <a:spcPts val="0"/>
              </a:spcAft>
              <a:buClr>
                <a:srgbClr val="000000"/>
              </a:buClr>
              <a:buSzPts val="1600"/>
              <a:buFont typeface="Arial"/>
              <a:buChar char="•"/>
            </a:pPr>
            <a:r>
              <a:rPr lang="en-US" sz="1600">
                <a:latin typeface="Verdana"/>
                <a:ea typeface="Verdana"/>
                <a:cs typeface="Verdana"/>
                <a:sym typeface="Verdana"/>
              </a:rPr>
              <a:t>Simulation</a:t>
            </a:r>
            <a:endParaRPr sz="1600">
              <a:latin typeface="Verdana"/>
              <a:ea typeface="Verdana"/>
              <a:cs typeface="Verdana"/>
              <a:sym typeface="Verdana"/>
            </a:endParaRPr>
          </a:p>
          <a:p>
            <a:pPr marL="285750" marR="0" lvl="0" indent="-298450" algn="l" rtl="0">
              <a:lnSpc>
                <a:spcPct val="100000"/>
              </a:lnSpc>
              <a:spcBef>
                <a:spcPts val="0"/>
              </a:spcBef>
              <a:spcAft>
                <a:spcPts val="0"/>
              </a:spcAft>
              <a:buClr>
                <a:srgbClr val="000000"/>
              </a:buClr>
              <a:buSzPts val="1600"/>
              <a:buFont typeface="Arial"/>
              <a:buChar char="•"/>
            </a:pPr>
            <a:r>
              <a:rPr lang="en-US" sz="1600">
                <a:latin typeface="Verdana"/>
                <a:ea typeface="Verdana"/>
                <a:cs typeface="Verdana"/>
                <a:sym typeface="Verdana"/>
              </a:rPr>
              <a:t>Circuit Diagram</a:t>
            </a:r>
            <a:endParaRPr sz="1600" b="0" i="0" u="none" strike="noStrike" cap="none">
              <a:solidFill>
                <a:srgbClr val="000000"/>
              </a:solidFill>
              <a:latin typeface="Verdana"/>
              <a:ea typeface="Verdana"/>
              <a:cs typeface="Verdana"/>
              <a:sym typeface="Verdana"/>
            </a:endParaRPr>
          </a:p>
          <a:p>
            <a:pPr marL="285750" marR="0" lvl="0" indent="-298450" algn="l" rtl="0">
              <a:lnSpc>
                <a:spcPct val="100000"/>
              </a:lnSpc>
              <a:spcBef>
                <a:spcPts val="0"/>
              </a:spcBef>
              <a:spcAft>
                <a:spcPts val="0"/>
              </a:spcAft>
              <a:buClr>
                <a:srgbClr val="000000"/>
              </a:buClr>
              <a:buSzPts val="1600"/>
              <a:buFont typeface="Arial"/>
              <a:buChar char="•"/>
            </a:pPr>
            <a:r>
              <a:rPr lang="en-US" sz="1600">
                <a:latin typeface="Verdana"/>
                <a:ea typeface="Verdana"/>
                <a:cs typeface="Verdana"/>
                <a:sym typeface="Verdana"/>
              </a:rPr>
              <a:t>Solidworks/ Creo 3D model</a:t>
            </a:r>
            <a:endParaRPr sz="1600"/>
          </a:p>
          <a:p>
            <a:pPr marL="285750" marR="0" lvl="0" indent="-19685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Verdana"/>
              <a:ea typeface="Verdana"/>
              <a:cs typeface="Verdana"/>
              <a:sym typeface="Verdana"/>
            </a:endParaRPr>
          </a:p>
          <a:p>
            <a:pPr marL="285750" marR="0" lvl="0" indent="-19685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Verdana"/>
              <a:ea typeface="Verdana"/>
              <a:cs typeface="Verdana"/>
              <a:sym typeface="Verdana"/>
            </a:endParaRPr>
          </a:p>
        </p:txBody>
      </p:sp>
      <p:sp>
        <p:nvSpPr>
          <p:cNvPr id="334" name="Google Shape;334;p16"/>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600" b="1" i="0" u="none" strike="noStrike" cap="none">
                <a:solidFill>
                  <a:srgbClr val="000000"/>
                </a:solidFill>
                <a:latin typeface="Verdana"/>
                <a:ea typeface="Verdana"/>
                <a:cs typeface="Verdana"/>
                <a:sym typeface="Verdana"/>
              </a:rPr>
              <a:t>Individual Contribution </a:t>
            </a:r>
            <a:endParaRPr sz="1600"/>
          </a:p>
          <a:p>
            <a:pPr marL="0" marR="0" lvl="3" indent="0" algn="l" rtl="0">
              <a:lnSpc>
                <a:spcPct val="100000"/>
              </a:lnSpc>
              <a:spcBef>
                <a:spcPts val="0"/>
              </a:spcBef>
              <a:spcAft>
                <a:spcPts val="0"/>
              </a:spcAft>
              <a:buNone/>
            </a:pPr>
            <a:r>
              <a:rPr lang="en-US" sz="1600" b="0" i="0" u="none" strike="noStrike" cap="none">
                <a:solidFill>
                  <a:srgbClr val="000000"/>
                </a:solidFill>
                <a:latin typeface="Verdana"/>
                <a:ea typeface="Verdana"/>
                <a:cs typeface="Verdana"/>
                <a:sym typeface="Verdana"/>
              </a:rPr>
              <a:t>Key contributions: </a:t>
            </a:r>
            <a:r>
              <a:rPr lang="en-US" sz="1600">
                <a:latin typeface="Verdana"/>
                <a:ea typeface="Verdana"/>
                <a:cs typeface="Verdana"/>
                <a:sym typeface="Verdana"/>
              </a:rPr>
              <a:t>Suhas S</a:t>
            </a:r>
            <a:endParaRPr sz="1600"/>
          </a:p>
          <a:p>
            <a:pPr marL="285750" marR="0" lvl="1" indent="-298450" algn="l" rtl="0">
              <a:lnSpc>
                <a:spcPct val="100000"/>
              </a:lnSpc>
              <a:spcBef>
                <a:spcPts val="0"/>
              </a:spcBef>
              <a:spcAft>
                <a:spcPts val="0"/>
              </a:spcAft>
              <a:buClr>
                <a:srgbClr val="000000"/>
              </a:buClr>
              <a:buSzPts val="1600"/>
              <a:buFont typeface="Arial"/>
              <a:buChar char="•"/>
            </a:pPr>
            <a:r>
              <a:rPr lang="en-US" sz="1600">
                <a:latin typeface="Verdana"/>
                <a:ea typeface="Verdana"/>
                <a:cs typeface="Verdana"/>
                <a:sym typeface="Verdana"/>
              </a:rPr>
              <a:t>Circuit Diagram </a:t>
            </a:r>
            <a:endParaRPr sz="1600"/>
          </a:p>
          <a:p>
            <a:pPr marL="285750" marR="0" lvl="1" indent="-298450" algn="l" rtl="0">
              <a:lnSpc>
                <a:spcPct val="100000"/>
              </a:lnSpc>
              <a:spcBef>
                <a:spcPts val="0"/>
              </a:spcBef>
              <a:spcAft>
                <a:spcPts val="0"/>
              </a:spcAft>
              <a:buSzPts val="1600"/>
              <a:buChar char="•"/>
            </a:pPr>
            <a:r>
              <a:rPr lang="en-US" sz="1600"/>
              <a:t>Solidworks Model </a:t>
            </a:r>
            <a:endParaRPr sz="1600"/>
          </a:p>
          <a:p>
            <a:pPr marL="285750" marR="0" lvl="1" indent="-298450" algn="l" rtl="0">
              <a:lnSpc>
                <a:spcPct val="100000"/>
              </a:lnSpc>
              <a:spcBef>
                <a:spcPts val="0"/>
              </a:spcBef>
              <a:spcAft>
                <a:spcPts val="0"/>
              </a:spcAft>
              <a:buSzPts val="1600"/>
              <a:buChar char="•"/>
            </a:pPr>
            <a:r>
              <a:rPr lang="en-US" sz="1600">
                <a:solidFill>
                  <a:schemeClr val="dk1"/>
                </a:solidFill>
                <a:latin typeface="Verdana"/>
                <a:ea typeface="Verdana"/>
                <a:cs typeface="Verdana"/>
                <a:sym typeface="Verdana"/>
              </a:rPr>
              <a:t>Ros gazebo (in progress)</a:t>
            </a:r>
            <a:endParaRPr sz="1600"/>
          </a:p>
          <a:p>
            <a:pPr marL="0" marR="0" lvl="3" indent="0" algn="l" rtl="0">
              <a:lnSpc>
                <a:spcPct val="100000"/>
              </a:lnSpc>
              <a:spcBef>
                <a:spcPts val="0"/>
              </a:spcBef>
              <a:spcAft>
                <a:spcPts val="0"/>
              </a:spcAft>
              <a:buNone/>
            </a:pPr>
            <a:r>
              <a:rPr lang="en-US" sz="1600" b="0" i="0" u="none" strike="noStrike" cap="none">
                <a:solidFill>
                  <a:srgbClr val="000000"/>
                </a:solidFill>
                <a:latin typeface="Verdana"/>
                <a:ea typeface="Verdana"/>
                <a:cs typeface="Verdana"/>
                <a:sym typeface="Verdana"/>
              </a:rPr>
              <a:t>Key contributions: </a:t>
            </a:r>
            <a:r>
              <a:rPr lang="en-US" sz="1600">
                <a:latin typeface="Verdana"/>
                <a:ea typeface="Verdana"/>
                <a:cs typeface="Verdana"/>
                <a:sym typeface="Verdana"/>
              </a:rPr>
              <a:t>Prajwal S</a:t>
            </a:r>
            <a:r>
              <a:rPr lang="en-US" sz="1600" b="0" i="0" u="none" strike="noStrike" cap="none">
                <a:solidFill>
                  <a:srgbClr val="000000"/>
                </a:solidFill>
                <a:latin typeface="Verdana"/>
                <a:ea typeface="Verdana"/>
                <a:cs typeface="Verdana"/>
                <a:sym typeface="Verdana"/>
              </a:rPr>
              <a:t> </a:t>
            </a:r>
            <a:endParaRPr sz="1600"/>
          </a:p>
          <a:p>
            <a:pPr marL="285750" marR="0" lvl="1" indent="-298450" algn="l" rtl="0">
              <a:lnSpc>
                <a:spcPct val="100000"/>
              </a:lnSpc>
              <a:spcBef>
                <a:spcPts val="0"/>
              </a:spcBef>
              <a:spcAft>
                <a:spcPts val="0"/>
              </a:spcAft>
              <a:buClr>
                <a:srgbClr val="000000"/>
              </a:buClr>
              <a:buSzPts val="1600"/>
              <a:buFont typeface="Arial"/>
              <a:buChar char="•"/>
            </a:pPr>
            <a:r>
              <a:rPr lang="en-US" sz="1600">
                <a:latin typeface="Verdana"/>
                <a:ea typeface="Verdana"/>
                <a:cs typeface="Verdana"/>
                <a:sym typeface="Verdana"/>
              </a:rPr>
              <a:t>Solidworks model</a:t>
            </a:r>
            <a:endParaRPr sz="1600"/>
          </a:p>
          <a:p>
            <a:pPr marL="285750" marR="0" lvl="0" indent="-298450" algn="l" rtl="0">
              <a:lnSpc>
                <a:spcPct val="100000"/>
              </a:lnSpc>
              <a:spcBef>
                <a:spcPts val="0"/>
              </a:spcBef>
              <a:spcAft>
                <a:spcPts val="0"/>
              </a:spcAft>
              <a:buClr>
                <a:srgbClr val="000000"/>
              </a:buClr>
              <a:buSzPts val="1600"/>
              <a:buFont typeface="Arial"/>
              <a:buChar char="•"/>
            </a:pPr>
            <a:r>
              <a:rPr lang="en-US" sz="1600">
                <a:latin typeface="Verdana"/>
                <a:ea typeface="Verdana"/>
                <a:cs typeface="Verdana"/>
                <a:sym typeface="Verdana"/>
              </a:rPr>
              <a:t>Ros gazebo (in progress)</a:t>
            </a:r>
            <a:endParaRPr sz="1600"/>
          </a:p>
          <a:p>
            <a:pPr marL="0" marR="0" lvl="3" indent="0" algn="l" rtl="0">
              <a:lnSpc>
                <a:spcPct val="100000"/>
              </a:lnSpc>
              <a:spcBef>
                <a:spcPts val="0"/>
              </a:spcBef>
              <a:spcAft>
                <a:spcPts val="0"/>
              </a:spcAft>
              <a:buNone/>
            </a:pPr>
            <a:r>
              <a:rPr lang="en-US" sz="1600" b="0" i="0" u="none" strike="noStrike" cap="none">
                <a:solidFill>
                  <a:srgbClr val="000000"/>
                </a:solidFill>
                <a:latin typeface="Verdana"/>
                <a:ea typeface="Verdana"/>
                <a:cs typeface="Verdana"/>
                <a:sym typeface="Verdana"/>
              </a:rPr>
              <a:t>Key contributions: </a:t>
            </a:r>
            <a:r>
              <a:rPr lang="en-US" sz="1600">
                <a:latin typeface="Verdana"/>
                <a:ea typeface="Verdana"/>
                <a:cs typeface="Verdana"/>
                <a:sym typeface="Verdana"/>
              </a:rPr>
              <a:t>Navatej M B</a:t>
            </a:r>
            <a:r>
              <a:rPr lang="en-US" sz="1600" b="0" i="0" u="none" strike="noStrike" cap="none">
                <a:solidFill>
                  <a:srgbClr val="000000"/>
                </a:solidFill>
                <a:latin typeface="Verdana"/>
                <a:ea typeface="Verdana"/>
                <a:cs typeface="Verdana"/>
                <a:sym typeface="Verdana"/>
              </a:rPr>
              <a:t> </a:t>
            </a:r>
            <a:endParaRPr sz="1600"/>
          </a:p>
          <a:p>
            <a:pPr marL="285750" marR="0" lvl="1" indent="-298450" algn="l" rtl="0">
              <a:lnSpc>
                <a:spcPct val="100000"/>
              </a:lnSpc>
              <a:spcBef>
                <a:spcPts val="0"/>
              </a:spcBef>
              <a:spcAft>
                <a:spcPts val="0"/>
              </a:spcAft>
              <a:buClr>
                <a:srgbClr val="000000"/>
              </a:buClr>
              <a:buSzPts val="1600"/>
              <a:buFont typeface="Arial"/>
              <a:buChar char="•"/>
            </a:pPr>
            <a:r>
              <a:rPr lang="en-US" sz="1600">
                <a:latin typeface="Verdana"/>
                <a:ea typeface="Verdana"/>
                <a:cs typeface="Verdana"/>
                <a:sym typeface="Verdana"/>
              </a:rPr>
              <a:t>Circuit diagram</a:t>
            </a:r>
            <a:endParaRPr sz="1600">
              <a:latin typeface="Verdana"/>
              <a:ea typeface="Verdana"/>
              <a:cs typeface="Verdana"/>
              <a:sym typeface="Verdana"/>
            </a:endParaRPr>
          </a:p>
          <a:p>
            <a:pPr marL="285750" marR="0" lvl="1" indent="-298450" algn="l" rtl="0">
              <a:lnSpc>
                <a:spcPct val="100000"/>
              </a:lnSpc>
              <a:spcBef>
                <a:spcPts val="0"/>
              </a:spcBef>
              <a:spcAft>
                <a:spcPts val="0"/>
              </a:spcAft>
              <a:buSzPts val="1600"/>
              <a:buFont typeface="Verdana"/>
              <a:buChar char="•"/>
            </a:pPr>
            <a:r>
              <a:rPr lang="en-US" sz="1600">
                <a:latin typeface="Verdana"/>
                <a:ea typeface="Verdana"/>
                <a:cs typeface="Verdana"/>
                <a:sym typeface="Verdana"/>
              </a:rPr>
              <a:t>Behavior diagram</a:t>
            </a:r>
            <a:endParaRPr sz="1600">
              <a:latin typeface="Verdana"/>
              <a:ea typeface="Verdana"/>
              <a:cs typeface="Verdana"/>
              <a:sym typeface="Verdana"/>
            </a:endParaRPr>
          </a:p>
          <a:p>
            <a:pPr marL="285750" marR="0" lvl="0" indent="-19685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7"/>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340" name="Google Shape;340;p17"/>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Conclusion &amp; Future Work</a:t>
            </a:r>
            <a:endParaRPr sz="1400" b="0" i="0" u="none" strike="noStrike" cap="none">
              <a:solidFill>
                <a:srgbClr val="000000"/>
              </a:solidFill>
              <a:latin typeface="Arial"/>
              <a:ea typeface="Arial"/>
              <a:cs typeface="Arial"/>
              <a:sym typeface="Arial"/>
            </a:endParaRPr>
          </a:p>
        </p:txBody>
      </p:sp>
      <p:sp>
        <p:nvSpPr>
          <p:cNvPr id="341" name="Google Shape;341;p17"/>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Verdana"/>
                <a:ea typeface="Verdana"/>
                <a:cs typeface="Verdana"/>
                <a:sym typeface="Verdana"/>
              </a:rPr>
              <a:t>Summary and Conclusion </a:t>
            </a:r>
            <a:endParaRPr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Verdana"/>
              <a:ea typeface="Verdana"/>
              <a:cs typeface="Verdana"/>
              <a:sym typeface="Verdana"/>
            </a:endParaRPr>
          </a:p>
          <a:p>
            <a:pPr marL="285750" marR="0" lvl="0" indent="-196850" algn="l" rtl="0">
              <a:lnSpc>
                <a:spcPct val="100000"/>
              </a:lnSpc>
              <a:spcBef>
                <a:spcPts val="0"/>
              </a:spcBef>
              <a:spcAft>
                <a:spcPts val="0"/>
              </a:spcAft>
              <a:buClr>
                <a:srgbClr val="000000"/>
              </a:buClr>
              <a:buSzPts val="1400"/>
              <a:buFont typeface="Arial"/>
              <a:buNone/>
            </a:pPr>
            <a:endParaRPr sz="2400" b="0" i="0" u="none" strike="noStrike" cap="none" dirty="0">
              <a:solidFill>
                <a:srgbClr val="000000"/>
              </a:solidFill>
              <a:latin typeface="Times New Roman" pitchFamily="18" charset="0"/>
              <a:ea typeface="Verdana"/>
              <a:cs typeface="Times New Roman" pitchFamily="18" charset="0"/>
              <a:sym typeface="Verdana"/>
            </a:endParaRPr>
          </a:p>
          <a:p>
            <a:r>
              <a:rPr lang="en-US" sz="2000" dirty="0">
                <a:latin typeface="Times New Roman" pitchFamily="18" charset="0"/>
                <a:cs typeface="Times New Roman" pitchFamily="18" charset="0"/>
              </a:rPr>
              <a:t>In this project, we have successfully developed the base coding for an autonomous robot with an arm for warehouse applications. The robot is designed to automate tasks like picking, sorting, and moving items, making warehouse operations more efficient and reducing manual labor.</a:t>
            </a:r>
          </a:p>
          <a:p>
            <a:r>
              <a:rPr lang="en-US" sz="2000" dirty="0">
                <a:latin typeface="Times New Roman" pitchFamily="18" charset="0"/>
                <a:cs typeface="Times New Roman" pitchFamily="18" charset="0"/>
              </a:rPr>
              <a:t>This robot has the potential to improve productivity, safety, and accuracy in warehouses, contributing to a more streamlined and cost-effective operation. Future improvements can focus on enhancing the arm's functionality and integrating more advanced features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pPr marL="0" marR="0" lvl="0" indent="0" algn="l" rtl="0">
              <a:lnSpc>
                <a:spcPct val="100000"/>
              </a:lnSpc>
              <a:spcBef>
                <a:spcPts val="0"/>
              </a:spcBef>
              <a:spcAft>
                <a:spcPts val="0"/>
              </a:spcAft>
              <a:buNone/>
            </a:pPr>
            <a:r>
              <a:rPr lang="en-US" sz="1400" b="1" i="0" u="none" strike="noStrike" cap="none" dirty="0" smtClean="0">
                <a:solidFill>
                  <a:srgbClr val="000000"/>
                </a:solidFill>
                <a:latin typeface="Verdana"/>
                <a:ea typeface="Verdana"/>
                <a:cs typeface="Verdana"/>
                <a:sym typeface="Verdana"/>
              </a:rPr>
              <a:t>Future Work</a:t>
            </a:r>
          </a:p>
          <a:p>
            <a:pPr marL="0" marR="0" lvl="0" indent="0" algn="l" rtl="0">
              <a:lnSpc>
                <a:spcPct val="100000"/>
              </a:lnSpc>
              <a:spcBef>
                <a:spcPts val="0"/>
              </a:spcBef>
              <a:spcAft>
                <a:spcPts val="0"/>
              </a:spcAft>
              <a:buNone/>
            </a:pPr>
            <a:endParaRPr lang="en-US" sz="2000" b="1" dirty="0">
              <a:latin typeface="Times New Roman" pitchFamily="18" charset="0"/>
              <a:ea typeface="Verdana"/>
              <a:cs typeface="Times New Roman" pitchFamily="18" charset="0"/>
              <a:sym typeface="Verdana"/>
            </a:endParaRPr>
          </a:p>
          <a:p>
            <a:pPr lvl="0"/>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the next phase, we will focus on developing the robotic arm to handle tasks such as picking, sorting, and placing items with greater precision. Additionally, we aim to achieve full automation, allowing the robot to operate independently and adapt to dynamic warehouse conditions. Further enhancements will include optimizing the system’s efficiency, improving accuracy, and integrating sensors and advanced algorithms for better navigation and decision-making. We will also conduct extensive testing to ensure the robot's reliability in various warehouse layouts and real-world scenarios.</a:t>
            </a:r>
            <a:endParaRPr sz="2000" dirty="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84"/>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pic>
        <p:nvPicPr>
          <p:cNvPr id="347" name="Google Shape;347;p84"/>
          <p:cNvPicPr preferRelativeResize="0"/>
          <p:nvPr/>
        </p:nvPicPr>
        <p:blipFill rotWithShape="1">
          <a:blip r:embed="rId3">
            <a:alphaModFix/>
          </a:blip>
          <a:srcRect l="22326" t="32664" r="11836" b="35101"/>
          <a:stretch/>
        </p:blipFill>
        <p:spPr>
          <a:xfrm>
            <a:off x="262467" y="258234"/>
            <a:ext cx="1504951" cy="423333"/>
          </a:xfrm>
          <a:prstGeom prst="rect">
            <a:avLst/>
          </a:prstGeom>
          <a:noFill/>
          <a:ln>
            <a:noFill/>
          </a:ln>
        </p:spPr>
      </p:pic>
      <p:grpSp>
        <p:nvGrpSpPr>
          <p:cNvPr id="348" name="Google Shape;348;p84"/>
          <p:cNvGrpSpPr/>
          <p:nvPr/>
        </p:nvGrpSpPr>
        <p:grpSpPr>
          <a:xfrm>
            <a:off x="11856720" y="1182857"/>
            <a:ext cx="223520" cy="990718"/>
            <a:chOff x="11856720" y="140636"/>
            <a:chExt cx="223520" cy="990718"/>
          </a:xfrm>
        </p:grpSpPr>
        <p:grpSp>
          <p:nvGrpSpPr>
            <p:cNvPr id="349" name="Google Shape;349;p84"/>
            <p:cNvGrpSpPr/>
            <p:nvPr/>
          </p:nvGrpSpPr>
          <p:grpSpPr>
            <a:xfrm>
              <a:off x="11856720" y="660278"/>
              <a:ext cx="223520" cy="471076"/>
              <a:chOff x="9734551" y="3138055"/>
              <a:chExt cx="2457449" cy="1328450"/>
            </a:xfrm>
          </p:grpSpPr>
          <p:sp>
            <p:nvSpPr>
              <p:cNvPr id="350" name="Google Shape;350;p84"/>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351" name="Google Shape;351;p84"/>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352" name="Google Shape;352;p84"/>
            <p:cNvGrpSpPr/>
            <p:nvPr/>
          </p:nvGrpSpPr>
          <p:grpSpPr>
            <a:xfrm>
              <a:off x="11856720" y="140636"/>
              <a:ext cx="223520" cy="471076"/>
              <a:chOff x="9734551" y="3138055"/>
              <a:chExt cx="2457449" cy="1328450"/>
            </a:xfrm>
          </p:grpSpPr>
          <p:sp>
            <p:nvSpPr>
              <p:cNvPr id="353" name="Google Shape;353;p84"/>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354" name="Google Shape;354;p84"/>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355" name="Google Shape;355;p84"/>
          <p:cNvPicPr preferRelativeResize="0"/>
          <p:nvPr/>
        </p:nvPicPr>
        <p:blipFill rotWithShape="1">
          <a:blip r:embed="rId4">
            <a:alphaModFix/>
          </a:blip>
          <a:srcRect/>
          <a:stretch/>
        </p:blipFill>
        <p:spPr>
          <a:xfrm>
            <a:off x="7829549" y="2637368"/>
            <a:ext cx="4931834" cy="49318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6"/>
                                        </p:tgtEl>
                                        <p:attrNameLst>
                                          <p:attrName>style.visibility</p:attrName>
                                        </p:attrNameLst>
                                      </p:cBhvr>
                                      <p:to>
                                        <p:strVal val="visible"/>
                                      </p:to>
                                    </p:set>
                                    <p:animEffect transition="in" filter="fade">
                                      <p:cBhvr>
                                        <p:cTn id="7" dur="5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76"/>
          <p:cNvPicPr preferRelativeResize="0"/>
          <p:nvPr/>
        </p:nvPicPr>
        <p:blipFill rotWithShape="1">
          <a:blip r:embed="rId3">
            <a:alphaModFix/>
          </a:blip>
          <a:srcRect l="22326" t="32664" r="11835" b="35100"/>
          <a:stretch/>
        </p:blipFill>
        <p:spPr>
          <a:xfrm>
            <a:off x="262467" y="258234"/>
            <a:ext cx="1504951" cy="423333"/>
          </a:xfrm>
          <a:prstGeom prst="rect">
            <a:avLst/>
          </a:prstGeom>
          <a:noFill/>
          <a:ln>
            <a:noFill/>
          </a:ln>
        </p:spPr>
      </p:pic>
      <p:grpSp>
        <p:nvGrpSpPr>
          <p:cNvPr id="114" name="Google Shape;114;p76"/>
          <p:cNvGrpSpPr/>
          <p:nvPr/>
        </p:nvGrpSpPr>
        <p:grpSpPr>
          <a:xfrm>
            <a:off x="11856720" y="140636"/>
            <a:ext cx="223520" cy="990718"/>
            <a:chOff x="11856720" y="140636"/>
            <a:chExt cx="223520" cy="990718"/>
          </a:xfrm>
        </p:grpSpPr>
        <p:grpSp>
          <p:nvGrpSpPr>
            <p:cNvPr id="115" name="Google Shape;115;p76"/>
            <p:cNvGrpSpPr/>
            <p:nvPr/>
          </p:nvGrpSpPr>
          <p:grpSpPr>
            <a:xfrm>
              <a:off x="11856720" y="660278"/>
              <a:ext cx="223520" cy="471076"/>
              <a:chOff x="9734551" y="3138055"/>
              <a:chExt cx="2457449" cy="1328450"/>
            </a:xfrm>
          </p:grpSpPr>
          <p:sp>
            <p:nvSpPr>
              <p:cNvPr id="116" name="Google Shape;116;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7" name="Google Shape;117;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8" name="Google Shape;118;p76"/>
            <p:cNvGrpSpPr/>
            <p:nvPr/>
          </p:nvGrpSpPr>
          <p:grpSpPr>
            <a:xfrm>
              <a:off x="11856720" y="140636"/>
              <a:ext cx="223520" cy="471076"/>
              <a:chOff x="9734551" y="3138055"/>
              <a:chExt cx="2457449" cy="1328450"/>
            </a:xfrm>
          </p:grpSpPr>
          <p:sp>
            <p:nvSpPr>
              <p:cNvPr id="119" name="Google Shape;119;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20" name="Google Shape;120;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21" name="Google Shape;121;p76" descr="A logo with text overlay&#10;&#10;Description automatically generated"/>
          <p:cNvPicPr preferRelativeResize="0"/>
          <p:nvPr/>
        </p:nvPicPr>
        <p:blipFill rotWithShape="1">
          <a:blip r:embed="rId4">
            <a:alphaModFix/>
          </a:blip>
          <a:srcRect l="37906" t="34096" r="9605" b="36394"/>
          <a:stretch/>
        </p:blipFill>
        <p:spPr>
          <a:xfrm>
            <a:off x="11125200" y="11945"/>
            <a:ext cx="1066800" cy="599768"/>
          </a:xfrm>
          <a:prstGeom prst="rect">
            <a:avLst/>
          </a:prstGeom>
          <a:noFill/>
          <a:ln>
            <a:noFill/>
          </a:ln>
        </p:spPr>
      </p:pic>
      <p:sp>
        <p:nvSpPr>
          <p:cNvPr id="122" name="Google Shape;122;p76"/>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Project Group – Details</a:t>
            </a:r>
            <a:endParaRPr sz="1400" b="0" i="0" u="none" strike="noStrike" cap="none">
              <a:solidFill>
                <a:srgbClr val="000000"/>
              </a:solidFill>
              <a:latin typeface="Arial"/>
              <a:ea typeface="Arial"/>
              <a:cs typeface="Arial"/>
              <a:sym typeface="Arial"/>
            </a:endParaRPr>
          </a:p>
        </p:txBody>
      </p:sp>
      <p:grpSp>
        <p:nvGrpSpPr>
          <p:cNvPr id="123" name="Google Shape;123;p76"/>
          <p:cNvGrpSpPr/>
          <p:nvPr/>
        </p:nvGrpSpPr>
        <p:grpSpPr>
          <a:xfrm>
            <a:off x="550606" y="762414"/>
            <a:ext cx="10965118" cy="305674"/>
            <a:chOff x="550606" y="762414"/>
            <a:chExt cx="10965118" cy="305674"/>
          </a:xfrm>
        </p:grpSpPr>
        <p:sp>
          <p:nvSpPr>
            <p:cNvPr id="124" name="Google Shape;124;p76"/>
            <p:cNvSpPr/>
            <p:nvPr/>
          </p:nvSpPr>
          <p:spPr>
            <a:xfrm>
              <a:off x="550606" y="765905"/>
              <a:ext cx="2114338" cy="302183"/>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Photo </a:t>
              </a:r>
              <a:endParaRPr sz="1000" b="1" i="0" u="none" strike="noStrike" cap="none">
                <a:solidFill>
                  <a:srgbClr val="000000"/>
                </a:solidFill>
                <a:latin typeface="Arial"/>
                <a:ea typeface="Arial"/>
                <a:cs typeface="Arial"/>
                <a:sym typeface="Arial"/>
              </a:endParaRPr>
            </a:p>
          </p:txBody>
        </p:sp>
        <p:sp>
          <p:nvSpPr>
            <p:cNvPr id="125" name="Google Shape;125;p76"/>
            <p:cNvSpPr/>
            <p:nvPr/>
          </p:nvSpPr>
          <p:spPr>
            <a:xfrm>
              <a:off x="2759165" y="762415"/>
              <a:ext cx="1871829"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Track</a:t>
              </a:r>
              <a:endParaRPr sz="1000" b="1" i="0" u="none" strike="noStrike" cap="none">
                <a:solidFill>
                  <a:srgbClr val="000000"/>
                </a:solidFill>
                <a:latin typeface="Arial"/>
                <a:ea typeface="Arial"/>
                <a:cs typeface="Arial"/>
                <a:sym typeface="Arial"/>
              </a:endParaRPr>
            </a:p>
          </p:txBody>
        </p:sp>
        <p:sp>
          <p:nvSpPr>
            <p:cNvPr id="126" name="Google Shape;126;p76"/>
            <p:cNvSpPr/>
            <p:nvPr/>
          </p:nvSpPr>
          <p:spPr>
            <a:xfrm>
              <a:off x="4799359" y="772109"/>
              <a:ext cx="2004564"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Roll No</a:t>
              </a:r>
              <a:endParaRPr sz="1000" b="1" i="0" u="none" strike="noStrike" cap="none">
                <a:solidFill>
                  <a:srgbClr val="000000"/>
                </a:solidFill>
                <a:latin typeface="Arial"/>
                <a:ea typeface="Arial"/>
                <a:cs typeface="Arial"/>
                <a:sym typeface="Arial"/>
              </a:endParaRPr>
            </a:p>
          </p:txBody>
        </p:sp>
        <p:sp>
          <p:nvSpPr>
            <p:cNvPr id="127" name="Google Shape;127;p76"/>
            <p:cNvSpPr/>
            <p:nvPr/>
          </p:nvSpPr>
          <p:spPr>
            <a:xfrm>
              <a:off x="6937875" y="762414"/>
              <a:ext cx="4577849" cy="295979"/>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Name</a:t>
              </a:r>
              <a:endParaRPr sz="1000" b="1" i="0" u="none" strike="noStrike" cap="none">
                <a:solidFill>
                  <a:srgbClr val="000000"/>
                </a:solidFill>
                <a:latin typeface="Arial"/>
                <a:ea typeface="Arial"/>
                <a:cs typeface="Arial"/>
                <a:sym typeface="Arial"/>
              </a:endParaRPr>
            </a:p>
          </p:txBody>
        </p:sp>
      </p:grpSp>
      <p:grpSp>
        <p:nvGrpSpPr>
          <p:cNvPr id="128" name="Google Shape;128;p76"/>
          <p:cNvGrpSpPr/>
          <p:nvPr/>
        </p:nvGrpSpPr>
        <p:grpSpPr>
          <a:xfrm>
            <a:off x="2759164" y="1647874"/>
            <a:ext cx="8756560" cy="485631"/>
            <a:chOff x="2759164" y="1557376"/>
            <a:chExt cx="8756560" cy="369096"/>
          </a:xfrm>
        </p:grpSpPr>
        <p:sp>
          <p:nvSpPr>
            <p:cNvPr id="129" name="Google Shape;129;p76"/>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Times New Roman"/>
                  <a:ea typeface="Times New Roman"/>
                  <a:cs typeface="Times New Roman"/>
                  <a:sym typeface="Times New Roman"/>
                </a:rPr>
                <a:t>EEE</a:t>
              </a:r>
              <a:endParaRPr sz="700" b="1" i="0" u="none" strike="noStrike" cap="none">
                <a:solidFill>
                  <a:schemeClr val="lt1"/>
                </a:solidFill>
                <a:latin typeface="Times New Roman"/>
                <a:ea typeface="Times New Roman"/>
                <a:cs typeface="Times New Roman"/>
                <a:sym typeface="Times New Roman"/>
              </a:endParaRPr>
            </a:p>
          </p:txBody>
        </p:sp>
        <p:sp>
          <p:nvSpPr>
            <p:cNvPr id="130" name="Google Shape;130;p76"/>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400" b="1" i="0" u="none" strike="noStrike" cap="none">
                  <a:solidFill>
                    <a:schemeClr val="lt1"/>
                  </a:solidFill>
                  <a:latin typeface="Times New Roman"/>
                  <a:ea typeface="Times New Roman"/>
                  <a:cs typeface="Times New Roman"/>
                  <a:sym typeface="Times New Roman"/>
                </a:rPr>
                <a:t>BU21EECE0200034</a:t>
              </a:r>
              <a:endParaRPr sz="700" b="1" i="0" u="none" strike="noStrike" cap="none">
                <a:solidFill>
                  <a:srgbClr val="000000"/>
                </a:solidFill>
                <a:latin typeface="Times New Roman"/>
                <a:ea typeface="Times New Roman"/>
                <a:cs typeface="Times New Roman"/>
                <a:sym typeface="Times New Roman"/>
              </a:endParaRPr>
            </a:p>
          </p:txBody>
        </p:sp>
        <p:sp>
          <p:nvSpPr>
            <p:cNvPr id="131" name="Google Shape;131;p76"/>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Times New Roman"/>
                  <a:ea typeface="Times New Roman"/>
                  <a:cs typeface="Times New Roman"/>
                  <a:sym typeface="Times New Roman"/>
                </a:rPr>
                <a:t>SUHAS S </a:t>
              </a:r>
              <a:endParaRPr sz="1000" b="1" i="0" u="none" strike="noStrike" cap="none">
                <a:solidFill>
                  <a:srgbClr val="000000"/>
                </a:solidFill>
                <a:latin typeface="Times New Roman"/>
                <a:ea typeface="Times New Roman"/>
                <a:cs typeface="Times New Roman"/>
                <a:sym typeface="Times New Roman"/>
              </a:endParaRPr>
            </a:p>
          </p:txBody>
        </p:sp>
      </p:grpSp>
      <p:grpSp>
        <p:nvGrpSpPr>
          <p:cNvPr id="132" name="Google Shape;132;p76"/>
          <p:cNvGrpSpPr/>
          <p:nvPr/>
        </p:nvGrpSpPr>
        <p:grpSpPr>
          <a:xfrm>
            <a:off x="2759164" y="3273281"/>
            <a:ext cx="8756560" cy="369096"/>
            <a:chOff x="2759164" y="1557376"/>
            <a:chExt cx="8756560" cy="369096"/>
          </a:xfrm>
        </p:grpSpPr>
        <p:sp>
          <p:nvSpPr>
            <p:cNvPr id="133" name="Google Shape;133;p76"/>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Times New Roman"/>
                  <a:ea typeface="Times New Roman"/>
                  <a:cs typeface="Times New Roman"/>
                  <a:sym typeface="Times New Roman"/>
                </a:rPr>
                <a:t>EEE</a:t>
              </a:r>
              <a:endParaRPr sz="1000" b="1" i="0" u="none" strike="noStrike" cap="none">
                <a:solidFill>
                  <a:srgbClr val="000000"/>
                </a:solidFill>
                <a:latin typeface="Times New Roman"/>
                <a:ea typeface="Times New Roman"/>
                <a:cs typeface="Times New Roman"/>
                <a:sym typeface="Times New Roman"/>
              </a:endParaRPr>
            </a:p>
          </p:txBody>
        </p:sp>
        <p:sp>
          <p:nvSpPr>
            <p:cNvPr id="134" name="Google Shape;134;p76"/>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400" b="1" i="0" u="none" strike="noStrike" cap="none">
                  <a:solidFill>
                    <a:schemeClr val="lt1"/>
                  </a:solidFill>
                  <a:latin typeface="Times New Roman"/>
                  <a:ea typeface="Times New Roman"/>
                  <a:cs typeface="Times New Roman"/>
                  <a:sym typeface="Times New Roman"/>
                </a:rPr>
                <a:t>BU21EECE0200035</a:t>
              </a:r>
              <a:endParaRPr/>
            </a:p>
            <a:p>
              <a:pPr marL="0" marR="0" lvl="0" indent="0" algn="ctr" rtl="0">
                <a:lnSpc>
                  <a:spcPct val="100000"/>
                </a:lnSpc>
                <a:spcBef>
                  <a:spcPts val="0"/>
                </a:spcBef>
                <a:spcAft>
                  <a:spcPts val="0"/>
                </a:spcAft>
                <a:buClr>
                  <a:srgbClr val="000000"/>
                </a:buClr>
                <a:buSzPts val="3600"/>
                <a:buFont typeface="Arial"/>
                <a:buNone/>
              </a:pPr>
              <a:endParaRPr sz="1000" b="1" i="0" u="none" strike="noStrike" cap="none">
                <a:solidFill>
                  <a:srgbClr val="000000"/>
                </a:solidFill>
                <a:latin typeface="Times New Roman"/>
                <a:ea typeface="Times New Roman"/>
                <a:cs typeface="Times New Roman"/>
                <a:sym typeface="Times New Roman"/>
              </a:endParaRPr>
            </a:p>
          </p:txBody>
        </p:sp>
        <p:sp>
          <p:nvSpPr>
            <p:cNvPr id="135" name="Google Shape;135;p76"/>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Times New Roman"/>
                  <a:ea typeface="Times New Roman"/>
                  <a:cs typeface="Times New Roman"/>
                  <a:sym typeface="Times New Roman"/>
                </a:rPr>
                <a:t>PRAJWAL S</a:t>
              </a:r>
              <a:endParaRPr sz="1000" b="1" i="0" u="none" strike="noStrike" cap="none">
                <a:solidFill>
                  <a:srgbClr val="000000"/>
                </a:solidFill>
                <a:latin typeface="Times New Roman"/>
                <a:ea typeface="Times New Roman"/>
                <a:cs typeface="Times New Roman"/>
                <a:sym typeface="Times New Roman"/>
              </a:endParaRPr>
            </a:p>
          </p:txBody>
        </p:sp>
      </p:grpSp>
      <p:grpSp>
        <p:nvGrpSpPr>
          <p:cNvPr id="136" name="Google Shape;136;p76"/>
          <p:cNvGrpSpPr/>
          <p:nvPr/>
        </p:nvGrpSpPr>
        <p:grpSpPr>
          <a:xfrm>
            <a:off x="2759165" y="4805469"/>
            <a:ext cx="8756560" cy="369096"/>
            <a:chOff x="2759164" y="1557376"/>
            <a:chExt cx="8756560" cy="369096"/>
          </a:xfrm>
        </p:grpSpPr>
        <p:sp>
          <p:nvSpPr>
            <p:cNvPr id="137" name="Google Shape;137;p76"/>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Times New Roman"/>
                  <a:ea typeface="Times New Roman"/>
                  <a:cs typeface="Times New Roman"/>
                  <a:sym typeface="Times New Roman"/>
                </a:rPr>
                <a:t>EEE</a:t>
              </a:r>
              <a:endParaRPr sz="1000" b="1" i="0" u="none" strike="noStrike" cap="none">
                <a:solidFill>
                  <a:srgbClr val="000000"/>
                </a:solidFill>
                <a:latin typeface="Times New Roman"/>
                <a:ea typeface="Times New Roman"/>
                <a:cs typeface="Times New Roman"/>
                <a:sym typeface="Times New Roman"/>
              </a:endParaRPr>
            </a:p>
          </p:txBody>
        </p:sp>
        <p:sp>
          <p:nvSpPr>
            <p:cNvPr id="138" name="Google Shape;138;p76"/>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1400" b="1" i="0" u="none" strike="noStrike" cap="none">
                  <a:solidFill>
                    <a:schemeClr val="lt1"/>
                  </a:solidFill>
                  <a:latin typeface="Times New Roman"/>
                  <a:ea typeface="Times New Roman"/>
                  <a:cs typeface="Times New Roman"/>
                  <a:sym typeface="Times New Roman"/>
                </a:rPr>
                <a:t>BU21EECE0200037</a:t>
              </a:r>
              <a:endParaRPr sz="1200" b="1" i="0" u="none" strike="noStrike" cap="none">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600"/>
                <a:buFont typeface="Arial"/>
                <a:buNone/>
              </a:pPr>
              <a:endParaRPr sz="1000" b="1" i="0" u="none" strike="noStrike" cap="none">
                <a:solidFill>
                  <a:srgbClr val="000000"/>
                </a:solidFill>
                <a:latin typeface="Times New Roman"/>
                <a:ea typeface="Times New Roman"/>
                <a:cs typeface="Times New Roman"/>
                <a:sym typeface="Times New Roman"/>
              </a:endParaRPr>
            </a:p>
          </p:txBody>
        </p:sp>
        <p:sp>
          <p:nvSpPr>
            <p:cNvPr id="139" name="Google Shape;139;p76"/>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Times New Roman"/>
                  <a:ea typeface="Times New Roman"/>
                  <a:cs typeface="Times New Roman"/>
                  <a:sym typeface="Times New Roman"/>
                </a:rPr>
                <a:t>NAVATEJ M B</a:t>
              </a:r>
              <a:endParaRPr sz="1000" b="1" i="0" u="none" strike="noStrike" cap="none">
                <a:solidFill>
                  <a:srgbClr val="000000"/>
                </a:solidFill>
                <a:latin typeface="Times New Roman"/>
                <a:ea typeface="Times New Roman"/>
                <a:cs typeface="Times New Roman"/>
                <a:sym typeface="Times New Roman"/>
              </a:endParaRPr>
            </a:p>
          </p:txBody>
        </p:sp>
      </p:grpSp>
      <p:sp>
        <p:nvSpPr>
          <p:cNvPr id="140" name="Google Shape;140;p76"/>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pic>
        <p:nvPicPr>
          <p:cNvPr id="141" name="Google Shape;141;p76"/>
          <p:cNvPicPr preferRelativeResize="0"/>
          <p:nvPr/>
        </p:nvPicPr>
        <p:blipFill rotWithShape="1">
          <a:blip r:embed="rId5">
            <a:alphaModFix/>
          </a:blip>
          <a:srcRect l="1021" r="1020"/>
          <a:stretch/>
        </p:blipFill>
        <p:spPr>
          <a:xfrm>
            <a:off x="961676" y="4431985"/>
            <a:ext cx="1113868" cy="1485157"/>
          </a:xfrm>
          <a:prstGeom prst="roundRect">
            <a:avLst>
              <a:gd name="adj" fmla="val 16667"/>
            </a:avLst>
          </a:prstGeom>
          <a:noFill/>
          <a:ln>
            <a:noFill/>
          </a:ln>
        </p:spPr>
      </p:pic>
      <p:pic>
        <p:nvPicPr>
          <p:cNvPr id="142" name="Google Shape;142;p76"/>
          <p:cNvPicPr preferRelativeResize="0"/>
          <p:nvPr/>
        </p:nvPicPr>
        <p:blipFill rotWithShape="1">
          <a:blip r:embed="rId6">
            <a:alphaModFix/>
          </a:blip>
          <a:srcRect l="14189" r="14188"/>
          <a:stretch/>
        </p:blipFill>
        <p:spPr>
          <a:xfrm>
            <a:off x="961676" y="1236033"/>
            <a:ext cx="1113868" cy="1485157"/>
          </a:xfrm>
          <a:prstGeom prst="roundRect">
            <a:avLst>
              <a:gd name="adj" fmla="val 16667"/>
            </a:avLst>
          </a:prstGeom>
          <a:noFill/>
          <a:ln>
            <a:noFill/>
          </a:ln>
        </p:spPr>
      </p:pic>
      <p:pic>
        <p:nvPicPr>
          <p:cNvPr id="143" name="Google Shape;143;p76"/>
          <p:cNvPicPr preferRelativeResize="0"/>
          <p:nvPr/>
        </p:nvPicPr>
        <p:blipFill rotWithShape="1">
          <a:blip r:embed="rId7">
            <a:alphaModFix/>
          </a:blip>
          <a:srcRect t="41" b="41"/>
          <a:stretch/>
        </p:blipFill>
        <p:spPr>
          <a:xfrm>
            <a:off x="961676" y="2834009"/>
            <a:ext cx="1113868" cy="1485157"/>
          </a:xfrm>
          <a:prstGeom prst="roundRect">
            <a:avLst>
              <a:gd name="adj" fmla="val 16667"/>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5"/>
          <p:cNvPicPr preferRelativeResize="0"/>
          <p:nvPr/>
        </p:nvPicPr>
        <p:blipFill rotWithShape="1">
          <a:blip r:embed="rId3">
            <a:alphaModFix/>
          </a:blip>
          <a:srcRect l="22326" t="32664" r="11835" b="35100"/>
          <a:stretch/>
        </p:blipFill>
        <p:spPr>
          <a:xfrm>
            <a:off x="262467" y="258234"/>
            <a:ext cx="1504951" cy="423333"/>
          </a:xfrm>
          <a:prstGeom prst="rect">
            <a:avLst/>
          </a:prstGeom>
          <a:noFill/>
          <a:ln>
            <a:noFill/>
          </a:ln>
        </p:spPr>
      </p:pic>
      <p:grpSp>
        <p:nvGrpSpPr>
          <p:cNvPr id="149" name="Google Shape;149;p5"/>
          <p:cNvGrpSpPr/>
          <p:nvPr/>
        </p:nvGrpSpPr>
        <p:grpSpPr>
          <a:xfrm>
            <a:off x="11856720" y="140636"/>
            <a:ext cx="223520" cy="990718"/>
            <a:chOff x="11856720" y="140636"/>
            <a:chExt cx="223520" cy="990718"/>
          </a:xfrm>
        </p:grpSpPr>
        <p:grpSp>
          <p:nvGrpSpPr>
            <p:cNvPr id="150" name="Google Shape;150;p5"/>
            <p:cNvGrpSpPr/>
            <p:nvPr/>
          </p:nvGrpSpPr>
          <p:grpSpPr>
            <a:xfrm>
              <a:off x="11856720" y="660278"/>
              <a:ext cx="223520" cy="471076"/>
              <a:chOff x="9734551" y="3138055"/>
              <a:chExt cx="2457449" cy="1328450"/>
            </a:xfrm>
          </p:grpSpPr>
          <p:sp>
            <p:nvSpPr>
              <p:cNvPr id="151" name="Google Shape;151;p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52" name="Google Shape;152;p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53" name="Google Shape;153;p5"/>
            <p:cNvGrpSpPr/>
            <p:nvPr/>
          </p:nvGrpSpPr>
          <p:grpSpPr>
            <a:xfrm>
              <a:off x="11856720" y="140636"/>
              <a:ext cx="223520" cy="471076"/>
              <a:chOff x="9734551" y="3138055"/>
              <a:chExt cx="2457449" cy="1328450"/>
            </a:xfrm>
          </p:grpSpPr>
          <p:sp>
            <p:nvSpPr>
              <p:cNvPr id="154" name="Google Shape;154;p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55" name="Google Shape;155;p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56" name="Google Shape;156;p5" descr="A logo with text overlay&#10;&#10;Description automatically generated"/>
          <p:cNvPicPr preferRelativeResize="0"/>
          <p:nvPr/>
        </p:nvPicPr>
        <p:blipFill rotWithShape="1">
          <a:blip r:embed="rId4">
            <a:alphaModFix/>
          </a:blip>
          <a:srcRect l="37906" t="34096" r="9605" b="36394"/>
          <a:stretch/>
        </p:blipFill>
        <p:spPr>
          <a:xfrm>
            <a:off x="11125200" y="11945"/>
            <a:ext cx="1066800" cy="599768"/>
          </a:xfrm>
          <a:prstGeom prst="rect">
            <a:avLst/>
          </a:prstGeom>
          <a:noFill/>
          <a:ln>
            <a:noFill/>
          </a:ln>
        </p:spPr>
      </p:pic>
      <p:sp>
        <p:nvSpPr>
          <p:cNvPr id="157" name="Google Shape;157;p5"/>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Objective and Goals</a:t>
            </a:r>
            <a:endParaRPr sz="1400" b="0" i="0" u="none" strike="noStrike" cap="none">
              <a:solidFill>
                <a:srgbClr val="000000"/>
              </a:solidFill>
              <a:latin typeface="Arial"/>
              <a:ea typeface="Arial"/>
              <a:cs typeface="Arial"/>
              <a:sym typeface="Arial"/>
            </a:endParaRPr>
          </a:p>
        </p:txBody>
      </p:sp>
      <p:sp>
        <p:nvSpPr>
          <p:cNvPr id="158" name="Google Shape;158;p5"/>
          <p:cNvSpPr/>
          <p:nvPr/>
        </p:nvSpPr>
        <p:spPr>
          <a:xfrm>
            <a:off x="550606" y="765905"/>
            <a:ext cx="2114338" cy="302183"/>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Objective </a:t>
            </a:r>
            <a:endParaRPr sz="1000" b="1" i="0" u="none" strike="noStrike" cap="none">
              <a:solidFill>
                <a:srgbClr val="000000"/>
              </a:solidFill>
              <a:latin typeface="Arial"/>
              <a:ea typeface="Arial"/>
              <a:cs typeface="Arial"/>
              <a:sym typeface="Arial"/>
            </a:endParaRPr>
          </a:p>
        </p:txBody>
      </p:sp>
      <p:sp>
        <p:nvSpPr>
          <p:cNvPr id="159" name="Google Shape;159;p5"/>
          <p:cNvSpPr/>
          <p:nvPr/>
        </p:nvSpPr>
        <p:spPr>
          <a:xfrm>
            <a:off x="550606" y="3429000"/>
            <a:ext cx="2114338" cy="302183"/>
          </a:xfrm>
          <a:prstGeom prst="roundRect">
            <a:avLst>
              <a:gd name="adj" fmla="val 16667"/>
            </a:avLst>
          </a:prstGeom>
          <a:solidFill>
            <a:srgbClr val="171616"/>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a:solidFill>
                  <a:schemeClr val="lt1"/>
                </a:solidFill>
                <a:latin typeface="Verdana"/>
                <a:ea typeface="Verdana"/>
                <a:cs typeface="Verdana"/>
                <a:sym typeface="Verdana"/>
              </a:rPr>
              <a:t>Goals</a:t>
            </a:r>
            <a:endParaRPr sz="1000" b="1" i="0" u="none" strike="noStrike" cap="none">
              <a:solidFill>
                <a:srgbClr val="000000"/>
              </a:solidFill>
              <a:latin typeface="Arial"/>
              <a:ea typeface="Arial"/>
              <a:cs typeface="Arial"/>
              <a:sym typeface="Arial"/>
            </a:endParaRPr>
          </a:p>
        </p:txBody>
      </p:sp>
      <p:sp>
        <p:nvSpPr>
          <p:cNvPr id="160" name="Google Shape;160;p5"/>
          <p:cNvSpPr txBox="1"/>
          <p:nvPr/>
        </p:nvSpPr>
        <p:spPr>
          <a:xfrm>
            <a:off x="1000124" y="1268361"/>
            <a:ext cx="6840009" cy="403187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600" b="0" i="0" u="none" strike="noStrike" cap="none" dirty="0">
                <a:solidFill>
                  <a:srgbClr val="000000"/>
                </a:solidFill>
                <a:latin typeface="Times New Roman"/>
                <a:ea typeface="Times New Roman"/>
                <a:cs typeface="Times New Roman"/>
                <a:sym typeface="Times New Roman"/>
              </a:rPr>
              <a:t>The goal of creating an autonomous robot with an arm for warehouse use is to make warehouse operations more efficient, accurate, and safe. This robot would automate tasks like picking, packing, and sorting items, reducing the need for manual labor and minimizing errors. By handling repetitive and potentially dangerous jobs, the robot can help lower labor costs, improve space utilization, and enhance overall productivity. Additionally, it can collect valuable data to help manage inventory better and speed up order fulfillment, ultimately leading to improved customer satisfaction and a more streamlined warehouse operation. </a:t>
            </a:r>
            <a:endParaRPr dirty="0"/>
          </a:p>
          <a:p>
            <a:pPr marL="0" marR="0" lvl="0" indent="0" algn="just" rtl="0">
              <a:lnSpc>
                <a:spcPct val="100000"/>
              </a:lnSpc>
              <a:spcBef>
                <a:spcPts val="0"/>
              </a:spcBef>
              <a:spcAft>
                <a:spcPts val="0"/>
              </a:spcAft>
              <a:buNone/>
            </a:pPr>
            <a:endParaRPr sz="1600" b="0" i="0" u="none" strike="noStrike" cap="none" dirty="0">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0" u="none" strike="noStrike" cap="none" dirty="0">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0" u="none" strike="noStrike" cap="none" dirty="0">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0" u="none" strike="noStrike" cap="none" dirty="0">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0" u="none" strike="noStrike" cap="none" dirty="0">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0" u="none" strike="noStrike" cap="none" dirty="0">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0" u="none" strike="noStrike" cap="none" dirty="0">
              <a:solidFill>
                <a:srgbClr val="000000"/>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0" u="none" strike="noStrike" cap="none" dirty="0">
              <a:solidFill>
                <a:srgbClr val="000000"/>
              </a:solidFill>
              <a:latin typeface="Verdana"/>
              <a:ea typeface="Verdana"/>
              <a:cs typeface="Verdana"/>
              <a:sym typeface="Verdana"/>
            </a:endParaRPr>
          </a:p>
        </p:txBody>
      </p:sp>
      <p:sp>
        <p:nvSpPr>
          <p:cNvPr id="161" name="Google Shape;161;p5"/>
          <p:cNvSpPr txBox="1"/>
          <p:nvPr/>
        </p:nvSpPr>
        <p:spPr>
          <a:xfrm>
            <a:off x="1014942" y="3860497"/>
            <a:ext cx="9943179" cy="289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Main Goals </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Times New Roman"/>
                <a:ea typeface="Times New Roman"/>
                <a:cs typeface="Times New Roman"/>
                <a:sym typeface="Times New Roman"/>
              </a:rPr>
              <a:t>Increase Efficiency</a:t>
            </a:r>
            <a:endParaRPr sz="1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Times New Roman"/>
                <a:ea typeface="Times New Roman"/>
                <a:cs typeface="Times New Roman"/>
                <a:sym typeface="Times New Roman"/>
              </a:rPr>
              <a:t>Improve Safety</a:t>
            </a:r>
            <a:endParaRPr sz="1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Times New Roman"/>
                <a:ea typeface="Times New Roman"/>
                <a:cs typeface="Times New Roman"/>
                <a:sym typeface="Times New Roman"/>
              </a:rPr>
              <a:t>Reduce Labor Costs</a:t>
            </a:r>
            <a:endParaRPr sz="1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Times New Roman"/>
                <a:ea typeface="Times New Roman"/>
                <a:cs typeface="Times New Roman"/>
                <a:sym typeface="Times New Roman"/>
              </a:rPr>
              <a:t>Support Scalability</a:t>
            </a:r>
            <a:endParaRPr sz="14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Times New Roman"/>
                <a:ea typeface="Times New Roman"/>
                <a:cs typeface="Times New Roman"/>
                <a:sym typeface="Times New Roman"/>
              </a:rPr>
              <a:t>Boost Customer Satisfaction</a:t>
            </a:r>
            <a:endParaRPr sz="1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0" i="0" u="none" strike="noStrike" cap="none">
                <a:solidFill>
                  <a:srgbClr val="000000"/>
                </a:solidFill>
                <a:latin typeface="Times New Roman"/>
                <a:ea typeface="Times New Roman"/>
                <a:cs typeface="Times New Roman"/>
                <a:sym typeface="Times New Roman"/>
              </a:rPr>
              <a:t>Additional Goals </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Times New Roman"/>
                <a:ea typeface="Times New Roman"/>
                <a:cs typeface="Times New Roman"/>
                <a:sym typeface="Times New Roman"/>
              </a:rPr>
              <a:t>Enable Flexibility</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Times New Roman"/>
                <a:ea typeface="Times New Roman"/>
                <a:cs typeface="Times New Roman"/>
                <a:sym typeface="Times New Roman"/>
              </a:rPr>
              <a:t>Facilitate Easy Maintenance</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1" i="0" u="none" strike="noStrike" cap="none">
                <a:solidFill>
                  <a:srgbClr val="000000"/>
                </a:solidFill>
                <a:latin typeface="Times New Roman"/>
                <a:ea typeface="Times New Roman"/>
                <a:cs typeface="Times New Roman"/>
                <a:sym typeface="Times New Roman"/>
              </a:rPr>
              <a:t>Reduce Environmental Impact</a:t>
            </a:r>
            <a:endParaRPr sz="1400" b="0" i="0" u="none" strike="noStrike" cap="none">
              <a:solidFill>
                <a:srgbClr val="000000"/>
              </a:solidFill>
              <a:latin typeface="Times New Roman"/>
              <a:ea typeface="Times New Roman"/>
              <a:cs typeface="Times New Roman"/>
              <a:sym typeface="Times New Roman"/>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Verdana"/>
              <a:ea typeface="Verdana"/>
              <a:cs typeface="Verdana"/>
              <a:sym typeface="Verdana"/>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p:txBody>
      </p:sp>
      <p:sp>
        <p:nvSpPr>
          <p:cNvPr id="162" name="Google Shape;162;p5"/>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pic>
        <p:nvPicPr>
          <p:cNvPr id="163" name="Google Shape;163;p5"/>
          <p:cNvPicPr preferRelativeResize="0"/>
          <p:nvPr/>
        </p:nvPicPr>
        <p:blipFill rotWithShape="1">
          <a:blip r:embed="rId5">
            <a:alphaModFix/>
          </a:blip>
          <a:srcRect/>
          <a:stretch/>
        </p:blipFill>
        <p:spPr>
          <a:xfrm>
            <a:off x="8010841" y="1025726"/>
            <a:ext cx="2875915" cy="312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6"/>
          <p:cNvPicPr preferRelativeResize="0"/>
          <p:nvPr/>
        </p:nvPicPr>
        <p:blipFill rotWithShape="1">
          <a:blip r:embed="rId3">
            <a:alphaModFix/>
          </a:blip>
          <a:srcRect l="22326" t="32664" r="11835" b="35100"/>
          <a:stretch/>
        </p:blipFill>
        <p:spPr>
          <a:xfrm>
            <a:off x="262467" y="258234"/>
            <a:ext cx="1504951" cy="423333"/>
          </a:xfrm>
          <a:prstGeom prst="rect">
            <a:avLst/>
          </a:prstGeom>
          <a:noFill/>
          <a:ln>
            <a:noFill/>
          </a:ln>
        </p:spPr>
      </p:pic>
      <p:grpSp>
        <p:nvGrpSpPr>
          <p:cNvPr id="169" name="Google Shape;169;p6"/>
          <p:cNvGrpSpPr/>
          <p:nvPr/>
        </p:nvGrpSpPr>
        <p:grpSpPr>
          <a:xfrm>
            <a:off x="11856720" y="140636"/>
            <a:ext cx="223520" cy="990718"/>
            <a:chOff x="11856720" y="140636"/>
            <a:chExt cx="223520" cy="990718"/>
          </a:xfrm>
        </p:grpSpPr>
        <p:grpSp>
          <p:nvGrpSpPr>
            <p:cNvPr id="170" name="Google Shape;170;p6"/>
            <p:cNvGrpSpPr/>
            <p:nvPr/>
          </p:nvGrpSpPr>
          <p:grpSpPr>
            <a:xfrm>
              <a:off x="11856720" y="660278"/>
              <a:ext cx="223520" cy="471076"/>
              <a:chOff x="9734551" y="3138055"/>
              <a:chExt cx="2457449" cy="1328450"/>
            </a:xfrm>
          </p:grpSpPr>
          <p:sp>
            <p:nvSpPr>
              <p:cNvPr id="171" name="Google Shape;171;p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72" name="Google Shape;172;p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73" name="Google Shape;173;p6"/>
            <p:cNvGrpSpPr/>
            <p:nvPr/>
          </p:nvGrpSpPr>
          <p:grpSpPr>
            <a:xfrm>
              <a:off x="11856720" y="140636"/>
              <a:ext cx="223520" cy="471076"/>
              <a:chOff x="9734551" y="3138055"/>
              <a:chExt cx="2457449" cy="1328450"/>
            </a:xfrm>
          </p:grpSpPr>
          <p:sp>
            <p:nvSpPr>
              <p:cNvPr id="174" name="Google Shape;174;p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75" name="Google Shape;175;p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176" name="Google Shape;176;p6" descr="A logo with text overlay&#10;&#10;Description automatically generated"/>
          <p:cNvPicPr preferRelativeResize="0"/>
          <p:nvPr/>
        </p:nvPicPr>
        <p:blipFill rotWithShape="1">
          <a:blip r:embed="rId4">
            <a:alphaModFix/>
          </a:blip>
          <a:srcRect l="37906" t="34096" r="9605" b="36394"/>
          <a:stretch/>
        </p:blipFill>
        <p:spPr>
          <a:xfrm>
            <a:off x="11125200" y="11945"/>
            <a:ext cx="1066800" cy="599768"/>
          </a:xfrm>
          <a:prstGeom prst="rect">
            <a:avLst/>
          </a:prstGeom>
          <a:noFill/>
          <a:ln>
            <a:noFill/>
          </a:ln>
        </p:spPr>
      </p:pic>
      <p:sp>
        <p:nvSpPr>
          <p:cNvPr id="177" name="Google Shape;177;p6"/>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Verdana"/>
                <a:ea typeface="Verdana"/>
                <a:cs typeface="Verdana"/>
                <a:sym typeface="Verdana"/>
              </a:rPr>
              <a:t>Gant Chart  - Milestones and Activities </a:t>
            </a:r>
            <a:endParaRPr/>
          </a:p>
        </p:txBody>
      </p:sp>
      <p:sp>
        <p:nvSpPr>
          <p:cNvPr id="178" name="Google Shape;178;p6"/>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79" name="Google Shape;179;p6"/>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Project Plan</a:t>
            </a:r>
            <a:endParaRPr sz="1400" b="0" i="0" u="none" strike="noStrike" cap="none">
              <a:solidFill>
                <a:srgbClr val="000000"/>
              </a:solidFill>
              <a:latin typeface="Arial"/>
              <a:ea typeface="Arial"/>
              <a:cs typeface="Arial"/>
              <a:sym typeface="Arial"/>
            </a:endParaRPr>
          </a:p>
        </p:txBody>
      </p:sp>
      <p:pic>
        <p:nvPicPr>
          <p:cNvPr id="180" name="Google Shape;180;p6"/>
          <p:cNvPicPr preferRelativeResize="0"/>
          <p:nvPr/>
        </p:nvPicPr>
        <p:blipFill rotWithShape="1">
          <a:blip r:embed="rId5">
            <a:alphaModFix/>
          </a:blip>
          <a:srcRect l="571" t="2051" b="1254"/>
          <a:stretch/>
        </p:blipFill>
        <p:spPr>
          <a:xfrm>
            <a:off x="372297" y="1971040"/>
            <a:ext cx="11286302" cy="35661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7"/>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86" name="Google Shape;186;p7"/>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Literature Survey</a:t>
            </a:r>
            <a:endParaRPr sz="1400" b="0" i="0" u="none" strike="noStrike" cap="none">
              <a:solidFill>
                <a:srgbClr val="000000"/>
              </a:solidFill>
              <a:latin typeface="Arial"/>
              <a:ea typeface="Arial"/>
              <a:cs typeface="Arial"/>
              <a:sym typeface="Arial"/>
            </a:endParaRPr>
          </a:p>
        </p:txBody>
      </p:sp>
      <p:sp>
        <p:nvSpPr>
          <p:cNvPr id="187" name="Google Shape;187;p7"/>
          <p:cNvSpPr txBox="1"/>
          <p:nvPr/>
        </p:nvSpPr>
        <p:spPr>
          <a:xfrm>
            <a:off x="188963" y="871531"/>
            <a:ext cx="11326761"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Verdana"/>
                <a:ea typeface="Verdana"/>
                <a:cs typeface="Verdana"/>
                <a:sym typeface="Verdana"/>
              </a:rPr>
              <a:t>Key Publications </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222222"/>
                </a:solidFill>
                <a:highlight>
                  <a:srgbClr val="FFFFFF"/>
                </a:highlight>
                <a:latin typeface="Arial"/>
                <a:ea typeface="Arial"/>
                <a:cs typeface="Arial"/>
                <a:sym typeface="Arial"/>
              </a:rPr>
              <a:t>Liang, C., et al. "Automated robot picking system for e-commerce fulfillment warehouse application." </a:t>
            </a:r>
            <a:r>
              <a:rPr lang="en-US" sz="1400" b="0" i="1" u="none" strike="noStrike" cap="none">
                <a:solidFill>
                  <a:srgbClr val="222222"/>
                </a:solidFill>
                <a:highlight>
                  <a:srgbClr val="FFFFFF"/>
                </a:highlight>
                <a:latin typeface="Arial"/>
                <a:ea typeface="Arial"/>
                <a:cs typeface="Arial"/>
                <a:sym typeface="Arial"/>
              </a:rPr>
              <a:t>The 14th IFToMM World Congress</a:t>
            </a:r>
            <a:r>
              <a:rPr lang="en-US" sz="1400" b="0" i="0" u="none" strike="noStrike" cap="none">
                <a:solidFill>
                  <a:srgbClr val="222222"/>
                </a:solidFill>
                <a:highlight>
                  <a:srgbClr val="FFFFFF"/>
                </a:highlight>
                <a:latin typeface="Arial"/>
                <a:ea typeface="Arial"/>
                <a:cs typeface="Arial"/>
                <a:sym typeface="Arial"/>
              </a:rPr>
              <a:t>. Vol. 1. 2015.</a:t>
            </a:r>
            <a:endParaRPr sz="1400" b="0" i="0" u="sng" strike="noStrike" cap="none">
              <a:solidFill>
                <a:srgbClr val="000000"/>
              </a:solidFill>
              <a:latin typeface="Verdana"/>
              <a:ea typeface="Verdana"/>
              <a:cs typeface="Verdana"/>
              <a:sym typeface="Verdan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222222"/>
                </a:solidFill>
                <a:highlight>
                  <a:srgbClr val="FFFFFF"/>
                </a:highlight>
                <a:latin typeface="Arial"/>
                <a:ea typeface="Arial"/>
                <a:cs typeface="Arial"/>
                <a:sym typeface="Arial"/>
              </a:rPr>
              <a:t>Prakash, Ravi, et al. "Dual-loop optimal control of a robot manipulator and its application in warehouse automation." </a:t>
            </a:r>
            <a:r>
              <a:rPr lang="en-US" sz="1400" b="0" i="1" u="none" strike="noStrike" cap="none">
                <a:solidFill>
                  <a:srgbClr val="222222"/>
                </a:solidFill>
                <a:highlight>
                  <a:srgbClr val="FFFFFF"/>
                </a:highlight>
                <a:latin typeface="Arial"/>
                <a:ea typeface="Arial"/>
                <a:cs typeface="Arial"/>
                <a:sym typeface="Arial"/>
              </a:rPr>
              <a:t>IEEE Transactions on Automation Science and Engineering</a:t>
            </a:r>
            <a:r>
              <a:rPr lang="en-US" sz="1400" b="0" i="0" u="none" strike="noStrike" cap="none">
                <a:solidFill>
                  <a:srgbClr val="222222"/>
                </a:solidFill>
                <a:highlight>
                  <a:srgbClr val="FFFFFF"/>
                </a:highlight>
                <a:latin typeface="Arial"/>
                <a:ea typeface="Arial"/>
                <a:cs typeface="Arial"/>
                <a:sym typeface="Arial"/>
              </a:rPr>
              <a:t> 19.1 (2020): 262-279.</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222222"/>
                </a:solidFill>
                <a:highlight>
                  <a:srgbClr val="FFFFFF"/>
                </a:highlight>
                <a:latin typeface="Arial"/>
                <a:ea typeface="Arial"/>
                <a:cs typeface="Arial"/>
                <a:sym typeface="Arial"/>
              </a:rPr>
              <a:t>Khan, Muhammad Aqib. </a:t>
            </a:r>
            <a:r>
              <a:rPr lang="en-US" sz="1400" b="0" i="1" u="none" strike="noStrike" cap="none">
                <a:solidFill>
                  <a:srgbClr val="222222"/>
                </a:solidFill>
                <a:highlight>
                  <a:srgbClr val="FFFFFF"/>
                </a:highlight>
                <a:latin typeface="Arial"/>
                <a:ea typeface="Arial"/>
                <a:cs typeface="Arial"/>
                <a:sym typeface="Arial"/>
              </a:rPr>
              <a:t>Design and control of a robotic system based on mobile robots and manipulator arms for picking in logistics warehouses</a:t>
            </a:r>
            <a:r>
              <a:rPr lang="en-US" sz="1400" b="0" i="0" u="none" strike="noStrike" cap="none">
                <a:solidFill>
                  <a:srgbClr val="222222"/>
                </a:solidFill>
                <a:highlight>
                  <a:srgbClr val="FFFFFF"/>
                </a:highlight>
                <a:latin typeface="Arial"/>
                <a:ea typeface="Arial"/>
                <a:cs typeface="Arial"/>
                <a:sym typeface="Arial"/>
              </a:rPr>
              <a:t>. Diss. Normandie Université, 2020.</a:t>
            </a:r>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Verdana"/>
                <a:ea typeface="Verdana"/>
                <a:cs typeface="Verdana"/>
                <a:sym typeface="Verdana"/>
              </a:rPr>
              <a:t>Key Resources – Whitepaper| Notes |  Datasheet| Others</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222222"/>
                </a:solidFill>
                <a:highlight>
                  <a:srgbClr val="FFFFFF"/>
                </a:highlight>
                <a:latin typeface="Arial"/>
                <a:ea typeface="Arial"/>
                <a:cs typeface="Arial"/>
                <a:sym typeface="Arial"/>
              </a:rPr>
              <a:t>Cosma, Claudio, et al. "An autonomous robot for indoor light logistics." </a:t>
            </a:r>
            <a:r>
              <a:rPr lang="en-US" sz="1400" b="0" i="1" u="none" strike="noStrike" cap="none">
                <a:solidFill>
                  <a:srgbClr val="222222"/>
                </a:solidFill>
                <a:highlight>
                  <a:srgbClr val="FFFFFF"/>
                </a:highlight>
                <a:latin typeface="Arial"/>
                <a:ea typeface="Arial"/>
                <a:cs typeface="Arial"/>
                <a:sym typeface="Arial"/>
              </a:rPr>
              <a:t>2004 IEEE/RSJ International Conference on Intelligent Robots and Systems (IROS)(IEEE Cat. No. 04CH37566)</a:t>
            </a:r>
            <a:r>
              <a:rPr lang="en-US" sz="1400" b="0" i="0" u="none" strike="noStrike" cap="none">
                <a:solidFill>
                  <a:srgbClr val="222222"/>
                </a:solidFill>
                <a:highlight>
                  <a:srgbClr val="FFFFFF"/>
                </a:highlight>
                <a:latin typeface="Arial"/>
                <a:ea typeface="Arial"/>
                <a:cs typeface="Arial"/>
                <a:sym typeface="Arial"/>
              </a:rPr>
              <a:t>. Vol. 3. IEEE, 2004.</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none" strike="noStrike" cap="none">
                <a:solidFill>
                  <a:srgbClr val="222222"/>
                </a:solidFill>
                <a:highlight>
                  <a:srgbClr val="FFFFFF"/>
                </a:highlight>
                <a:latin typeface="Arial"/>
                <a:ea typeface="Arial"/>
                <a:cs typeface="Arial"/>
                <a:sym typeface="Arial"/>
              </a:rPr>
              <a:t>Kimura, Nobutaka, et al. "Mobile dual-arm robot for automated order picking system in warehouse containing various kinds of products." </a:t>
            </a:r>
            <a:r>
              <a:rPr lang="en-US" sz="1400" b="0" i="1" u="none" strike="noStrike" cap="none">
                <a:solidFill>
                  <a:srgbClr val="222222"/>
                </a:solidFill>
                <a:highlight>
                  <a:srgbClr val="FFFFFF"/>
                </a:highlight>
                <a:latin typeface="Arial"/>
                <a:ea typeface="Arial"/>
                <a:cs typeface="Arial"/>
                <a:sym typeface="Arial"/>
              </a:rPr>
              <a:t>2015 IEEE/SICE International Symposium on System Integration (SII)</a:t>
            </a:r>
            <a:r>
              <a:rPr lang="en-US" sz="1400" b="0" i="0" u="none" strike="noStrike" cap="none">
                <a:solidFill>
                  <a:srgbClr val="222222"/>
                </a:solidFill>
                <a:highlight>
                  <a:srgbClr val="FFFFFF"/>
                </a:highlight>
                <a:latin typeface="Arial"/>
                <a:ea typeface="Arial"/>
                <a:cs typeface="Arial"/>
                <a:sym typeface="Arial"/>
              </a:rPr>
              <a:t>. IEEE, 2015.</a:t>
            </a: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Verdana"/>
                <a:ea typeface="Verdana"/>
                <a:cs typeface="Verdana"/>
                <a:sym typeface="Verdana"/>
              </a:rPr>
              <a:t>Existing Implementations – Products| Opensource| GitHub </a:t>
            </a:r>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thinkrobotics.com/products/armpi-pro-ros-robot-chassis-with-robot-arm?variant=44733277765949&amp;currency=INR&amp;utm_medium=product_sync&amp;utm_source=google&amp;utm_content=sag_organic&amp;utm_campaign=sag_organic&amp;utm_source=googleads&amp;utm_medium=cpc&amp;gad_source=1&amp;gclid=CjwKCAjw2dG1BhB4EiwA998cqDfmuh1hbGvURlhMEQtT86G7gZ0X3DSSziC_0j6ujQZA7ki02fXRWRoCuDgQAvD_BwE</a:t>
            </a:r>
            <a:endParaRPr sz="1400" b="0" i="0" u="none" strike="noStrike" cap="none">
              <a:solidFill>
                <a:srgbClr val="000000"/>
              </a:solidFill>
              <a:latin typeface="Arial"/>
              <a:ea typeface="Arial"/>
              <a:cs typeface="Arial"/>
              <a:sym typeface="Arial"/>
            </a:endParaRPr>
          </a:p>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Verdana"/>
              <a:ea typeface="Verdana"/>
              <a:cs typeface="Verdana"/>
              <a:sym typeface="Verdana"/>
            </a:endParaRPr>
          </a:p>
          <a:p>
            <a:pPr marL="285750" marR="0" lvl="0" indent="-285750" algn="l" rtl="0">
              <a:lnSpc>
                <a:spcPct val="100000"/>
              </a:lnSpc>
              <a:spcBef>
                <a:spcPts val="0"/>
              </a:spcBef>
              <a:spcAft>
                <a:spcPts val="0"/>
              </a:spcAft>
              <a:buClr>
                <a:srgbClr val="000000"/>
              </a:buClr>
              <a:buSzPts val="1400"/>
              <a:buFont typeface="Arial"/>
              <a:buChar char="•"/>
            </a:pPr>
            <a:r>
              <a:rPr lang="en-US" sz="14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https://youtu.be/LBNRGBY5zN8?si=a5Wrnj9VyQpgp9ZF</a:t>
            </a: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r>
              <a:rPr lang="en-US" sz="1400" b="0" i="0" u="none" strike="noStrike" cap="none">
                <a:solidFill>
                  <a:srgbClr val="000000"/>
                </a:solidFill>
                <a:latin typeface="Verdana"/>
                <a:ea typeface="Verdana"/>
                <a:cs typeface="Verdana"/>
                <a:sym typeface="Verdana"/>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8"/>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93" name="Google Shape;193;p8"/>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Analysis - SWOT</a:t>
            </a:r>
            <a:endParaRPr sz="1400" b="0" i="0" u="none" strike="noStrike" cap="none">
              <a:solidFill>
                <a:srgbClr val="000000"/>
              </a:solidFill>
              <a:latin typeface="Arial"/>
              <a:ea typeface="Arial"/>
              <a:cs typeface="Arial"/>
              <a:sym typeface="Arial"/>
            </a:endParaRPr>
          </a:p>
        </p:txBody>
      </p:sp>
      <p:grpSp>
        <p:nvGrpSpPr>
          <p:cNvPr id="194" name="Google Shape;194;p8"/>
          <p:cNvGrpSpPr/>
          <p:nvPr/>
        </p:nvGrpSpPr>
        <p:grpSpPr>
          <a:xfrm>
            <a:off x="650975" y="1448151"/>
            <a:ext cx="4448219" cy="1896535"/>
            <a:chOff x="928691" y="421011"/>
            <a:chExt cx="2360200" cy="1812144"/>
          </a:xfrm>
        </p:grpSpPr>
        <p:sp>
          <p:nvSpPr>
            <p:cNvPr id="195" name="Google Shape;195;p8"/>
            <p:cNvSpPr/>
            <p:nvPr/>
          </p:nvSpPr>
          <p:spPr>
            <a:xfrm>
              <a:off x="2390292" y="1094424"/>
              <a:ext cx="898599" cy="431632"/>
            </a:xfrm>
            <a:custGeom>
              <a:avLst/>
              <a:gdLst/>
              <a:ahLst/>
              <a:cxnLst/>
              <a:rect l="l" t="t" r="r" b="b"/>
              <a:pathLst>
                <a:path w="52055" h="25004" fill="none" extrusionOk="0">
                  <a:moveTo>
                    <a:pt x="52055" y="25004"/>
                  </a:moveTo>
                  <a:lnTo>
                    <a:pt x="27052" y="1"/>
                  </a:lnTo>
                  <a:lnTo>
                    <a:pt x="1" y="1"/>
                  </a:lnTo>
                </a:path>
              </a:pathLst>
            </a:custGeom>
            <a:noFill/>
            <a:ln w="11025" cap="flat" cmpd="sng">
              <a:solidFill>
                <a:schemeClr val="accent6"/>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196" name="Google Shape;196;p8"/>
            <p:cNvGrpSpPr/>
            <p:nvPr/>
          </p:nvGrpSpPr>
          <p:grpSpPr>
            <a:xfrm>
              <a:off x="928691" y="421011"/>
              <a:ext cx="2069856" cy="1812144"/>
              <a:chOff x="928691" y="421011"/>
              <a:chExt cx="2069856" cy="1812144"/>
            </a:xfrm>
          </p:grpSpPr>
          <p:sp>
            <p:nvSpPr>
              <p:cNvPr id="197" name="Google Shape;197;p8"/>
              <p:cNvSpPr txBox="1"/>
              <p:nvPr/>
            </p:nvSpPr>
            <p:spPr>
              <a:xfrm>
                <a:off x="1113947" y="818955"/>
                <a:ext cx="1884600" cy="14142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434343"/>
                    </a:solidFill>
                    <a:latin typeface="Roboto"/>
                    <a:ea typeface="Roboto"/>
                    <a:cs typeface="Roboto"/>
                    <a:sym typeface="Roboto"/>
                  </a:rPr>
                  <a:t>S1. High Efficiency</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434343"/>
                    </a:solidFill>
                    <a:latin typeface="Roboto"/>
                    <a:ea typeface="Roboto"/>
                    <a:cs typeface="Roboto"/>
                    <a:sym typeface="Roboto"/>
                  </a:rPr>
                  <a:t>S2. Reduce Labor Cost</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434343"/>
                    </a:solidFill>
                    <a:latin typeface="Roboto"/>
                    <a:ea typeface="Roboto"/>
                    <a:cs typeface="Roboto"/>
                    <a:sym typeface="Roboto"/>
                  </a:rPr>
                  <a:t>S3. Improve Safety</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434343"/>
                    </a:solidFill>
                    <a:latin typeface="Roboto"/>
                    <a:ea typeface="Roboto"/>
                    <a:cs typeface="Roboto"/>
                    <a:sym typeface="Roboto"/>
                  </a:rPr>
                  <a:t>S4. 24/7 operation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434343"/>
                  </a:solidFill>
                  <a:latin typeface="Roboto"/>
                  <a:ea typeface="Roboto"/>
                  <a:cs typeface="Roboto"/>
                  <a:sym typeface="Roboto"/>
                </a:endParaRPr>
              </a:p>
            </p:txBody>
          </p:sp>
          <p:sp>
            <p:nvSpPr>
              <p:cNvPr id="198" name="Google Shape;198;p8"/>
              <p:cNvSpPr txBox="1"/>
              <p:nvPr/>
            </p:nvSpPr>
            <p:spPr>
              <a:xfrm>
                <a:off x="928691" y="421011"/>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a:solidFill>
                      <a:schemeClr val="accent6"/>
                    </a:solidFill>
                    <a:latin typeface="Fira Sans Extra Condensed Medium"/>
                    <a:ea typeface="Fira Sans Extra Condensed Medium"/>
                    <a:cs typeface="Fira Sans Extra Condensed Medium"/>
                    <a:sym typeface="Fira Sans Extra Condensed Medium"/>
                  </a:rPr>
                  <a:t>Strengths</a:t>
                </a:r>
                <a:endParaRPr sz="2267" b="1" i="0" u="none" strike="noStrike" cap="none">
                  <a:solidFill>
                    <a:schemeClr val="accent6"/>
                  </a:solidFill>
                  <a:latin typeface="Fira Sans Extra Condensed Medium"/>
                  <a:ea typeface="Fira Sans Extra Condensed Medium"/>
                  <a:cs typeface="Fira Sans Extra Condensed Medium"/>
                  <a:sym typeface="Fira Sans Extra Condensed Medium"/>
                </a:endParaRPr>
              </a:p>
            </p:txBody>
          </p:sp>
        </p:grpSp>
      </p:grpSp>
      <p:grpSp>
        <p:nvGrpSpPr>
          <p:cNvPr id="199" name="Google Shape;199;p8"/>
          <p:cNvGrpSpPr/>
          <p:nvPr/>
        </p:nvGrpSpPr>
        <p:grpSpPr>
          <a:xfrm>
            <a:off x="7314657" y="1082372"/>
            <a:ext cx="4201065" cy="1938457"/>
            <a:chOff x="5485993" y="1110698"/>
            <a:chExt cx="3150798" cy="1022124"/>
          </a:xfrm>
        </p:grpSpPr>
        <p:sp>
          <p:nvSpPr>
            <p:cNvPr id="200" name="Google Shape;200;p8"/>
            <p:cNvSpPr/>
            <p:nvPr/>
          </p:nvSpPr>
          <p:spPr>
            <a:xfrm>
              <a:off x="5485993" y="1435491"/>
              <a:ext cx="898599" cy="431632"/>
            </a:xfrm>
            <a:custGeom>
              <a:avLst/>
              <a:gdLst/>
              <a:ahLst/>
              <a:cxnLst/>
              <a:rect l="l" t="t" r="r" b="b"/>
              <a:pathLst>
                <a:path w="52055" h="25004" fill="none" extrusionOk="0">
                  <a:moveTo>
                    <a:pt x="0" y="25004"/>
                  </a:moveTo>
                  <a:lnTo>
                    <a:pt x="25003" y="1"/>
                  </a:lnTo>
                  <a:lnTo>
                    <a:pt x="52054" y="1"/>
                  </a:lnTo>
                </a:path>
              </a:pathLst>
            </a:custGeom>
            <a:noFill/>
            <a:ln w="11025" cap="flat" cmpd="sng">
              <a:solidFill>
                <a:schemeClr val="accent1"/>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01" name="Google Shape;201;p8"/>
            <p:cNvGrpSpPr/>
            <p:nvPr/>
          </p:nvGrpSpPr>
          <p:grpSpPr>
            <a:xfrm>
              <a:off x="6238879" y="1110698"/>
              <a:ext cx="2397912" cy="1022124"/>
              <a:chOff x="6238879" y="1110698"/>
              <a:chExt cx="2397912" cy="1022124"/>
            </a:xfrm>
          </p:grpSpPr>
          <p:sp>
            <p:nvSpPr>
              <p:cNvPr id="202" name="Google Shape;202;p8"/>
              <p:cNvSpPr txBox="1"/>
              <p:nvPr/>
            </p:nvSpPr>
            <p:spPr>
              <a:xfrm>
                <a:off x="6238879" y="1110698"/>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a:solidFill>
                      <a:schemeClr val="accent1"/>
                    </a:solidFill>
                    <a:latin typeface="Fira Sans Extra Condensed Medium"/>
                    <a:ea typeface="Fira Sans Extra Condensed Medium"/>
                    <a:cs typeface="Fira Sans Extra Condensed Medium"/>
                    <a:sym typeface="Fira Sans Extra Condensed Medium"/>
                  </a:rPr>
                  <a:t>Weaknesses</a:t>
                </a:r>
                <a:endParaRPr sz="2267" b="1" i="0" u="none" strike="noStrike" cap="none">
                  <a:solidFill>
                    <a:schemeClr val="accent1"/>
                  </a:solidFill>
                  <a:latin typeface="Fira Sans Extra Condensed Medium"/>
                  <a:ea typeface="Fira Sans Extra Condensed Medium"/>
                  <a:cs typeface="Fira Sans Extra Condensed Medium"/>
                  <a:sym typeface="Fira Sans Extra Condensed Medium"/>
                </a:endParaRPr>
              </a:p>
            </p:txBody>
          </p:sp>
          <p:sp>
            <p:nvSpPr>
              <p:cNvPr id="203" name="Google Shape;203;p8"/>
              <p:cNvSpPr txBox="1"/>
              <p:nvPr/>
            </p:nvSpPr>
            <p:spPr>
              <a:xfrm>
                <a:off x="6267501" y="1411722"/>
                <a:ext cx="2369290" cy="7211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1600" b="0" i="0" u="none" strike="noStrike" cap="none">
                    <a:solidFill>
                      <a:srgbClr val="434343"/>
                    </a:solidFill>
                    <a:latin typeface="Roboto"/>
                    <a:ea typeface="Roboto"/>
                    <a:cs typeface="Roboto"/>
                    <a:sym typeface="Roboto"/>
                  </a:rPr>
                  <a:t>W1. Limited flexibility</a:t>
                </a:r>
                <a:endParaRPr/>
              </a:p>
              <a:p>
                <a:pPr marL="0" marR="0" lvl="0" indent="0" algn="l" rtl="0">
                  <a:lnSpc>
                    <a:spcPct val="100000"/>
                  </a:lnSpc>
                  <a:spcBef>
                    <a:spcPts val="0"/>
                  </a:spcBef>
                  <a:spcAft>
                    <a:spcPts val="0"/>
                  </a:spcAft>
                  <a:buNone/>
                </a:pPr>
                <a:r>
                  <a:rPr lang="en-US" sz="1600" b="0" i="0" u="none" strike="noStrike" cap="none">
                    <a:solidFill>
                      <a:srgbClr val="434343"/>
                    </a:solidFill>
                    <a:latin typeface="Roboto"/>
                    <a:ea typeface="Roboto"/>
                    <a:cs typeface="Roboto"/>
                    <a:sym typeface="Roboto"/>
                  </a:rPr>
                  <a:t>W2. Higher Capital Cost</a:t>
                </a:r>
                <a:endParaRPr sz="1600" b="0" i="0" u="none" strike="noStrike" cap="none">
                  <a:solidFill>
                    <a:srgbClr val="434343"/>
                  </a:solidFill>
                  <a:latin typeface="Roboto"/>
                  <a:ea typeface="Roboto"/>
                  <a:cs typeface="Roboto"/>
                  <a:sym typeface="Roboto"/>
                </a:endParaRPr>
              </a:p>
              <a:p>
                <a:pPr marL="0" marR="0" lvl="0" indent="0" algn="l" rtl="0">
                  <a:lnSpc>
                    <a:spcPct val="100000"/>
                  </a:lnSpc>
                  <a:spcBef>
                    <a:spcPts val="0"/>
                  </a:spcBef>
                  <a:spcAft>
                    <a:spcPts val="0"/>
                  </a:spcAft>
                  <a:buNone/>
                </a:pPr>
                <a:r>
                  <a:rPr lang="en-US" sz="1600" b="0" i="0" u="none" strike="noStrike" cap="none">
                    <a:solidFill>
                      <a:srgbClr val="434343"/>
                    </a:solidFill>
                    <a:latin typeface="Roboto"/>
                    <a:ea typeface="Roboto"/>
                    <a:cs typeface="Roboto"/>
                    <a:sym typeface="Roboto"/>
                  </a:rPr>
                  <a:t>W3. Complex Implementation</a:t>
                </a:r>
                <a:endParaRPr/>
              </a:p>
              <a:p>
                <a:pPr marL="0" marR="0" lvl="0" indent="0" algn="l" rtl="0">
                  <a:lnSpc>
                    <a:spcPct val="100000"/>
                  </a:lnSpc>
                  <a:spcBef>
                    <a:spcPts val="0"/>
                  </a:spcBef>
                  <a:spcAft>
                    <a:spcPts val="0"/>
                  </a:spcAft>
                  <a:buNone/>
                </a:pPr>
                <a:r>
                  <a:rPr lang="en-US" sz="1600" b="0" i="0" u="none" strike="noStrike" cap="none">
                    <a:solidFill>
                      <a:srgbClr val="434343"/>
                    </a:solidFill>
                    <a:latin typeface="Roboto"/>
                    <a:ea typeface="Roboto"/>
                    <a:cs typeface="Roboto"/>
                    <a:sym typeface="Roboto"/>
                  </a:rPr>
                  <a:t>W4. Dependence on Technology</a:t>
                </a:r>
                <a:endParaRPr/>
              </a:p>
            </p:txBody>
          </p:sp>
        </p:grpSp>
      </p:grpSp>
      <p:grpSp>
        <p:nvGrpSpPr>
          <p:cNvPr id="204" name="Google Shape;204;p8"/>
          <p:cNvGrpSpPr/>
          <p:nvPr/>
        </p:nvGrpSpPr>
        <p:grpSpPr>
          <a:xfrm>
            <a:off x="7491867" y="4073253"/>
            <a:ext cx="4670819" cy="1668570"/>
            <a:chOff x="5312357" y="3073240"/>
            <a:chExt cx="3546559" cy="1251458"/>
          </a:xfrm>
        </p:grpSpPr>
        <p:sp>
          <p:nvSpPr>
            <p:cNvPr id="205" name="Google Shape;205;p8"/>
            <p:cNvSpPr/>
            <p:nvPr/>
          </p:nvSpPr>
          <p:spPr>
            <a:xfrm>
              <a:off x="5312357" y="3160017"/>
              <a:ext cx="898599" cy="431632"/>
            </a:xfrm>
            <a:custGeom>
              <a:avLst/>
              <a:gdLst/>
              <a:ahLst/>
              <a:cxnLst/>
              <a:rect l="l" t="t" r="r" b="b"/>
              <a:pathLst>
                <a:path w="52055" h="25004" fill="none" extrusionOk="0">
                  <a:moveTo>
                    <a:pt x="0" y="1"/>
                  </a:moveTo>
                  <a:lnTo>
                    <a:pt x="25003" y="25004"/>
                  </a:lnTo>
                  <a:lnTo>
                    <a:pt x="52054" y="25004"/>
                  </a:lnTo>
                </a:path>
              </a:pathLst>
            </a:custGeom>
            <a:noFill/>
            <a:ln w="11025" cap="flat" cmpd="sng">
              <a:solidFill>
                <a:schemeClr val="accent5"/>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06" name="Google Shape;206;p8"/>
            <p:cNvGrpSpPr/>
            <p:nvPr/>
          </p:nvGrpSpPr>
          <p:grpSpPr>
            <a:xfrm>
              <a:off x="6163017" y="3073240"/>
              <a:ext cx="2695899" cy="1251458"/>
              <a:chOff x="6163017" y="3073240"/>
              <a:chExt cx="2695899" cy="1251458"/>
            </a:xfrm>
          </p:grpSpPr>
          <p:sp>
            <p:nvSpPr>
              <p:cNvPr id="207" name="Google Shape;207;p8"/>
              <p:cNvSpPr txBox="1"/>
              <p:nvPr/>
            </p:nvSpPr>
            <p:spPr>
              <a:xfrm>
                <a:off x="6163017" y="3073240"/>
                <a:ext cx="1884600"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a:solidFill>
                      <a:schemeClr val="accent5"/>
                    </a:solidFill>
                    <a:latin typeface="Fira Sans Extra Condensed Medium"/>
                    <a:ea typeface="Fira Sans Extra Condensed Medium"/>
                    <a:cs typeface="Fira Sans Extra Condensed Medium"/>
                    <a:sym typeface="Fira Sans Extra Condensed Medium"/>
                  </a:rPr>
                  <a:t>Threats</a:t>
                </a:r>
                <a:endParaRPr sz="2267" b="1" i="0" u="none" strike="noStrike" cap="none">
                  <a:solidFill>
                    <a:schemeClr val="accent5"/>
                  </a:solidFill>
                  <a:latin typeface="Fira Sans Extra Condensed Medium"/>
                  <a:ea typeface="Fira Sans Extra Condensed Medium"/>
                  <a:cs typeface="Fira Sans Extra Condensed Medium"/>
                  <a:sym typeface="Fira Sans Extra Condensed Medium"/>
                </a:endParaRPr>
              </a:p>
            </p:txBody>
          </p:sp>
          <p:sp>
            <p:nvSpPr>
              <p:cNvPr id="208" name="Google Shape;208;p8"/>
              <p:cNvSpPr txBox="1"/>
              <p:nvPr/>
            </p:nvSpPr>
            <p:spPr>
              <a:xfrm>
                <a:off x="6340416" y="3298998"/>
                <a:ext cx="2518500" cy="10257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434343"/>
                    </a:solidFill>
                    <a:latin typeface="Roboto"/>
                    <a:ea typeface="Roboto"/>
                    <a:cs typeface="Roboto"/>
                    <a:sym typeface="Roboto"/>
                  </a:rPr>
                  <a:t>T1. Technological failures</a:t>
                </a:r>
                <a:endParaRPr sz="1600" b="0" i="0" u="none" strike="noStrike" cap="none">
                  <a:solidFill>
                    <a:srgbClr val="434343"/>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434343"/>
                    </a:solidFill>
                    <a:latin typeface="Roboto"/>
                    <a:ea typeface="Roboto"/>
                    <a:cs typeface="Roboto"/>
                    <a:sym typeface="Roboto"/>
                  </a:rPr>
                  <a:t>T2. hardware failures</a:t>
                </a:r>
                <a:endParaRPr sz="1600" b="0" i="0" u="none" strike="noStrike" cap="none">
                  <a:solidFill>
                    <a:srgbClr val="434343"/>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434343"/>
                    </a:solidFill>
                    <a:latin typeface="Roboto"/>
                    <a:ea typeface="Roboto"/>
                    <a:cs typeface="Roboto"/>
                    <a:sym typeface="Roboto"/>
                  </a:rPr>
                  <a:t>T3. Labor relations</a:t>
                </a:r>
                <a:endParaRPr sz="1600" b="0" i="0" u="none" strike="noStrike" cap="none">
                  <a:solidFill>
                    <a:srgbClr val="434343"/>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434343"/>
                  </a:solidFill>
                  <a:latin typeface="Roboto"/>
                  <a:ea typeface="Roboto"/>
                  <a:cs typeface="Roboto"/>
                  <a:sym typeface="Roboto"/>
                </a:endParaRPr>
              </a:p>
            </p:txBody>
          </p:sp>
        </p:grpSp>
      </p:grpSp>
      <p:grpSp>
        <p:nvGrpSpPr>
          <p:cNvPr id="209" name="Google Shape;209;p8"/>
          <p:cNvGrpSpPr/>
          <p:nvPr/>
        </p:nvGrpSpPr>
        <p:grpSpPr>
          <a:xfrm>
            <a:off x="327804" y="3961029"/>
            <a:ext cx="4555367" cy="1873048"/>
            <a:chOff x="892757" y="3168878"/>
            <a:chExt cx="4599200" cy="1581969"/>
          </a:xfrm>
        </p:grpSpPr>
        <p:sp>
          <p:nvSpPr>
            <p:cNvPr id="210" name="Google Shape;210;p8"/>
            <p:cNvSpPr/>
            <p:nvPr/>
          </p:nvSpPr>
          <p:spPr>
            <a:xfrm>
              <a:off x="4593358" y="3752480"/>
              <a:ext cx="898599" cy="431632"/>
            </a:xfrm>
            <a:custGeom>
              <a:avLst/>
              <a:gdLst/>
              <a:ahLst/>
              <a:cxnLst/>
              <a:rect l="l" t="t" r="r" b="b"/>
              <a:pathLst>
                <a:path w="52055" h="25004" fill="none" extrusionOk="0">
                  <a:moveTo>
                    <a:pt x="52055" y="1"/>
                  </a:moveTo>
                  <a:lnTo>
                    <a:pt x="27052" y="25004"/>
                  </a:lnTo>
                  <a:lnTo>
                    <a:pt x="1" y="25004"/>
                  </a:lnTo>
                </a:path>
              </a:pathLst>
            </a:custGeom>
            <a:noFill/>
            <a:ln w="11025" cap="flat" cmpd="sng">
              <a:solidFill>
                <a:srgbClr val="4949E7"/>
              </a:solidFill>
              <a:prstDash val="solid"/>
              <a:miter lim="11906"/>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11" name="Google Shape;211;p8"/>
            <p:cNvGrpSpPr/>
            <p:nvPr/>
          </p:nvGrpSpPr>
          <p:grpSpPr>
            <a:xfrm>
              <a:off x="892757" y="3168878"/>
              <a:ext cx="3731701" cy="1581969"/>
              <a:chOff x="892757" y="3168878"/>
              <a:chExt cx="3731701" cy="1581969"/>
            </a:xfrm>
          </p:grpSpPr>
          <p:sp>
            <p:nvSpPr>
              <p:cNvPr id="212" name="Google Shape;212;p8"/>
              <p:cNvSpPr txBox="1"/>
              <p:nvPr/>
            </p:nvSpPr>
            <p:spPr>
              <a:xfrm>
                <a:off x="1648349" y="3168878"/>
                <a:ext cx="2250399" cy="4296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267"/>
                  <a:buFont typeface="Arial"/>
                  <a:buNone/>
                </a:pPr>
                <a:r>
                  <a:rPr lang="en-US" sz="2267" b="1" i="0" u="none" strike="noStrike" cap="none">
                    <a:solidFill>
                      <a:schemeClr val="accent4"/>
                    </a:solidFill>
                    <a:latin typeface="Fira Sans Extra Condensed Medium"/>
                    <a:ea typeface="Fira Sans Extra Condensed Medium"/>
                    <a:cs typeface="Fira Sans Extra Condensed Medium"/>
                    <a:sym typeface="Fira Sans Extra Condensed Medium"/>
                  </a:rPr>
                  <a:t>Opportunities</a:t>
                </a:r>
                <a:endParaRPr sz="2267" b="1" i="0" u="none" strike="noStrike" cap="none">
                  <a:solidFill>
                    <a:schemeClr val="accent4"/>
                  </a:solidFill>
                  <a:latin typeface="Fira Sans Extra Condensed Medium"/>
                  <a:ea typeface="Fira Sans Extra Condensed Medium"/>
                  <a:cs typeface="Fira Sans Extra Condensed Medium"/>
                  <a:sym typeface="Fira Sans Extra Condensed Medium"/>
                </a:endParaRPr>
              </a:p>
            </p:txBody>
          </p:sp>
          <p:sp>
            <p:nvSpPr>
              <p:cNvPr id="213" name="Google Shape;213;p8"/>
              <p:cNvSpPr txBox="1"/>
              <p:nvPr/>
            </p:nvSpPr>
            <p:spPr>
              <a:xfrm>
                <a:off x="892757" y="3725147"/>
                <a:ext cx="3731701" cy="1025700"/>
              </a:xfrm>
              <a:prstGeom prst="rect">
                <a:avLst/>
              </a:prstGeom>
              <a:noFill/>
              <a:ln>
                <a:noFill/>
              </a:ln>
            </p:spPr>
            <p:txBody>
              <a:bodyPr spcFirstLastPara="1" wrap="square" lIns="121900" tIns="121900" rIns="121900" bIns="121900" anchor="ctr" anchorCtr="0">
                <a:noAutofit/>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434343"/>
                    </a:solidFill>
                    <a:latin typeface="Roboto"/>
                    <a:ea typeface="Roboto"/>
                    <a:cs typeface="Roboto"/>
                    <a:sym typeface="Roboto"/>
                  </a:rPr>
                  <a:t>O1. Scalability</a:t>
                </a:r>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434343"/>
                    </a:solidFill>
                    <a:latin typeface="Roboto"/>
                    <a:ea typeface="Roboto"/>
                    <a:cs typeface="Roboto"/>
                    <a:sym typeface="Roboto"/>
                  </a:rPr>
                  <a:t>02. Technological advancements</a:t>
                </a:r>
                <a:endParaRPr sz="1600" b="0" i="0" u="none" strike="noStrike" cap="none">
                  <a:solidFill>
                    <a:srgbClr val="434343"/>
                  </a:solidFill>
                  <a:latin typeface="Roboto"/>
                  <a:ea typeface="Roboto"/>
                  <a:cs typeface="Roboto"/>
                  <a:sym typeface="Roboto"/>
                </a:endParaRPr>
              </a:p>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434343"/>
                    </a:solidFill>
                    <a:latin typeface="Roboto"/>
                    <a:ea typeface="Roboto"/>
                    <a:cs typeface="Roboto"/>
                    <a:sym typeface="Roboto"/>
                  </a:rPr>
                  <a:t>O3. Market competitiveness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600"/>
                  <a:buFont typeface="Arial"/>
                  <a:buNone/>
                </a:pPr>
                <a:endParaRPr sz="1600" b="0" i="0" u="none" strike="noStrike" cap="none">
                  <a:solidFill>
                    <a:srgbClr val="434343"/>
                  </a:solidFill>
                  <a:latin typeface="Roboto"/>
                  <a:ea typeface="Roboto"/>
                  <a:cs typeface="Roboto"/>
                  <a:sym typeface="Roboto"/>
                </a:endParaRPr>
              </a:p>
            </p:txBody>
          </p:sp>
        </p:grpSp>
      </p:grpSp>
      <p:grpSp>
        <p:nvGrpSpPr>
          <p:cNvPr id="214" name="Google Shape;214;p8"/>
          <p:cNvGrpSpPr/>
          <p:nvPr/>
        </p:nvGrpSpPr>
        <p:grpSpPr>
          <a:xfrm>
            <a:off x="4184983" y="1698397"/>
            <a:ext cx="3978569" cy="3824127"/>
            <a:chOff x="4685401" y="2674734"/>
            <a:chExt cx="3978569" cy="3824127"/>
          </a:xfrm>
        </p:grpSpPr>
        <p:grpSp>
          <p:nvGrpSpPr>
            <p:cNvPr id="215" name="Google Shape;215;p8"/>
            <p:cNvGrpSpPr/>
            <p:nvPr/>
          </p:nvGrpSpPr>
          <p:grpSpPr>
            <a:xfrm>
              <a:off x="4685401" y="2674734"/>
              <a:ext cx="3978569" cy="3824127"/>
              <a:chOff x="4075801" y="1760334"/>
              <a:chExt cx="3978569" cy="3824127"/>
            </a:xfrm>
          </p:grpSpPr>
          <p:sp>
            <p:nvSpPr>
              <p:cNvPr id="216" name="Google Shape;216;p8"/>
              <p:cNvSpPr/>
              <p:nvPr/>
            </p:nvSpPr>
            <p:spPr>
              <a:xfrm>
                <a:off x="4075801" y="1760334"/>
                <a:ext cx="3978569" cy="3824127"/>
              </a:xfrm>
              <a:custGeom>
                <a:avLst/>
                <a:gdLst/>
                <a:ahLst/>
                <a:cxnLst/>
                <a:rect l="l" t="t" r="r" b="b"/>
                <a:pathLst>
                  <a:path w="172856" h="166146" extrusionOk="0">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17" name="Google Shape;217;p8"/>
              <p:cNvGrpSpPr/>
              <p:nvPr/>
            </p:nvGrpSpPr>
            <p:grpSpPr>
              <a:xfrm>
                <a:off x="4273832" y="1959046"/>
                <a:ext cx="3582661" cy="3426984"/>
                <a:chOff x="3205454" y="1469321"/>
                <a:chExt cx="2687063" cy="2570302"/>
              </a:xfrm>
            </p:grpSpPr>
            <p:sp>
              <p:nvSpPr>
                <p:cNvPr id="218" name="Google Shape;218;p8"/>
                <p:cNvSpPr/>
                <p:nvPr/>
              </p:nvSpPr>
              <p:spPr>
                <a:xfrm>
                  <a:off x="3205454" y="1964889"/>
                  <a:ext cx="683612" cy="1582609"/>
                </a:xfrm>
                <a:custGeom>
                  <a:avLst/>
                  <a:gdLst/>
                  <a:ahLst/>
                  <a:cxnLst/>
                  <a:rect l="l" t="t" r="r" b="b"/>
                  <a:pathLst>
                    <a:path w="39601" h="91679" extrusionOk="0">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19" name="Google Shape;219;p8"/>
                <p:cNvSpPr/>
                <p:nvPr/>
              </p:nvSpPr>
              <p:spPr>
                <a:xfrm>
                  <a:off x="3804826" y="1469321"/>
                  <a:ext cx="1537191" cy="625230"/>
                </a:xfrm>
                <a:custGeom>
                  <a:avLst/>
                  <a:gdLst/>
                  <a:ahLst/>
                  <a:cxnLst/>
                  <a:rect l="l" t="t" r="r" b="b"/>
                  <a:pathLst>
                    <a:path w="89048" h="36219" extrusionOk="0">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0" name="Google Shape;220;p8"/>
                <p:cNvSpPr/>
                <p:nvPr/>
              </p:nvSpPr>
              <p:spPr>
                <a:xfrm>
                  <a:off x="5257602" y="2013797"/>
                  <a:ext cx="634915" cy="1484575"/>
                </a:xfrm>
                <a:custGeom>
                  <a:avLst/>
                  <a:gdLst/>
                  <a:ahLst/>
                  <a:cxnLst/>
                  <a:rect l="l" t="t" r="r" b="b"/>
                  <a:pathLst>
                    <a:path w="36780" h="86000" extrusionOk="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1" name="Google Shape;221;p8"/>
                <p:cNvSpPr/>
                <p:nvPr/>
              </p:nvSpPr>
              <p:spPr>
                <a:xfrm>
                  <a:off x="3808313" y="3417672"/>
                  <a:ext cx="1529993" cy="621951"/>
                </a:xfrm>
                <a:custGeom>
                  <a:avLst/>
                  <a:gdLst/>
                  <a:ahLst/>
                  <a:cxnLst/>
                  <a:rect l="l" t="t" r="r" b="b"/>
                  <a:pathLst>
                    <a:path w="88631" h="36029" extrusionOk="0">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22" name="Google Shape;222;p8"/>
              <p:cNvGrpSpPr/>
              <p:nvPr/>
            </p:nvGrpSpPr>
            <p:grpSpPr>
              <a:xfrm>
                <a:off x="4810835" y="3672494"/>
                <a:ext cx="1254293" cy="1254316"/>
                <a:chOff x="3608126" y="2754370"/>
                <a:chExt cx="940720" cy="940737"/>
              </a:xfrm>
            </p:grpSpPr>
            <p:sp>
              <p:nvSpPr>
                <p:cNvPr id="223" name="Google Shape;223;p8"/>
                <p:cNvSpPr/>
                <p:nvPr/>
              </p:nvSpPr>
              <p:spPr>
                <a:xfrm>
                  <a:off x="3608126" y="2754370"/>
                  <a:ext cx="940720" cy="940737"/>
                </a:xfrm>
                <a:custGeom>
                  <a:avLst/>
                  <a:gdLst/>
                  <a:ahLst/>
                  <a:cxnLst/>
                  <a:rect l="l" t="t" r="r" b="b"/>
                  <a:pathLst>
                    <a:path w="54495" h="54496" extrusionOk="0">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4" name="Google Shape;224;p8"/>
                <p:cNvSpPr/>
                <p:nvPr/>
              </p:nvSpPr>
              <p:spPr>
                <a:xfrm>
                  <a:off x="3775219" y="2921482"/>
                  <a:ext cx="606552" cy="606535"/>
                </a:xfrm>
                <a:custGeom>
                  <a:avLst/>
                  <a:gdLst/>
                  <a:ahLst/>
                  <a:cxnLst/>
                  <a:rect l="l" t="t" r="r" b="b"/>
                  <a:pathLst>
                    <a:path w="35137" h="35136" extrusionOk="0">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sp>
            <p:nvSpPr>
              <p:cNvPr id="225" name="Google Shape;225;p8"/>
              <p:cNvSpPr/>
              <p:nvPr/>
            </p:nvSpPr>
            <p:spPr>
              <a:xfrm>
                <a:off x="5174497" y="4091885"/>
                <a:ext cx="489196" cy="412113"/>
              </a:xfrm>
              <a:custGeom>
                <a:avLst/>
                <a:gdLst/>
                <a:ahLst/>
                <a:cxnLst/>
                <a:rect l="l" t="t" r="r" b="b"/>
                <a:pathLst>
                  <a:path w="21254" h="17905" extrusionOk="0">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26" name="Google Shape;226;p8"/>
              <p:cNvGrpSpPr/>
              <p:nvPr/>
            </p:nvGrpSpPr>
            <p:grpSpPr>
              <a:xfrm>
                <a:off x="4810835" y="2418146"/>
                <a:ext cx="1254293" cy="1254293"/>
                <a:chOff x="3608126" y="1813609"/>
                <a:chExt cx="940720" cy="940720"/>
              </a:xfrm>
            </p:grpSpPr>
            <p:sp>
              <p:nvSpPr>
                <p:cNvPr id="227" name="Google Shape;227;p8"/>
                <p:cNvSpPr/>
                <p:nvPr/>
              </p:nvSpPr>
              <p:spPr>
                <a:xfrm>
                  <a:off x="3608126" y="1813609"/>
                  <a:ext cx="940720" cy="940720"/>
                </a:xfrm>
                <a:custGeom>
                  <a:avLst/>
                  <a:gdLst/>
                  <a:ahLst/>
                  <a:cxnLst/>
                  <a:rect l="l" t="t" r="r" b="b"/>
                  <a:pathLst>
                    <a:path w="54495" h="54495" extrusionOk="0">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28" name="Google Shape;228;p8"/>
                <p:cNvSpPr/>
                <p:nvPr/>
              </p:nvSpPr>
              <p:spPr>
                <a:xfrm>
                  <a:off x="3775219" y="1980703"/>
                  <a:ext cx="606552" cy="606552"/>
                </a:xfrm>
                <a:custGeom>
                  <a:avLst/>
                  <a:gdLst/>
                  <a:ahLst/>
                  <a:cxnLst/>
                  <a:rect l="l" t="t" r="r" b="b"/>
                  <a:pathLst>
                    <a:path w="35137" h="35137" extrusionOk="0">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29" name="Google Shape;229;p8"/>
              <p:cNvGrpSpPr/>
              <p:nvPr/>
            </p:nvGrpSpPr>
            <p:grpSpPr>
              <a:xfrm>
                <a:off x="6065178" y="2418146"/>
                <a:ext cx="1254316" cy="1254293"/>
                <a:chOff x="4548883" y="1813609"/>
                <a:chExt cx="940737" cy="940720"/>
              </a:xfrm>
            </p:grpSpPr>
            <p:sp>
              <p:nvSpPr>
                <p:cNvPr id="230" name="Google Shape;230;p8"/>
                <p:cNvSpPr/>
                <p:nvPr/>
              </p:nvSpPr>
              <p:spPr>
                <a:xfrm>
                  <a:off x="4548883" y="1813609"/>
                  <a:ext cx="940737" cy="940720"/>
                </a:xfrm>
                <a:custGeom>
                  <a:avLst/>
                  <a:gdLst/>
                  <a:ahLst/>
                  <a:cxnLst/>
                  <a:rect l="l" t="t" r="r" b="b"/>
                  <a:pathLst>
                    <a:path w="54496" h="54495" extrusionOk="0">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31" name="Google Shape;231;p8"/>
                <p:cNvSpPr/>
                <p:nvPr/>
              </p:nvSpPr>
              <p:spPr>
                <a:xfrm>
                  <a:off x="4715994" y="1980703"/>
                  <a:ext cx="606552" cy="606552"/>
                </a:xfrm>
                <a:custGeom>
                  <a:avLst/>
                  <a:gdLst/>
                  <a:ahLst/>
                  <a:cxnLst/>
                  <a:rect l="l" t="t" r="r" b="b"/>
                  <a:pathLst>
                    <a:path w="35137" h="35137" extrusionOk="0">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32" name="Google Shape;232;p8"/>
              <p:cNvGrpSpPr/>
              <p:nvPr/>
            </p:nvGrpSpPr>
            <p:grpSpPr>
              <a:xfrm>
                <a:off x="6514651" y="2887324"/>
                <a:ext cx="401739" cy="405369"/>
                <a:chOff x="4885988" y="2165492"/>
                <a:chExt cx="301304" cy="304027"/>
              </a:xfrm>
            </p:grpSpPr>
            <p:sp>
              <p:nvSpPr>
                <p:cNvPr id="233" name="Google Shape;233;p8"/>
                <p:cNvSpPr/>
                <p:nvPr/>
              </p:nvSpPr>
              <p:spPr>
                <a:xfrm>
                  <a:off x="4962655" y="2165492"/>
                  <a:ext cx="224637" cy="304027"/>
                </a:xfrm>
                <a:custGeom>
                  <a:avLst/>
                  <a:gdLst/>
                  <a:ahLst/>
                  <a:cxnLst/>
                  <a:rect l="l" t="t" r="r" b="b"/>
                  <a:pathLst>
                    <a:path w="13013" h="17612" extrusionOk="0">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34" name="Google Shape;234;p8"/>
                <p:cNvSpPr/>
                <p:nvPr/>
              </p:nvSpPr>
              <p:spPr>
                <a:xfrm>
                  <a:off x="4885988" y="2193856"/>
                  <a:ext cx="53048" cy="137116"/>
                </a:xfrm>
                <a:custGeom>
                  <a:avLst/>
                  <a:gdLst/>
                  <a:ahLst/>
                  <a:cxnLst/>
                  <a:rect l="l" t="t" r="r" b="b"/>
                  <a:pathLst>
                    <a:path w="3073" h="7943" extrusionOk="0">
                      <a:moveTo>
                        <a:pt x="60" y="1"/>
                      </a:moveTo>
                      <a:lnTo>
                        <a:pt x="0" y="7906"/>
                      </a:lnTo>
                      <a:lnTo>
                        <a:pt x="3013" y="7942"/>
                      </a:lnTo>
                      <a:lnTo>
                        <a:pt x="3072" y="36"/>
                      </a:lnTo>
                      <a:lnTo>
                        <a:pt x="60"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35" name="Google Shape;235;p8"/>
              <p:cNvGrpSpPr/>
              <p:nvPr/>
            </p:nvGrpSpPr>
            <p:grpSpPr>
              <a:xfrm>
                <a:off x="6065178" y="3672494"/>
                <a:ext cx="1254316" cy="1254316"/>
                <a:chOff x="4548883" y="2754370"/>
                <a:chExt cx="940737" cy="940737"/>
              </a:xfrm>
            </p:grpSpPr>
            <p:sp>
              <p:nvSpPr>
                <p:cNvPr id="236" name="Google Shape;236;p8"/>
                <p:cNvSpPr/>
                <p:nvPr/>
              </p:nvSpPr>
              <p:spPr>
                <a:xfrm>
                  <a:off x="4548883" y="2754370"/>
                  <a:ext cx="940737" cy="940737"/>
                </a:xfrm>
                <a:custGeom>
                  <a:avLst/>
                  <a:gdLst/>
                  <a:ahLst/>
                  <a:cxnLst/>
                  <a:rect l="l" t="t" r="r" b="b"/>
                  <a:pathLst>
                    <a:path w="54496" h="54496" extrusionOk="0">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37" name="Google Shape;237;p8"/>
                <p:cNvSpPr/>
                <p:nvPr/>
              </p:nvSpPr>
              <p:spPr>
                <a:xfrm>
                  <a:off x="4715994" y="2921482"/>
                  <a:ext cx="606552" cy="606535"/>
                </a:xfrm>
                <a:custGeom>
                  <a:avLst/>
                  <a:gdLst/>
                  <a:ahLst/>
                  <a:cxnLst/>
                  <a:rect l="l" t="t" r="r" b="b"/>
                  <a:pathLst>
                    <a:path w="35137" h="35136" extrusionOk="0">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38" name="Google Shape;238;p8"/>
              <p:cNvGrpSpPr/>
              <p:nvPr/>
            </p:nvGrpSpPr>
            <p:grpSpPr>
              <a:xfrm>
                <a:off x="6478467" y="4097293"/>
                <a:ext cx="473868" cy="460703"/>
                <a:chOff x="4858850" y="3072970"/>
                <a:chExt cx="355401" cy="345527"/>
              </a:xfrm>
            </p:grpSpPr>
            <p:sp>
              <p:nvSpPr>
                <p:cNvPr id="239" name="Google Shape;239;p8"/>
                <p:cNvSpPr/>
                <p:nvPr/>
              </p:nvSpPr>
              <p:spPr>
                <a:xfrm>
                  <a:off x="4931615" y="3147341"/>
                  <a:ext cx="204733" cy="220787"/>
                </a:xfrm>
                <a:custGeom>
                  <a:avLst/>
                  <a:gdLst/>
                  <a:ahLst/>
                  <a:cxnLst/>
                  <a:rect l="l" t="t" r="r" b="b"/>
                  <a:pathLst>
                    <a:path w="11860" h="12790" extrusionOk="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0" name="Google Shape;240;p8"/>
                <p:cNvSpPr/>
                <p:nvPr/>
              </p:nvSpPr>
              <p:spPr>
                <a:xfrm>
                  <a:off x="4983613" y="3375531"/>
                  <a:ext cx="104231" cy="42966"/>
                </a:xfrm>
                <a:custGeom>
                  <a:avLst/>
                  <a:gdLst/>
                  <a:ahLst/>
                  <a:cxnLst/>
                  <a:rect l="l" t="t" r="r" b="b"/>
                  <a:pathLst>
                    <a:path w="6038" h="2489" extrusionOk="0">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1" name="Google Shape;241;p8"/>
                <p:cNvSpPr/>
                <p:nvPr/>
              </p:nvSpPr>
              <p:spPr>
                <a:xfrm>
                  <a:off x="5028429" y="3072970"/>
                  <a:ext cx="14604" cy="46885"/>
                </a:xfrm>
                <a:custGeom>
                  <a:avLst/>
                  <a:gdLst/>
                  <a:ahLst/>
                  <a:cxnLst/>
                  <a:rect l="l" t="t" r="r" b="b"/>
                  <a:pathLst>
                    <a:path w="846" h="2716" extrusionOk="0">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2" name="Google Shape;242;p8"/>
                <p:cNvSpPr/>
                <p:nvPr/>
              </p:nvSpPr>
              <p:spPr>
                <a:xfrm>
                  <a:off x="4942301" y="3096224"/>
                  <a:ext cx="32695" cy="42621"/>
                </a:xfrm>
                <a:custGeom>
                  <a:avLst/>
                  <a:gdLst/>
                  <a:ahLst/>
                  <a:cxnLst/>
                  <a:rect l="l" t="t" r="r" b="b"/>
                  <a:pathLst>
                    <a:path w="1894" h="2469" extrusionOk="0">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3" name="Google Shape;243;p8"/>
                <p:cNvSpPr/>
                <p:nvPr/>
              </p:nvSpPr>
              <p:spPr>
                <a:xfrm>
                  <a:off x="4880222" y="3159011"/>
                  <a:ext cx="44624" cy="30693"/>
                </a:xfrm>
                <a:custGeom>
                  <a:avLst/>
                  <a:gdLst/>
                  <a:ahLst/>
                  <a:cxnLst/>
                  <a:rect l="l" t="t" r="r" b="b"/>
                  <a:pathLst>
                    <a:path w="2585" h="1778" extrusionOk="0">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4" name="Google Shape;244;p8"/>
                <p:cNvSpPr/>
                <p:nvPr/>
              </p:nvSpPr>
              <p:spPr>
                <a:xfrm>
                  <a:off x="4858850" y="3244397"/>
                  <a:ext cx="46885" cy="14604"/>
                </a:xfrm>
                <a:custGeom>
                  <a:avLst/>
                  <a:gdLst/>
                  <a:ahLst/>
                  <a:cxnLst/>
                  <a:rect l="l" t="t" r="r" b="b"/>
                  <a:pathLst>
                    <a:path w="2716" h="846" extrusionOk="0">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5" name="Google Shape;245;p8"/>
                <p:cNvSpPr/>
                <p:nvPr/>
              </p:nvSpPr>
              <p:spPr>
                <a:xfrm>
                  <a:off x="4881050" y="3313279"/>
                  <a:ext cx="44624" cy="30796"/>
                </a:xfrm>
                <a:custGeom>
                  <a:avLst/>
                  <a:gdLst/>
                  <a:ahLst/>
                  <a:cxnLst/>
                  <a:rect l="l" t="t" r="r" b="b"/>
                  <a:pathLst>
                    <a:path w="2585" h="1784" extrusionOk="0">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6" name="Google Shape;246;p8"/>
                <p:cNvSpPr/>
                <p:nvPr/>
              </p:nvSpPr>
              <p:spPr>
                <a:xfrm>
                  <a:off x="5148255" y="3311639"/>
                  <a:ext cx="44624" cy="30779"/>
                </a:xfrm>
                <a:custGeom>
                  <a:avLst/>
                  <a:gdLst/>
                  <a:ahLst/>
                  <a:cxnLst/>
                  <a:rect l="l" t="t" r="r" b="b"/>
                  <a:pathLst>
                    <a:path w="2585" h="1783" extrusionOk="0">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7" name="Google Shape;247;p8"/>
                <p:cNvSpPr/>
                <p:nvPr/>
              </p:nvSpPr>
              <p:spPr>
                <a:xfrm>
                  <a:off x="5167366" y="3242550"/>
                  <a:ext cx="46885" cy="14604"/>
                </a:xfrm>
                <a:custGeom>
                  <a:avLst/>
                  <a:gdLst/>
                  <a:ahLst/>
                  <a:cxnLst/>
                  <a:rect l="l" t="t" r="r" b="b"/>
                  <a:pathLst>
                    <a:path w="2716" h="846" extrusionOk="0">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8" name="Google Shape;248;p8"/>
                <p:cNvSpPr/>
                <p:nvPr/>
              </p:nvSpPr>
              <p:spPr>
                <a:xfrm>
                  <a:off x="5147426" y="3157475"/>
                  <a:ext cx="44624" cy="30693"/>
                </a:xfrm>
                <a:custGeom>
                  <a:avLst/>
                  <a:gdLst/>
                  <a:ahLst/>
                  <a:cxnLst/>
                  <a:rect l="l" t="t" r="r" b="b"/>
                  <a:pathLst>
                    <a:path w="2585" h="1778" extrusionOk="0">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49" name="Google Shape;249;p8"/>
                <p:cNvSpPr/>
                <p:nvPr/>
              </p:nvSpPr>
              <p:spPr>
                <a:xfrm>
                  <a:off x="5096465" y="3095412"/>
                  <a:ext cx="32902" cy="42500"/>
                </a:xfrm>
                <a:custGeom>
                  <a:avLst/>
                  <a:gdLst/>
                  <a:ahLst/>
                  <a:cxnLst/>
                  <a:rect l="l" t="t" r="r" b="b"/>
                  <a:pathLst>
                    <a:path w="1906" h="2462" extrusionOk="0">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50" name="Google Shape;250;p8"/>
              <p:cNvGrpSpPr/>
              <p:nvPr/>
            </p:nvGrpSpPr>
            <p:grpSpPr>
              <a:xfrm>
                <a:off x="5314538" y="2951176"/>
                <a:ext cx="1499581" cy="1442921"/>
                <a:chOff x="3985903" y="2213381"/>
                <a:chExt cx="1124686" cy="1082191"/>
              </a:xfrm>
            </p:grpSpPr>
            <p:sp>
              <p:nvSpPr>
                <p:cNvPr id="251" name="Google Shape;251;p8"/>
                <p:cNvSpPr/>
                <p:nvPr/>
              </p:nvSpPr>
              <p:spPr>
                <a:xfrm>
                  <a:off x="3987353" y="2214624"/>
                  <a:ext cx="1123236" cy="1079614"/>
                </a:xfrm>
                <a:custGeom>
                  <a:avLst/>
                  <a:gdLst/>
                  <a:ahLst/>
                  <a:cxnLst/>
                  <a:rect l="l" t="t" r="r" b="b"/>
                  <a:pathLst>
                    <a:path w="65068" h="62541" extrusionOk="0">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nvGrpSpPr>
                <p:cNvPr id="252" name="Google Shape;252;p8"/>
                <p:cNvGrpSpPr/>
                <p:nvPr/>
              </p:nvGrpSpPr>
              <p:grpSpPr>
                <a:xfrm>
                  <a:off x="4380547" y="2919635"/>
                  <a:ext cx="636781" cy="375937"/>
                  <a:chOff x="4380547" y="2919635"/>
                  <a:chExt cx="636781" cy="375937"/>
                </a:xfrm>
              </p:grpSpPr>
              <p:sp>
                <p:nvSpPr>
                  <p:cNvPr id="253" name="Google Shape;253;p8"/>
                  <p:cNvSpPr/>
                  <p:nvPr/>
                </p:nvSpPr>
                <p:spPr>
                  <a:xfrm>
                    <a:off x="4380547" y="3114281"/>
                    <a:ext cx="336481" cy="181291"/>
                  </a:xfrm>
                  <a:custGeom>
                    <a:avLst/>
                    <a:gdLst/>
                    <a:ahLst/>
                    <a:cxnLst/>
                    <a:rect l="l" t="t" r="r" b="b"/>
                    <a:pathLst>
                      <a:path w="19492" h="10502" extrusionOk="0">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54" name="Google Shape;254;p8"/>
                  <p:cNvSpPr/>
                  <p:nvPr/>
                </p:nvSpPr>
                <p:spPr>
                  <a:xfrm>
                    <a:off x="4714354" y="2919635"/>
                    <a:ext cx="302974" cy="303181"/>
                  </a:xfrm>
                  <a:custGeom>
                    <a:avLst/>
                    <a:gdLst/>
                    <a:ahLst/>
                    <a:cxnLst/>
                    <a:rect l="l" t="t" r="r" b="b"/>
                    <a:pathLst>
                      <a:path w="17551" h="17563" extrusionOk="0">
                        <a:moveTo>
                          <a:pt x="1" y="1"/>
                        </a:moveTo>
                        <a:lnTo>
                          <a:pt x="1" y="17562"/>
                        </a:lnTo>
                        <a:lnTo>
                          <a:pt x="17550" y="1"/>
                        </a:lnTo>
                        <a:close/>
                      </a:path>
                    </a:pathLst>
                  </a:custGeom>
                  <a:solidFill>
                    <a:srgbClr val="FCBD2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55" name="Google Shape;255;p8"/>
                <p:cNvGrpSpPr/>
                <p:nvPr/>
              </p:nvGrpSpPr>
              <p:grpSpPr>
                <a:xfrm>
                  <a:off x="4714354" y="2285940"/>
                  <a:ext cx="375747" cy="636160"/>
                  <a:chOff x="4714354" y="2285940"/>
                  <a:chExt cx="375747" cy="636160"/>
                </a:xfrm>
              </p:grpSpPr>
              <p:sp>
                <p:nvSpPr>
                  <p:cNvPr id="256" name="Google Shape;256;p8"/>
                  <p:cNvSpPr/>
                  <p:nvPr/>
                </p:nvSpPr>
                <p:spPr>
                  <a:xfrm>
                    <a:off x="4908793" y="2585619"/>
                    <a:ext cx="181308" cy="336481"/>
                  </a:xfrm>
                  <a:custGeom>
                    <a:avLst/>
                    <a:gdLst/>
                    <a:ahLst/>
                    <a:cxnLst/>
                    <a:rect l="l" t="t" r="r" b="b"/>
                    <a:pathLst>
                      <a:path w="10503" h="19492" extrusionOk="0">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57" name="Google Shape;257;p8"/>
                  <p:cNvSpPr/>
                  <p:nvPr/>
                </p:nvSpPr>
                <p:spPr>
                  <a:xfrm>
                    <a:off x="4714354" y="2285940"/>
                    <a:ext cx="303181" cy="302146"/>
                  </a:xfrm>
                  <a:custGeom>
                    <a:avLst/>
                    <a:gdLst/>
                    <a:ahLst/>
                    <a:cxnLst/>
                    <a:rect l="l" t="t" r="r" b="b"/>
                    <a:pathLst>
                      <a:path w="17563" h="17503" extrusionOk="0">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58" name="Google Shape;258;p8"/>
                <p:cNvGrpSpPr/>
                <p:nvPr/>
              </p:nvGrpSpPr>
              <p:grpSpPr>
                <a:xfrm>
                  <a:off x="3985903" y="2585619"/>
                  <a:ext cx="397112" cy="637197"/>
                  <a:chOff x="3985903" y="2585619"/>
                  <a:chExt cx="397112" cy="637197"/>
                </a:xfrm>
              </p:grpSpPr>
              <p:sp>
                <p:nvSpPr>
                  <p:cNvPr id="259" name="Google Shape;259;p8"/>
                  <p:cNvSpPr/>
                  <p:nvPr/>
                </p:nvSpPr>
                <p:spPr>
                  <a:xfrm>
                    <a:off x="3985903" y="2585619"/>
                    <a:ext cx="203093" cy="336481"/>
                  </a:xfrm>
                  <a:custGeom>
                    <a:avLst/>
                    <a:gdLst/>
                    <a:ahLst/>
                    <a:cxnLst/>
                    <a:rect l="l" t="t" r="r" b="b"/>
                    <a:pathLst>
                      <a:path w="11765" h="19492" extrusionOk="0">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0" name="Google Shape;260;p8"/>
                  <p:cNvSpPr/>
                  <p:nvPr/>
                </p:nvSpPr>
                <p:spPr>
                  <a:xfrm>
                    <a:off x="4080455" y="2919635"/>
                    <a:ext cx="302560" cy="303181"/>
                  </a:xfrm>
                  <a:custGeom>
                    <a:avLst/>
                    <a:gdLst/>
                    <a:ahLst/>
                    <a:cxnLst/>
                    <a:rect l="l" t="t" r="r" b="b"/>
                    <a:pathLst>
                      <a:path w="17527" h="17563" extrusionOk="0">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nvGrpSpPr>
                <p:cNvPr id="261" name="Google Shape;261;p8"/>
                <p:cNvGrpSpPr/>
                <p:nvPr/>
              </p:nvGrpSpPr>
              <p:grpSpPr>
                <a:xfrm>
                  <a:off x="4080455" y="2213381"/>
                  <a:ext cx="636573" cy="374705"/>
                  <a:chOff x="4080455" y="2213381"/>
                  <a:chExt cx="636573" cy="374705"/>
                </a:xfrm>
              </p:grpSpPr>
              <p:sp>
                <p:nvSpPr>
                  <p:cNvPr id="262" name="Google Shape;262;p8"/>
                  <p:cNvSpPr/>
                  <p:nvPr/>
                </p:nvSpPr>
                <p:spPr>
                  <a:xfrm>
                    <a:off x="4380340" y="2213381"/>
                    <a:ext cx="336688" cy="181101"/>
                  </a:xfrm>
                  <a:custGeom>
                    <a:avLst/>
                    <a:gdLst/>
                    <a:ahLst/>
                    <a:cxnLst/>
                    <a:rect l="l" t="t" r="r" b="b"/>
                    <a:pathLst>
                      <a:path w="19504" h="10491" extrusionOk="0">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3" name="Google Shape;263;p8"/>
                  <p:cNvSpPr/>
                  <p:nvPr/>
                </p:nvSpPr>
                <p:spPr>
                  <a:xfrm>
                    <a:off x="4080455" y="2285940"/>
                    <a:ext cx="302560" cy="302146"/>
                  </a:xfrm>
                  <a:custGeom>
                    <a:avLst/>
                    <a:gdLst/>
                    <a:ahLst/>
                    <a:cxnLst/>
                    <a:rect l="l" t="t" r="r" b="b"/>
                    <a:pathLst>
                      <a:path w="17527" h="17503" extrusionOk="0">
                        <a:moveTo>
                          <a:pt x="17527" y="1"/>
                        </a:moveTo>
                        <a:lnTo>
                          <a:pt x="1" y="17503"/>
                        </a:lnTo>
                        <a:lnTo>
                          <a:pt x="17527" y="17503"/>
                        </a:lnTo>
                        <a:lnTo>
                          <a:pt x="17527"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grpSp>
            <p:nvGrpSpPr>
              <p:cNvPr id="264" name="Google Shape;264;p8"/>
              <p:cNvGrpSpPr/>
              <p:nvPr/>
            </p:nvGrpSpPr>
            <p:grpSpPr>
              <a:xfrm>
                <a:off x="5909378" y="3494930"/>
                <a:ext cx="311836" cy="355292"/>
                <a:chOff x="4645650" y="3962900"/>
                <a:chExt cx="259950" cy="296175"/>
              </a:xfrm>
            </p:grpSpPr>
            <p:sp>
              <p:nvSpPr>
                <p:cNvPr id="265" name="Google Shape;265;p8"/>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6" name="Google Shape;266;p8"/>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7" name="Google Shape;267;p8"/>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8" name="Google Shape;268;p8"/>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69" name="Google Shape;269;p8"/>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70" name="Google Shape;270;p8"/>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grpSp>
          <p:nvGrpSpPr>
            <p:cNvPr id="271" name="Google Shape;271;p8"/>
            <p:cNvGrpSpPr/>
            <p:nvPr/>
          </p:nvGrpSpPr>
          <p:grpSpPr>
            <a:xfrm>
              <a:off x="5746162" y="3855107"/>
              <a:ext cx="462347" cy="245835"/>
              <a:chOff x="3891558" y="2180494"/>
              <a:chExt cx="346769" cy="184381"/>
            </a:xfrm>
          </p:grpSpPr>
          <p:sp>
            <p:nvSpPr>
              <p:cNvPr id="272" name="Google Shape;272;p8"/>
              <p:cNvSpPr/>
              <p:nvPr/>
            </p:nvSpPr>
            <p:spPr>
              <a:xfrm>
                <a:off x="3949943" y="2180494"/>
                <a:ext cx="230006" cy="184381"/>
              </a:xfrm>
              <a:custGeom>
                <a:avLst/>
                <a:gdLst/>
                <a:ahLst/>
                <a:cxnLst/>
                <a:rect l="l" t="t" r="r" b="b"/>
                <a:pathLst>
                  <a:path w="13324" h="10681" extrusionOk="0">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73" name="Google Shape;273;p8"/>
              <p:cNvSpPr/>
              <p:nvPr/>
            </p:nvSpPr>
            <p:spPr>
              <a:xfrm>
                <a:off x="4187334" y="2198379"/>
                <a:ext cx="50993" cy="148820"/>
              </a:xfrm>
              <a:custGeom>
                <a:avLst/>
                <a:gdLst/>
                <a:ahLst/>
                <a:cxnLst/>
                <a:rect l="l" t="t" r="r" b="b"/>
                <a:pathLst>
                  <a:path w="2954" h="8621" extrusionOk="0">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274" name="Google Shape;274;p8"/>
              <p:cNvSpPr/>
              <p:nvPr/>
            </p:nvSpPr>
            <p:spPr>
              <a:xfrm>
                <a:off x="3891558" y="2198379"/>
                <a:ext cx="50993" cy="148820"/>
              </a:xfrm>
              <a:custGeom>
                <a:avLst/>
                <a:gdLst/>
                <a:ahLst/>
                <a:cxnLst/>
                <a:rect l="l" t="t" r="r" b="b"/>
                <a:pathLst>
                  <a:path w="2954" h="8621" extrusionOk="0">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9"/>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280" name="Google Shape;280;p9"/>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Analysis – 4W1H</a:t>
            </a:r>
            <a:endParaRPr sz="1400" b="0" i="0" u="none" strike="noStrike" cap="none">
              <a:solidFill>
                <a:srgbClr val="000000"/>
              </a:solidFill>
              <a:latin typeface="Arial"/>
              <a:ea typeface="Arial"/>
              <a:cs typeface="Arial"/>
              <a:sym typeface="Arial"/>
            </a:endParaRPr>
          </a:p>
        </p:txBody>
      </p:sp>
      <p:sp>
        <p:nvSpPr>
          <p:cNvPr id="281" name="Google Shape;281;p9"/>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Verdana"/>
                <a:ea typeface="Verdana"/>
                <a:cs typeface="Verdana"/>
                <a:sym typeface="Verdana"/>
              </a:rPr>
              <a:t>Why</a:t>
            </a:r>
            <a:r>
              <a:rPr lang="en-US" sz="1400" b="0" i="0" u="none" strike="noStrike" cap="none">
                <a:solidFill>
                  <a:srgbClr val="000000"/>
                </a:solidFill>
                <a:latin typeface="Verdana"/>
                <a:ea typeface="Verdana"/>
                <a:cs typeface="Verdana"/>
                <a:sym typeface="Verdana"/>
              </a:rPr>
              <a:t>: Using a warehouse management robot offers several significant advantages that can improve overall productivity in a warehouse environment. To enhance the efficiency, speed, improved accuracy, 24/7 operation, reliability, sustainability of warehouse management and better space utilization.</a:t>
            </a:r>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r>
              <a:rPr lang="en-US" sz="1400" b="1" i="0" u="none" strike="noStrike" cap="none">
                <a:solidFill>
                  <a:srgbClr val="000000"/>
                </a:solidFill>
                <a:latin typeface="Verdana"/>
                <a:ea typeface="Verdana"/>
                <a:cs typeface="Verdana"/>
                <a:sym typeface="Verdana"/>
              </a:rPr>
              <a:t>What: </a:t>
            </a:r>
            <a:r>
              <a:rPr lang="en-US" sz="1400" b="0" i="0" u="none" strike="noStrike" cap="none">
                <a:solidFill>
                  <a:srgbClr val="000000"/>
                </a:solidFill>
                <a:latin typeface="Verdana"/>
                <a:ea typeface="Verdana"/>
                <a:cs typeface="Verdana"/>
                <a:sym typeface="Verdana"/>
              </a:rPr>
              <a:t>An Autonomous Robot with an arm for warehouse management is a sophisticated robotic system designed to operate independently within a warehouse environment. It combines autonomous navigation capabilities with a robotic arm to perform a variety of tasks, such as picking, placing, sorting, and handling goods.</a:t>
            </a: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r>
              <a:rPr lang="en-US" sz="1400" b="1" i="0" u="none" strike="noStrike" cap="none">
                <a:solidFill>
                  <a:srgbClr val="000000"/>
                </a:solidFill>
                <a:latin typeface="Verdana"/>
                <a:ea typeface="Verdana"/>
                <a:cs typeface="Verdana"/>
                <a:sym typeface="Verdana"/>
              </a:rPr>
              <a:t>Where: </a:t>
            </a:r>
            <a:r>
              <a:rPr lang="en-US" sz="1400" b="0" i="0" u="none" strike="noStrike" cap="none">
                <a:solidFill>
                  <a:srgbClr val="000000"/>
                </a:solidFill>
                <a:latin typeface="Verdana"/>
                <a:ea typeface="Verdana"/>
                <a:cs typeface="Verdana"/>
                <a:sym typeface="Verdana"/>
              </a:rPr>
              <a:t>An Autonomous Robot with an arm for warehouse management can be used in a wide range of applications across different industries and warehouse environments. Such as E-commerce fulfillment centers, Retail distribution centers, Manufacturing warehouses, Third-party logistics providers,</a:t>
            </a: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r>
              <a:rPr lang="en-US" sz="1400" b="1" i="0" u="none" strike="noStrike" cap="none">
                <a:solidFill>
                  <a:srgbClr val="000000"/>
                </a:solidFill>
                <a:latin typeface="Verdana"/>
                <a:ea typeface="Verdana"/>
                <a:cs typeface="Verdana"/>
                <a:sym typeface="Verdana"/>
              </a:rPr>
              <a:t>When: </a:t>
            </a:r>
            <a:r>
              <a:rPr lang="en-US" sz="1400" b="0" i="0" u="none" strike="noStrike" cap="none">
                <a:solidFill>
                  <a:srgbClr val="000000"/>
                </a:solidFill>
                <a:latin typeface="Verdana"/>
                <a:ea typeface="Verdana"/>
                <a:cs typeface="Verdana"/>
                <a:sym typeface="Verdana"/>
              </a:rPr>
              <a:t>Deploying an Autonomous Robot with an arm for warehouse management is beneficial when dealing with high order volumes, repetitive tasks, complex inventory, safety concerns, and cost efficiency. It is also advantageous when flexibility, real-time data, and customer expectations are key factors. By assessing these conditions, businesses can determine the optimal time and context for implementing robotic automation in their warehouse operations.</a:t>
            </a: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r>
              <a:rPr lang="en-US" sz="1400" b="1" i="0" u="none" strike="noStrike" cap="none">
                <a:solidFill>
                  <a:srgbClr val="000000"/>
                </a:solidFill>
                <a:latin typeface="Verdana"/>
                <a:ea typeface="Verdana"/>
                <a:cs typeface="Verdana"/>
                <a:sym typeface="Verdana"/>
              </a:rPr>
              <a:t>How: </a:t>
            </a:r>
            <a:r>
              <a:rPr lang="en-US" sz="1400" b="0" i="0" u="none" strike="noStrike" cap="none">
                <a:solidFill>
                  <a:srgbClr val="000000"/>
                </a:solidFill>
                <a:latin typeface="Verdana"/>
                <a:ea typeface="Verdana"/>
                <a:cs typeface="Verdana"/>
                <a:sym typeface="Verdana"/>
              </a:rPr>
              <a:t>To implement an Autonomous Robot with an arm in warehouse management, first assess your operations to identify key areas where the robot can add value, such as picking or inventory management. Next, set up and program the robot to navigate and perform tasks efficiently, and integrate it with your existing warehouse management system (WMS) for seamless operation. Finally, monitor its performance, optimizing its tasks and making adjustments.</a:t>
            </a: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a:p>
            <a:pPr marL="0" marR="0" lvl="0" indent="0" algn="l" rtl="0">
              <a:lnSpc>
                <a:spcPct val="100000"/>
              </a:lnSpc>
              <a:spcBef>
                <a:spcPts val="0"/>
              </a:spcBef>
              <a:spcAft>
                <a:spcPts val="0"/>
              </a:spcAft>
              <a:buNone/>
            </a:pPr>
            <a:r>
              <a:rPr lang="en-US" sz="1400" b="1" i="0" u="none" strike="noStrike" cap="none">
                <a:solidFill>
                  <a:srgbClr val="000000"/>
                </a:solidFill>
                <a:latin typeface="Verdana"/>
                <a:ea typeface="Verdana"/>
                <a:cs typeface="Verdana"/>
                <a:sym typeface="Verdana"/>
              </a:rPr>
              <a:t>Refined Objective: </a:t>
            </a:r>
            <a:r>
              <a:rPr lang="en-US" sz="1400" b="0" i="0" u="none" strike="noStrike" cap="none">
                <a:solidFill>
                  <a:srgbClr val="000000"/>
                </a:solidFill>
                <a:latin typeface="Verdana"/>
                <a:ea typeface="Verdana"/>
                <a:cs typeface="Verdana"/>
                <a:sym typeface="Verdana"/>
              </a:rPr>
              <a:t> To develop a cost efficient autonomous robot for warehouse management to increase overall productivity and reduce errors by manual labour and offer significant efficiency.</a:t>
            </a:r>
            <a:endParaRPr/>
          </a:p>
          <a:p>
            <a:pPr marL="0" marR="0" lvl="0" indent="0" algn="l" rtl="0">
              <a:lnSpc>
                <a:spcPct val="100000"/>
              </a:lnSpc>
              <a:spcBef>
                <a:spcPts val="0"/>
              </a:spcBef>
              <a:spcAft>
                <a:spcPts val="0"/>
              </a:spcAft>
              <a:buNone/>
            </a:pPr>
            <a:endParaRPr sz="1400" b="0" i="0" u="none" strike="noStrike" cap="none">
              <a:solidFill>
                <a:srgbClr val="000000"/>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1"/>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287" name="Google Shape;287;p11"/>
          <p:cNvSpPr txBox="1"/>
          <p:nvPr/>
        </p:nvSpPr>
        <p:spPr>
          <a:xfrm>
            <a:off x="1000124" y="308475"/>
            <a:ext cx="10515600" cy="493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Montserrat"/>
                <a:ea typeface="Montserrat"/>
                <a:cs typeface="Montserrat"/>
                <a:sym typeface="Montserrat"/>
              </a:rPr>
              <a:t>Architecture  </a:t>
            </a:r>
            <a:endParaRPr sz="1400" b="0" i="0" u="none" strike="noStrike" cap="none">
              <a:solidFill>
                <a:srgbClr val="000000"/>
              </a:solidFill>
              <a:latin typeface="Arial"/>
              <a:ea typeface="Arial"/>
              <a:cs typeface="Arial"/>
              <a:sym typeface="Arial"/>
            </a:endParaRPr>
          </a:p>
        </p:txBody>
      </p:sp>
      <p:sp>
        <p:nvSpPr>
          <p:cNvPr id="288" name="Google Shape;288;p11"/>
          <p:cNvSpPr txBox="1"/>
          <p:nvPr/>
        </p:nvSpPr>
        <p:spPr>
          <a:xfrm>
            <a:off x="452275" y="788102"/>
            <a:ext cx="5761800" cy="2176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Verdana"/>
                <a:ea typeface="Verdana"/>
                <a:cs typeface="Verdana"/>
                <a:sym typeface="Verdana"/>
              </a:rPr>
              <a:t>Structural Diagram</a:t>
            </a:r>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Verdana"/>
                <a:ea typeface="Verdana"/>
                <a:cs typeface="Verdana"/>
                <a:sym typeface="Verdana"/>
              </a:rPr>
              <a:t>Block Diagram/Pin Diagram</a:t>
            </a:r>
            <a:endParaRPr/>
          </a:p>
          <a:p>
            <a:pPr marL="0" marR="0" lvl="0" indent="0" algn="l" rtl="0">
              <a:lnSpc>
                <a:spcPct val="100000"/>
              </a:lnSpc>
              <a:spcBef>
                <a:spcPts val="0"/>
              </a:spcBef>
              <a:spcAft>
                <a:spcPts val="0"/>
              </a:spcAft>
              <a:buClr>
                <a:srgbClr val="000000"/>
              </a:buClr>
              <a:buSzPts val="1200"/>
              <a:buFont typeface="Arial"/>
              <a:buNone/>
            </a:pPr>
            <a:endParaRPr sz="1200">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200"/>
              <a:buFont typeface="Arial"/>
              <a:buNone/>
            </a:pPr>
            <a:r>
              <a:rPr lang="en-US" sz="1200">
                <a:latin typeface="Verdana"/>
                <a:ea typeface="Verdana"/>
                <a:cs typeface="Verdana"/>
                <a:sym typeface="Verdana"/>
              </a:rPr>
              <a:t>Material Needed:</a:t>
            </a:r>
            <a:endParaRPr sz="1200">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US" sz="1200">
                <a:latin typeface="Verdana"/>
                <a:ea typeface="Verdana"/>
                <a:cs typeface="Verdana"/>
                <a:sym typeface="Verdana"/>
              </a:rPr>
              <a:t>1.Chassis</a:t>
            </a:r>
            <a:endParaRPr sz="1200">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US" sz="1200">
                <a:latin typeface="Verdana"/>
                <a:ea typeface="Verdana"/>
                <a:cs typeface="Verdana"/>
                <a:sym typeface="Verdana"/>
              </a:rPr>
              <a:t>2.L298N Motor Driver Controller</a:t>
            </a:r>
            <a:endParaRPr sz="1200">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US" sz="1200">
                <a:latin typeface="Verdana"/>
                <a:ea typeface="Verdana"/>
                <a:cs typeface="Verdana"/>
                <a:sym typeface="Verdana"/>
              </a:rPr>
              <a:t>3.12v DC Gear Motor</a:t>
            </a:r>
            <a:endParaRPr sz="1200">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US" sz="1200">
                <a:latin typeface="Verdana"/>
                <a:ea typeface="Verdana"/>
                <a:cs typeface="Verdana"/>
                <a:sym typeface="Verdana"/>
              </a:rPr>
              <a:t>4.12v 7Ah Lead Acid Battery</a:t>
            </a:r>
            <a:endParaRPr sz="1200">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US" sz="1200">
                <a:latin typeface="Verdana"/>
                <a:ea typeface="Verdana"/>
                <a:cs typeface="Verdana"/>
                <a:sym typeface="Verdana"/>
              </a:rPr>
              <a:t>5.ESP8266 </a:t>
            </a:r>
            <a:endParaRPr sz="1200">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en-US" sz="1200">
                <a:latin typeface="Verdana"/>
                <a:ea typeface="Verdana"/>
                <a:cs typeface="Verdana"/>
                <a:sym typeface="Verdana"/>
              </a:rPr>
              <a:t>6.ESP32 Cam Module</a:t>
            </a:r>
            <a:endParaRPr sz="1200">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200"/>
              <a:buFont typeface="Arial"/>
              <a:buNone/>
            </a:pPr>
            <a:endParaRPr sz="1200">
              <a:latin typeface="Verdana"/>
              <a:ea typeface="Verdana"/>
              <a:cs typeface="Verdana"/>
              <a:sym typeface="Verdana"/>
            </a:endParaRPr>
          </a:p>
        </p:txBody>
      </p:sp>
      <p:pic>
        <p:nvPicPr>
          <p:cNvPr id="289" name="Google Shape;289;p11"/>
          <p:cNvPicPr preferRelativeResize="0"/>
          <p:nvPr/>
        </p:nvPicPr>
        <p:blipFill rotWithShape="1">
          <a:blip r:embed="rId3">
            <a:alphaModFix/>
          </a:blip>
          <a:srcRect l="9208" r="12081" b="6261"/>
          <a:stretch/>
        </p:blipFill>
        <p:spPr>
          <a:xfrm>
            <a:off x="2834275" y="1153625"/>
            <a:ext cx="6377074" cy="5497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fa1ae042b0_1_1"/>
          <p:cNvSpPr txBox="1">
            <a:spLocks noGrp="1"/>
          </p:cNvSpPr>
          <p:nvPr>
            <p:ph type="sldNum" idx="12"/>
          </p:nvPr>
        </p:nvSpPr>
        <p:spPr>
          <a:xfrm>
            <a:off x="9448799" y="6492875"/>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
        <p:nvSpPr>
          <p:cNvPr id="296" name="Google Shape;296;g2fa1ae042b0_1_1"/>
          <p:cNvSpPr txBox="1"/>
          <p:nvPr/>
        </p:nvSpPr>
        <p:spPr>
          <a:xfrm>
            <a:off x="334200" y="757166"/>
            <a:ext cx="5761800" cy="1149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b="1">
                <a:latin typeface="Verdana"/>
                <a:ea typeface="Verdana"/>
                <a:cs typeface="Verdana"/>
                <a:sym typeface="Verdana"/>
              </a:rPr>
              <a:t>3D Model</a:t>
            </a:r>
            <a:endParaRPr b="1">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200"/>
              <a:buFont typeface="Arial"/>
              <a:buNone/>
            </a:pPr>
            <a:r>
              <a:rPr lang="en-US">
                <a:latin typeface="Verdana"/>
                <a:ea typeface="Verdana"/>
                <a:cs typeface="Verdana"/>
                <a:sym typeface="Verdana"/>
              </a:rPr>
              <a:t>Application used: Solidworks CREO</a:t>
            </a:r>
            <a:endParaRPr b="1">
              <a:latin typeface="Verdana"/>
              <a:ea typeface="Verdana"/>
              <a:cs typeface="Verdana"/>
              <a:sym typeface="Verdana"/>
            </a:endParaRPr>
          </a:p>
        </p:txBody>
      </p:sp>
      <p:pic>
        <p:nvPicPr>
          <p:cNvPr id="297" name="Google Shape;297;g2fa1ae042b0_1_1"/>
          <p:cNvPicPr preferRelativeResize="0"/>
          <p:nvPr/>
        </p:nvPicPr>
        <p:blipFill>
          <a:blip r:embed="rId3">
            <a:alphaModFix/>
          </a:blip>
          <a:stretch>
            <a:fillRect/>
          </a:stretch>
        </p:blipFill>
        <p:spPr>
          <a:xfrm>
            <a:off x="1559250" y="1396600"/>
            <a:ext cx="9599399" cy="49834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1360</Words>
  <Application>Microsoft Office PowerPoint</Application>
  <PresentationFormat>Custom</PresentationFormat>
  <Paragraphs>204</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Roboto</vt:lpstr>
      <vt:lpstr>Montserrat Medium</vt:lpstr>
      <vt:lpstr>Fira Sans Extra Condensed Medium</vt:lpstr>
      <vt:lpstr>Times New Roman</vt:lpstr>
      <vt:lpstr>Verdana</vt:lpstr>
      <vt:lpstr>Montserrat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Aisswaria Zacharias</dc:creator>
  <cp:lastModifiedBy>LENOVO</cp:lastModifiedBy>
  <cp:revision>2</cp:revision>
  <dcterms:created xsi:type="dcterms:W3CDTF">2021-01-07T12:40:50Z</dcterms:created>
  <dcterms:modified xsi:type="dcterms:W3CDTF">2024-10-24T05:49:35Z</dcterms:modified>
</cp:coreProperties>
</file>